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notesSlides/notesSlide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52.xml" ContentType="application/vnd.openxmlformats-officedocument.presentationml.tags+xml"/>
  <Override PartName="/ppt/tags/tag53.xml" ContentType="application/vnd.openxmlformats-officedocument.presentationml.tags+xml"/>
  <Override PartName="/ppt/notesSlides/notesSlide1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1.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60.xml" ContentType="application/vnd.openxmlformats-officedocument.presentationml.tags+xml"/>
  <Override PartName="/ppt/tags/tag61.xml" ContentType="application/vnd.openxmlformats-officedocument.presentationml.tags+xml"/>
  <Override PartName="/ppt/notesSlides/notesSlide14.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5.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1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1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1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20.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1.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78.xml" ContentType="application/vnd.openxmlformats-officedocument.presentationml.tags+xml"/>
  <Override PartName="/ppt/tags/tag79.xml" ContentType="application/vnd.openxmlformats-officedocument.presentationml.tags+xml"/>
  <Override PartName="/ppt/notesSlides/notesSlide23.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25.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2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27.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28.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92.xml" ContentType="application/vnd.openxmlformats-officedocument.presentationml.tags+xml"/>
  <Override PartName="/ppt/tags/tag93.xml" ContentType="application/vnd.openxmlformats-officedocument.presentationml.tags+xml"/>
  <Override PartName="/ppt/notesSlides/notesSlide30.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1.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32.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33.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4.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5.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2"/>
  </p:notesMasterIdLst>
  <p:handoutMasterIdLst>
    <p:handoutMasterId r:id="rId43"/>
  </p:handoutMasterIdLst>
  <p:sldIdLst>
    <p:sldId id="258" r:id="rId5"/>
    <p:sldId id="380" r:id="rId6"/>
    <p:sldId id="381" r:id="rId7"/>
    <p:sldId id="355" r:id="rId8"/>
    <p:sldId id="354" r:id="rId9"/>
    <p:sldId id="356" r:id="rId10"/>
    <p:sldId id="359" r:id="rId11"/>
    <p:sldId id="378" r:id="rId12"/>
    <p:sldId id="267" r:id="rId13"/>
    <p:sldId id="336" r:id="rId14"/>
    <p:sldId id="337" r:id="rId15"/>
    <p:sldId id="362" r:id="rId16"/>
    <p:sldId id="361" r:id="rId17"/>
    <p:sldId id="303" r:id="rId18"/>
    <p:sldId id="325" r:id="rId19"/>
    <p:sldId id="326" r:id="rId20"/>
    <p:sldId id="327" r:id="rId21"/>
    <p:sldId id="328" r:id="rId22"/>
    <p:sldId id="349" r:id="rId23"/>
    <p:sldId id="331" r:id="rId24"/>
    <p:sldId id="350" r:id="rId25"/>
    <p:sldId id="382" r:id="rId26"/>
    <p:sldId id="365" r:id="rId27"/>
    <p:sldId id="324" r:id="rId28"/>
    <p:sldId id="346" r:id="rId29"/>
    <p:sldId id="373" r:id="rId30"/>
    <p:sldId id="377" r:id="rId31"/>
    <p:sldId id="340" r:id="rId32"/>
    <p:sldId id="299" r:id="rId33"/>
    <p:sldId id="341" r:id="rId34"/>
    <p:sldId id="343" r:id="rId35"/>
    <p:sldId id="370" r:id="rId36"/>
    <p:sldId id="374" r:id="rId37"/>
    <p:sldId id="375" r:id="rId38"/>
    <p:sldId id="367" r:id="rId39"/>
    <p:sldId id="369" r:id="rId40"/>
    <p:sldId id="278" r:id="rId41"/>
  </p:sldIdLst>
  <p:sldSz cx="12192000" cy="6858000"/>
  <p:notesSz cx="6858000" cy="9144000"/>
  <p:custDataLst>
    <p:tags r:id="rId4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DE45E3-A802-372C-6E35-EB87EF8067EC}" name="Jason Schneiderman" initials="JS" userId="S::Jason.Schneiderman@YMCA.NET::cbe8d247-c879-4f0f-a28b-d0bd778a6a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913F"/>
    <a:srgbClr val="C1DFF8"/>
    <a:srgbClr val="862633"/>
    <a:srgbClr val="008CA0"/>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14" autoAdjust="0"/>
    <p:restoredTop sz="81493"/>
  </p:normalViewPr>
  <p:slideViewPr>
    <p:cSldViewPr snapToGrid="0" snapToObjects="1">
      <p:cViewPr varScale="1">
        <p:scale>
          <a:sx n="78" d="100"/>
          <a:sy n="78" d="100"/>
        </p:scale>
        <p:origin x="192" y="504"/>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571DEA-F979-B245-AEFE-B1EAD7D4A672}" type="doc">
      <dgm:prSet loTypeId="urn:microsoft.com/office/officeart/2005/8/layout/hList1" loCatId="" qsTypeId="urn:microsoft.com/office/officeart/2005/8/quickstyle/simple1" qsCatId="simple" csTypeId="urn:microsoft.com/office/officeart/2005/8/colors/accent0_3" csCatId="mainScheme" phldr="1"/>
      <dgm:spPr/>
      <dgm:t>
        <a:bodyPr/>
        <a:lstStyle/>
        <a:p>
          <a:endParaRPr lang="en-US"/>
        </a:p>
      </dgm:t>
    </dgm:pt>
    <dgm:pt modelId="{14937C3D-FE15-8C47-95A8-6D7A9A5239FB}">
      <dgm:prSet phldrT="[Text]"/>
      <dgm:spPr>
        <a:solidFill>
          <a:schemeClr val="bg2"/>
        </a:solidFill>
        <a:ln>
          <a:solidFill>
            <a:schemeClr val="bg1"/>
          </a:solidFill>
        </a:ln>
      </dgm:spPr>
      <dgm:t>
        <a:bodyPr/>
        <a:lstStyle/>
        <a:p>
          <a:r>
            <a:rPr lang="en-US" dirty="0"/>
            <a:t>What controls oral pH?</a:t>
          </a:r>
        </a:p>
      </dgm:t>
    </dgm:pt>
    <dgm:pt modelId="{46BF5C90-8506-6146-9C4B-21C114CA2559}" type="parTrans" cxnId="{2FA4E655-823F-F445-AA21-1AEE3B0FE7EC}">
      <dgm:prSet/>
      <dgm:spPr/>
      <dgm:t>
        <a:bodyPr/>
        <a:lstStyle/>
        <a:p>
          <a:endParaRPr lang="en-US"/>
        </a:p>
      </dgm:t>
    </dgm:pt>
    <dgm:pt modelId="{5954C332-80F8-094B-98E1-B2970E62B7E8}" type="sibTrans" cxnId="{2FA4E655-823F-F445-AA21-1AEE3B0FE7EC}">
      <dgm:prSet/>
      <dgm:spPr/>
      <dgm:t>
        <a:bodyPr/>
        <a:lstStyle/>
        <a:p>
          <a:endParaRPr lang="en-US"/>
        </a:p>
      </dgm:t>
    </dgm:pt>
    <dgm:pt modelId="{9A0C4D74-C5CE-D645-8B8D-596CA84EE5CF}">
      <dgm:prSet phldrT="[Text]" custT="1"/>
      <dgm:spPr>
        <a:solidFill>
          <a:schemeClr val="bg2">
            <a:alpha val="14000"/>
          </a:schemeClr>
        </a:solidFill>
        <a:ln>
          <a:solidFill>
            <a:schemeClr val="bg1">
              <a:alpha val="90000"/>
            </a:schemeClr>
          </a:solidFill>
        </a:ln>
      </dgm:spPr>
      <dgm:t>
        <a:bodyPr/>
        <a:lstStyle/>
        <a:p>
          <a:r>
            <a:rPr lang="en-US" sz="2400" dirty="0"/>
            <a:t>Salivary flow rate</a:t>
          </a:r>
        </a:p>
      </dgm:t>
    </dgm:pt>
    <dgm:pt modelId="{C8F8CE2B-21DE-1842-8EB5-131D39BFD15B}" type="parTrans" cxnId="{F5967835-314B-5E40-ABBE-D6F1709FE68C}">
      <dgm:prSet/>
      <dgm:spPr/>
      <dgm:t>
        <a:bodyPr/>
        <a:lstStyle/>
        <a:p>
          <a:endParaRPr lang="en-US"/>
        </a:p>
      </dgm:t>
    </dgm:pt>
    <dgm:pt modelId="{596AFD9C-5CBC-0948-BA70-C7E4478E5308}" type="sibTrans" cxnId="{F5967835-314B-5E40-ABBE-D6F1709FE68C}">
      <dgm:prSet/>
      <dgm:spPr/>
      <dgm:t>
        <a:bodyPr/>
        <a:lstStyle/>
        <a:p>
          <a:endParaRPr lang="en-US"/>
        </a:p>
      </dgm:t>
    </dgm:pt>
    <dgm:pt modelId="{9C9EE741-7088-AE47-BECF-51FCA2F749D4}">
      <dgm:prSet phldrT="[Text]"/>
      <dgm:spPr>
        <a:solidFill>
          <a:schemeClr val="accent2"/>
        </a:solidFill>
        <a:ln>
          <a:solidFill>
            <a:schemeClr val="bg1"/>
          </a:solidFill>
        </a:ln>
      </dgm:spPr>
      <dgm:t>
        <a:bodyPr/>
        <a:lstStyle/>
        <a:p>
          <a:r>
            <a:rPr lang="en-US" dirty="0"/>
            <a:t>What increases caries risk?</a:t>
          </a:r>
        </a:p>
      </dgm:t>
    </dgm:pt>
    <dgm:pt modelId="{931F9409-7E5B-5444-AC5A-AA46D1E32FF1}" type="parTrans" cxnId="{7F72C119-8832-3B4F-9C0C-EC8ECA8B60C3}">
      <dgm:prSet/>
      <dgm:spPr/>
      <dgm:t>
        <a:bodyPr/>
        <a:lstStyle/>
        <a:p>
          <a:endParaRPr lang="en-US"/>
        </a:p>
      </dgm:t>
    </dgm:pt>
    <dgm:pt modelId="{453201D1-C33C-7045-B0AA-18B38EACAF5D}" type="sibTrans" cxnId="{7F72C119-8832-3B4F-9C0C-EC8ECA8B60C3}">
      <dgm:prSet/>
      <dgm:spPr/>
      <dgm:t>
        <a:bodyPr/>
        <a:lstStyle/>
        <a:p>
          <a:endParaRPr lang="en-US"/>
        </a:p>
      </dgm:t>
    </dgm:pt>
    <dgm:pt modelId="{70D1FD8E-CBC4-5343-884B-385A5A83EC04}">
      <dgm:prSet phldrT="[Text]" custT="1"/>
      <dgm:spPr>
        <a:solidFill>
          <a:schemeClr val="accent2">
            <a:alpha val="9166"/>
          </a:schemeClr>
        </a:solidFill>
        <a:ln>
          <a:solidFill>
            <a:schemeClr val="bg1">
              <a:alpha val="90000"/>
            </a:schemeClr>
          </a:solidFill>
        </a:ln>
      </dgm:spPr>
      <dgm:t>
        <a:bodyPr/>
        <a:lstStyle/>
        <a:p>
          <a:r>
            <a:rPr lang="en-US" sz="2400" dirty="0"/>
            <a:t>Frequent acid exposure</a:t>
          </a:r>
        </a:p>
      </dgm:t>
    </dgm:pt>
    <dgm:pt modelId="{F6917C7F-A4B4-EA4C-8688-2941DBF1358B}" type="parTrans" cxnId="{1C77078C-7209-9649-A3D2-7E8779754956}">
      <dgm:prSet/>
      <dgm:spPr/>
      <dgm:t>
        <a:bodyPr/>
        <a:lstStyle/>
        <a:p>
          <a:endParaRPr lang="en-US"/>
        </a:p>
      </dgm:t>
    </dgm:pt>
    <dgm:pt modelId="{E5D69142-3763-244B-95AA-D3EAFD768B98}" type="sibTrans" cxnId="{1C77078C-7209-9649-A3D2-7E8779754956}">
      <dgm:prSet/>
      <dgm:spPr/>
      <dgm:t>
        <a:bodyPr/>
        <a:lstStyle/>
        <a:p>
          <a:endParaRPr lang="en-US"/>
        </a:p>
      </dgm:t>
    </dgm:pt>
    <dgm:pt modelId="{0EA80373-2C5C-1445-B806-BBAA97E908CF}">
      <dgm:prSet phldrT="[Text]" custT="1"/>
      <dgm:spPr>
        <a:solidFill>
          <a:schemeClr val="bg2">
            <a:alpha val="14000"/>
          </a:schemeClr>
        </a:solidFill>
        <a:ln>
          <a:solidFill>
            <a:schemeClr val="bg1">
              <a:alpha val="90000"/>
            </a:schemeClr>
          </a:solidFill>
        </a:ln>
      </dgm:spPr>
      <dgm:t>
        <a:bodyPr/>
        <a:lstStyle/>
        <a:p>
          <a:r>
            <a:rPr lang="en-US" sz="2400" dirty="0"/>
            <a:t>Buffering capacity (bicarbonate)</a:t>
          </a:r>
        </a:p>
      </dgm:t>
    </dgm:pt>
    <dgm:pt modelId="{04ACB092-CE44-A941-9951-BE778D36A7C4}" type="parTrans" cxnId="{FC26BBB1-7139-324E-BDD1-7ECAE982E9B5}">
      <dgm:prSet/>
      <dgm:spPr/>
      <dgm:t>
        <a:bodyPr/>
        <a:lstStyle/>
        <a:p>
          <a:endParaRPr lang="en-US"/>
        </a:p>
      </dgm:t>
    </dgm:pt>
    <dgm:pt modelId="{A23898BA-D6A4-6B4B-9530-2FE3535E176D}" type="sibTrans" cxnId="{FC26BBB1-7139-324E-BDD1-7ECAE982E9B5}">
      <dgm:prSet/>
      <dgm:spPr/>
      <dgm:t>
        <a:bodyPr/>
        <a:lstStyle/>
        <a:p>
          <a:endParaRPr lang="en-US"/>
        </a:p>
      </dgm:t>
    </dgm:pt>
    <dgm:pt modelId="{C179172E-D807-5248-8580-F633D5C0CF64}">
      <dgm:prSet phldrT="[Text]" custT="1"/>
      <dgm:spPr>
        <a:solidFill>
          <a:schemeClr val="bg2">
            <a:alpha val="14000"/>
          </a:schemeClr>
        </a:solidFill>
        <a:ln>
          <a:solidFill>
            <a:schemeClr val="bg1">
              <a:alpha val="90000"/>
            </a:schemeClr>
          </a:solidFill>
        </a:ln>
      </dgm:spPr>
      <dgm:t>
        <a:bodyPr/>
        <a:lstStyle/>
        <a:p>
          <a:r>
            <a:rPr lang="en-US" sz="2400" dirty="0"/>
            <a:t>Bacterial metabolism (acid vs. alkali production)</a:t>
          </a:r>
        </a:p>
      </dgm:t>
    </dgm:pt>
    <dgm:pt modelId="{8ADD004B-F60B-9945-828A-FD104C2D7C3E}" type="parTrans" cxnId="{13D0A27D-B64F-EE4B-8025-E87FEBC1B73C}">
      <dgm:prSet/>
      <dgm:spPr/>
      <dgm:t>
        <a:bodyPr/>
        <a:lstStyle/>
        <a:p>
          <a:endParaRPr lang="en-US"/>
        </a:p>
      </dgm:t>
    </dgm:pt>
    <dgm:pt modelId="{BB97559B-03D3-C54E-97D0-C5F996A89D9B}" type="sibTrans" cxnId="{13D0A27D-B64F-EE4B-8025-E87FEBC1B73C}">
      <dgm:prSet/>
      <dgm:spPr/>
      <dgm:t>
        <a:bodyPr/>
        <a:lstStyle/>
        <a:p>
          <a:endParaRPr lang="en-US"/>
        </a:p>
      </dgm:t>
    </dgm:pt>
    <dgm:pt modelId="{E133726D-F9A5-714F-8AB3-3ECD30C4E77B}">
      <dgm:prSet phldrT="[Text]" custT="1"/>
      <dgm:spPr>
        <a:solidFill>
          <a:schemeClr val="bg2">
            <a:alpha val="14000"/>
          </a:schemeClr>
        </a:solidFill>
        <a:ln>
          <a:solidFill>
            <a:schemeClr val="bg1">
              <a:alpha val="90000"/>
            </a:schemeClr>
          </a:solidFill>
        </a:ln>
      </dgm:spPr>
      <dgm:t>
        <a:bodyPr/>
        <a:lstStyle/>
        <a:p>
          <a:r>
            <a:rPr lang="en-US" sz="2400" dirty="0"/>
            <a:t>Diet and frequency of sugar exposure</a:t>
          </a:r>
        </a:p>
      </dgm:t>
    </dgm:pt>
    <dgm:pt modelId="{5D68E8C3-32DC-9149-BE50-F8D6F08E1BC3}" type="parTrans" cxnId="{5A023041-B8D5-F04C-9BD6-3E49C5E590D3}">
      <dgm:prSet/>
      <dgm:spPr/>
      <dgm:t>
        <a:bodyPr/>
        <a:lstStyle/>
        <a:p>
          <a:endParaRPr lang="en-US"/>
        </a:p>
      </dgm:t>
    </dgm:pt>
    <dgm:pt modelId="{363AB382-8EB9-9B49-AB7E-C7FB47791005}" type="sibTrans" cxnId="{5A023041-B8D5-F04C-9BD6-3E49C5E590D3}">
      <dgm:prSet/>
      <dgm:spPr/>
      <dgm:t>
        <a:bodyPr/>
        <a:lstStyle/>
        <a:p>
          <a:endParaRPr lang="en-US"/>
        </a:p>
      </dgm:t>
    </dgm:pt>
    <dgm:pt modelId="{3C211B4E-A4F8-244E-B8FC-CE2104D96539}">
      <dgm:prSet phldrT="[Text]" custT="1"/>
      <dgm:spPr>
        <a:solidFill>
          <a:schemeClr val="accent2">
            <a:alpha val="9166"/>
          </a:schemeClr>
        </a:solidFill>
        <a:ln>
          <a:solidFill>
            <a:schemeClr val="bg1">
              <a:alpha val="90000"/>
            </a:schemeClr>
          </a:solidFill>
        </a:ln>
      </dgm:spPr>
      <dgm:t>
        <a:bodyPr/>
        <a:lstStyle/>
        <a:p>
          <a:r>
            <a:rPr lang="en-US" sz="2400" dirty="0"/>
            <a:t>Low salivary flow (xerostomia)</a:t>
          </a:r>
        </a:p>
      </dgm:t>
    </dgm:pt>
    <dgm:pt modelId="{A2243B5C-A2A0-1E4A-BF25-0A3BF8E22F1E}" type="parTrans" cxnId="{C3C0A237-AE41-CA4B-8488-50A376E33304}">
      <dgm:prSet/>
      <dgm:spPr/>
      <dgm:t>
        <a:bodyPr/>
        <a:lstStyle/>
        <a:p>
          <a:endParaRPr lang="en-US"/>
        </a:p>
      </dgm:t>
    </dgm:pt>
    <dgm:pt modelId="{1A257DA5-8C0F-5645-8808-8A740F1333AA}" type="sibTrans" cxnId="{C3C0A237-AE41-CA4B-8488-50A376E33304}">
      <dgm:prSet/>
      <dgm:spPr/>
      <dgm:t>
        <a:bodyPr/>
        <a:lstStyle/>
        <a:p>
          <a:endParaRPr lang="en-US"/>
        </a:p>
      </dgm:t>
    </dgm:pt>
    <dgm:pt modelId="{736A7AB3-A8E8-1F48-AD22-D2126B196738}">
      <dgm:prSet phldrT="[Text]" custT="1"/>
      <dgm:spPr>
        <a:solidFill>
          <a:schemeClr val="accent2">
            <a:alpha val="9166"/>
          </a:schemeClr>
        </a:solidFill>
        <a:ln>
          <a:solidFill>
            <a:schemeClr val="bg1">
              <a:alpha val="90000"/>
            </a:schemeClr>
          </a:solidFill>
        </a:ln>
      </dgm:spPr>
      <dgm:t>
        <a:bodyPr/>
        <a:lstStyle/>
        <a:p>
          <a:r>
            <a:rPr lang="en-US" sz="2400" dirty="0"/>
            <a:t>Reduced buffering capacity</a:t>
          </a:r>
        </a:p>
      </dgm:t>
    </dgm:pt>
    <dgm:pt modelId="{1CD842B4-0832-4040-9AC2-1F4859391869}" type="parTrans" cxnId="{96B151E4-DE15-B546-872C-56F62949158B}">
      <dgm:prSet/>
      <dgm:spPr/>
      <dgm:t>
        <a:bodyPr/>
        <a:lstStyle/>
        <a:p>
          <a:endParaRPr lang="en-US"/>
        </a:p>
      </dgm:t>
    </dgm:pt>
    <dgm:pt modelId="{EF91BA9F-722C-BB4C-AAA5-15A04F8918F4}" type="sibTrans" cxnId="{96B151E4-DE15-B546-872C-56F62949158B}">
      <dgm:prSet/>
      <dgm:spPr/>
      <dgm:t>
        <a:bodyPr/>
        <a:lstStyle/>
        <a:p>
          <a:endParaRPr lang="en-US"/>
        </a:p>
      </dgm:t>
    </dgm:pt>
    <dgm:pt modelId="{6B282022-157A-5B4F-A8FE-C0DEA0DC860E}">
      <dgm:prSet phldrT="[Text]" custT="1"/>
      <dgm:spPr>
        <a:solidFill>
          <a:schemeClr val="accent2">
            <a:alpha val="9166"/>
          </a:schemeClr>
        </a:solidFill>
        <a:ln>
          <a:solidFill>
            <a:schemeClr val="bg1">
              <a:alpha val="90000"/>
            </a:schemeClr>
          </a:solidFill>
        </a:ln>
      </dgm:spPr>
      <dgm:t>
        <a:bodyPr/>
        <a:lstStyle/>
        <a:p>
          <a:r>
            <a:rPr lang="en-US" sz="2400" dirty="0"/>
            <a:t>Acidogenic and acid-tolerant biofilm</a:t>
          </a:r>
        </a:p>
      </dgm:t>
    </dgm:pt>
    <dgm:pt modelId="{BE9CB715-0F0C-A545-9F94-31AB32B7DC95}" type="parTrans" cxnId="{6666958B-526D-C844-B241-7CE428992192}">
      <dgm:prSet/>
      <dgm:spPr/>
      <dgm:t>
        <a:bodyPr/>
        <a:lstStyle/>
        <a:p>
          <a:endParaRPr lang="en-US"/>
        </a:p>
      </dgm:t>
    </dgm:pt>
    <dgm:pt modelId="{850E718C-6CF5-114C-B86E-7E813E4E1168}" type="sibTrans" cxnId="{6666958B-526D-C844-B241-7CE428992192}">
      <dgm:prSet/>
      <dgm:spPr/>
      <dgm:t>
        <a:bodyPr/>
        <a:lstStyle/>
        <a:p>
          <a:endParaRPr lang="en-US"/>
        </a:p>
      </dgm:t>
    </dgm:pt>
    <dgm:pt modelId="{1FF27F0B-3473-0343-9C80-200E2CF596CC}">
      <dgm:prSet phldrT="[Text]" custT="1"/>
      <dgm:spPr>
        <a:solidFill>
          <a:schemeClr val="accent2">
            <a:alpha val="9166"/>
          </a:schemeClr>
        </a:solidFill>
        <a:ln>
          <a:solidFill>
            <a:schemeClr val="bg1">
              <a:alpha val="90000"/>
            </a:schemeClr>
          </a:solidFill>
        </a:ln>
      </dgm:spPr>
      <dgm:t>
        <a:bodyPr/>
        <a:lstStyle/>
        <a:p>
          <a:r>
            <a:rPr lang="en-US" sz="2400" dirty="0"/>
            <a:t>Poor oral hygiene and high sugar intake</a:t>
          </a:r>
        </a:p>
      </dgm:t>
    </dgm:pt>
    <dgm:pt modelId="{C0570092-D84D-5048-9A4B-3080B33C01C1}" type="parTrans" cxnId="{4D27FF16-1CD9-884A-B73A-6EB20B1F6BE9}">
      <dgm:prSet/>
      <dgm:spPr/>
      <dgm:t>
        <a:bodyPr/>
        <a:lstStyle/>
        <a:p>
          <a:endParaRPr lang="en-US"/>
        </a:p>
      </dgm:t>
    </dgm:pt>
    <dgm:pt modelId="{8F97489E-E3E0-924D-B4FE-963EE063958A}" type="sibTrans" cxnId="{4D27FF16-1CD9-884A-B73A-6EB20B1F6BE9}">
      <dgm:prSet/>
      <dgm:spPr/>
      <dgm:t>
        <a:bodyPr/>
        <a:lstStyle/>
        <a:p>
          <a:endParaRPr lang="en-US"/>
        </a:p>
      </dgm:t>
    </dgm:pt>
    <dgm:pt modelId="{6CDDBD11-0A19-7742-AA54-B51732CCEB79}" type="pres">
      <dgm:prSet presAssocID="{5C571DEA-F979-B245-AEFE-B1EAD7D4A672}" presName="Name0" presStyleCnt="0">
        <dgm:presLayoutVars>
          <dgm:dir/>
          <dgm:animLvl val="lvl"/>
          <dgm:resizeHandles val="exact"/>
        </dgm:presLayoutVars>
      </dgm:prSet>
      <dgm:spPr/>
    </dgm:pt>
    <dgm:pt modelId="{394A4893-AA96-B548-AD9E-A9A6EDB3B482}" type="pres">
      <dgm:prSet presAssocID="{14937C3D-FE15-8C47-95A8-6D7A9A5239FB}" presName="composite" presStyleCnt="0"/>
      <dgm:spPr/>
    </dgm:pt>
    <dgm:pt modelId="{2113B009-6114-ED45-836B-D66B68BD29B6}" type="pres">
      <dgm:prSet presAssocID="{14937C3D-FE15-8C47-95A8-6D7A9A5239FB}" presName="parTx" presStyleLbl="alignNode1" presStyleIdx="0" presStyleCnt="2">
        <dgm:presLayoutVars>
          <dgm:chMax val="0"/>
          <dgm:chPref val="0"/>
          <dgm:bulletEnabled val="1"/>
        </dgm:presLayoutVars>
      </dgm:prSet>
      <dgm:spPr/>
    </dgm:pt>
    <dgm:pt modelId="{FDB8EE90-827E-BD4E-A789-C31628D095AE}" type="pres">
      <dgm:prSet presAssocID="{14937C3D-FE15-8C47-95A8-6D7A9A5239FB}" presName="desTx" presStyleLbl="alignAccFollowNode1" presStyleIdx="0" presStyleCnt="2">
        <dgm:presLayoutVars>
          <dgm:bulletEnabled val="1"/>
        </dgm:presLayoutVars>
      </dgm:prSet>
      <dgm:spPr/>
    </dgm:pt>
    <dgm:pt modelId="{BAAB6301-9ED8-FB44-A1BB-BCF0CA51269B}" type="pres">
      <dgm:prSet presAssocID="{5954C332-80F8-094B-98E1-B2970E62B7E8}" presName="space" presStyleCnt="0"/>
      <dgm:spPr/>
    </dgm:pt>
    <dgm:pt modelId="{9ECD7957-1961-DA44-B788-E9C5D107140A}" type="pres">
      <dgm:prSet presAssocID="{9C9EE741-7088-AE47-BECF-51FCA2F749D4}" presName="composite" presStyleCnt="0"/>
      <dgm:spPr/>
    </dgm:pt>
    <dgm:pt modelId="{A7724DCA-93FD-804A-9ED6-EC85F7A73E0D}" type="pres">
      <dgm:prSet presAssocID="{9C9EE741-7088-AE47-BECF-51FCA2F749D4}" presName="parTx" presStyleLbl="alignNode1" presStyleIdx="1" presStyleCnt="2" custLinFactNeighborX="-7000" custLinFactNeighborY="2147">
        <dgm:presLayoutVars>
          <dgm:chMax val="0"/>
          <dgm:chPref val="0"/>
          <dgm:bulletEnabled val="1"/>
        </dgm:presLayoutVars>
      </dgm:prSet>
      <dgm:spPr/>
    </dgm:pt>
    <dgm:pt modelId="{44CAAC6A-BBC9-D348-BEA7-BC4B3CEDDF13}" type="pres">
      <dgm:prSet presAssocID="{9C9EE741-7088-AE47-BECF-51FCA2F749D4}" presName="desTx" presStyleLbl="alignAccFollowNode1" presStyleIdx="1" presStyleCnt="2" custLinFactNeighborX="-7000" custLinFactNeighborY="-649">
        <dgm:presLayoutVars>
          <dgm:bulletEnabled val="1"/>
        </dgm:presLayoutVars>
      </dgm:prSet>
      <dgm:spPr/>
    </dgm:pt>
  </dgm:ptLst>
  <dgm:cxnLst>
    <dgm:cxn modelId="{443DF80A-3173-C44D-B71B-BF86532E31A3}" type="presOf" srcId="{E133726D-F9A5-714F-8AB3-3ECD30C4E77B}" destId="{FDB8EE90-827E-BD4E-A789-C31628D095AE}" srcOrd="0" destOrd="3" presId="urn:microsoft.com/office/officeart/2005/8/layout/hList1"/>
    <dgm:cxn modelId="{4D27FF16-1CD9-884A-B73A-6EB20B1F6BE9}" srcId="{9C9EE741-7088-AE47-BECF-51FCA2F749D4}" destId="{1FF27F0B-3473-0343-9C80-200E2CF596CC}" srcOrd="4" destOrd="0" parTransId="{C0570092-D84D-5048-9A4B-3080B33C01C1}" sibTransId="{8F97489E-E3E0-924D-B4FE-963EE063958A}"/>
    <dgm:cxn modelId="{7F72C119-8832-3B4F-9C0C-EC8ECA8B60C3}" srcId="{5C571DEA-F979-B245-AEFE-B1EAD7D4A672}" destId="{9C9EE741-7088-AE47-BECF-51FCA2F749D4}" srcOrd="1" destOrd="0" parTransId="{931F9409-7E5B-5444-AC5A-AA46D1E32FF1}" sibTransId="{453201D1-C33C-7045-B0AA-18B38EACAF5D}"/>
    <dgm:cxn modelId="{F5967835-314B-5E40-ABBE-D6F1709FE68C}" srcId="{14937C3D-FE15-8C47-95A8-6D7A9A5239FB}" destId="{9A0C4D74-C5CE-D645-8B8D-596CA84EE5CF}" srcOrd="0" destOrd="0" parTransId="{C8F8CE2B-21DE-1842-8EB5-131D39BFD15B}" sibTransId="{596AFD9C-5CBC-0948-BA70-C7E4478E5308}"/>
    <dgm:cxn modelId="{C3C0A237-AE41-CA4B-8488-50A376E33304}" srcId="{9C9EE741-7088-AE47-BECF-51FCA2F749D4}" destId="{3C211B4E-A4F8-244E-B8FC-CE2104D96539}" srcOrd="1" destOrd="0" parTransId="{A2243B5C-A2A0-1E4A-BF25-0A3BF8E22F1E}" sibTransId="{1A257DA5-8C0F-5645-8808-8A740F1333AA}"/>
    <dgm:cxn modelId="{5A023041-B8D5-F04C-9BD6-3E49C5E590D3}" srcId="{14937C3D-FE15-8C47-95A8-6D7A9A5239FB}" destId="{E133726D-F9A5-714F-8AB3-3ECD30C4E77B}" srcOrd="3" destOrd="0" parTransId="{5D68E8C3-32DC-9149-BE50-F8D6F08E1BC3}" sibTransId="{363AB382-8EB9-9B49-AB7E-C7FB47791005}"/>
    <dgm:cxn modelId="{14351449-01AD-7B45-9067-A7E5DAFA2D0C}" type="presOf" srcId="{1FF27F0B-3473-0343-9C80-200E2CF596CC}" destId="{44CAAC6A-BBC9-D348-BEA7-BC4B3CEDDF13}" srcOrd="0" destOrd="4" presId="urn:microsoft.com/office/officeart/2005/8/layout/hList1"/>
    <dgm:cxn modelId="{2FA4E655-823F-F445-AA21-1AEE3B0FE7EC}" srcId="{5C571DEA-F979-B245-AEFE-B1EAD7D4A672}" destId="{14937C3D-FE15-8C47-95A8-6D7A9A5239FB}" srcOrd="0" destOrd="0" parTransId="{46BF5C90-8506-6146-9C4B-21C114CA2559}" sibTransId="{5954C332-80F8-094B-98E1-B2970E62B7E8}"/>
    <dgm:cxn modelId="{CD70C765-0A15-5D4E-92DA-2D48DD6B9B93}" type="presOf" srcId="{9C9EE741-7088-AE47-BECF-51FCA2F749D4}" destId="{A7724DCA-93FD-804A-9ED6-EC85F7A73E0D}" srcOrd="0" destOrd="0" presId="urn:microsoft.com/office/officeart/2005/8/layout/hList1"/>
    <dgm:cxn modelId="{2396B966-FC2B-5640-93E3-E71373EE99DE}" type="presOf" srcId="{14937C3D-FE15-8C47-95A8-6D7A9A5239FB}" destId="{2113B009-6114-ED45-836B-D66B68BD29B6}" srcOrd="0" destOrd="0" presId="urn:microsoft.com/office/officeart/2005/8/layout/hList1"/>
    <dgm:cxn modelId="{99A9757D-237F-E84C-8704-285DA44B3E53}" type="presOf" srcId="{9A0C4D74-C5CE-D645-8B8D-596CA84EE5CF}" destId="{FDB8EE90-827E-BD4E-A789-C31628D095AE}" srcOrd="0" destOrd="0" presId="urn:microsoft.com/office/officeart/2005/8/layout/hList1"/>
    <dgm:cxn modelId="{13D0A27D-B64F-EE4B-8025-E87FEBC1B73C}" srcId="{14937C3D-FE15-8C47-95A8-6D7A9A5239FB}" destId="{C179172E-D807-5248-8580-F633D5C0CF64}" srcOrd="2" destOrd="0" parTransId="{8ADD004B-F60B-9945-828A-FD104C2D7C3E}" sibTransId="{BB97559B-03D3-C54E-97D0-C5F996A89D9B}"/>
    <dgm:cxn modelId="{6666958B-526D-C844-B241-7CE428992192}" srcId="{9C9EE741-7088-AE47-BECF-51FCA2F749D4}" destId="{6B282022-157A-5B4F-A8FE-C0DEA0DC860E}" srcOrd="3" destOrd="0" parTransId="{BE9CB715-0F0C-A545-9F94-31AB32B7DC95}" sibTransId="{850E718C-6CF5-114C-B86E-7E813E4E1168}"/>
    <dgm:cxn modelId="{1C77078C-7209-9649-A3D2-7E8779754956}" srcId="{9C9EE741-7088-AE47-BECF-51FCA2F749D4}" destId="{70D1FD8E-CBC4-5343-884B-385A5A83EC04}" srcOrd="0" destOrd="0" parTransId="{F6917C7F-A4B4-EA4C-8688-2941DBF1358B}" sibTransId="{E5D69142-3763-244B-95AA-D3EAFD768B98}"/>
    <dgm:cxn modelId="{08B4B39E-A7E9-D541-8D0E-690576C8C2D8}" type="presOf" srcId="{5C571DEA-F979-B245-AEFE-B1EAD7D4A672}" destId="{6CDDBD11-0A19-7742-AA54-B51732CCEB79}" srcOrd="0" destOrd="0" presId="urn:microsoft.com/office/officeart/2005/8/layout/hList1"/>
    <dgm:cxn modelId="{FC26BBB1-7139-324E-BDD1-7ECAE982E9B5}" srcId="{14937C3D-FE15-8C47-95A8-6D7A9A5239FB}" destId="{0EA80373-2C5C-1445-B806-BBAA97E908CF}" srcOrd="1" destOrd="0" parTransId="{04ACB092-CE44-A941-9951-BE778D36A7C4}" sibTransId="{A23898BA-D6A4-6B4B-9530-2FE3535E176D}"/>
    <dgm:cxn modelId="{CDFA25BD-B699-DD4A-A14F-6BED91CEEC97}" type="presOf" srcId="{736A7AB3-A8E8-1F48-AD22-D2126B196738}" destId="{44CAAC6A-BBC9-D348-BEA7-BC4B3CEDDF13}" srcOrd="0" destOrd="2" presId="urn:microsoft.com/office/officeart/2005/8/layout/hList1"/>
    <dgm:cxn modelId="{B34E7CDD-1C32-AB49-8242-D8478F7E6005}" type="presOf" srcId="{0EA80373-2C5C-1445-B806-BBAA97E908CF}" destId="{FDB8EE90-827E-BD4E-A789-C31628D095AE}" srcOrd="0" destOrd="1" presId="urn:microsoft.com/office/officeart/2005/8/layout/hList1"/>
    <dgm:cxn modelId="{7128A6E2-E583-BC4E-9633-5486B865FBB9}" type="presOf" srcId="{70D1FD8E-CBC4-5343-884B-385A5A83EC04}" destId="{44CAAC6A-BBC9-D348-BEA7-BC4B3CEDDF13}" srcOrd="0" destOrd="0" presId="urn:microsoft.com/office/officeart/2005/8/layout/hList1"/>
    <dgm:cxn modelId="{A36C30E3-8184-1D4A-8C3B-C3A131766603}" type="presOf" srcId="{6B282022-157A-5B4F-A8FE-C0DEA0DC860E}" destId="{44CAAC6A-BBC9-D348-BEA7-BC4B3CEDDF13}" srcOrd="0" destOrd="3" presId="urn:microsoft.com/office/officeart/2005/8/layout/hList1"/>
    <dgm:cxn modelId="{96B151E4-DE15-B546-872C-56F62949158B}" srcId="{9C9EE741-7088-AE47-BECF-51FCA2F749D4}" destId="{736A7AB3-A8E8-1F48-AD22-D2126B196738}" srcOrd="2" destOrd="0" parTransId="{1CD842B4-0832-4040-9AC2-1F4859391869}" sibTransId="{EF91BA9F-722C-BB4C-AAA5-15A04F8918F4}"/>
    <dgm:cxn modelId="{4254B6E5-FF74-E146-B728-869DBB9B5A6B}" type="presOf" srcId="{C179172E-D807-5248-8580-F633D5C0CF64}" destId="{FDB8EE90-827E-BD4E-A789-C31628D095AE}" srcOrd="0" destOrd="2" presId="urn:microsoft.com/office/officeart/2005/8/layout/hList1"/>
    <dgm:cxn modelId="{E93562FD-9304-804E-A7BC-34F4B291446B}" type="presOf" srcId="{3C211B4E-A4F8-244E-B8FC-CE2104D96539}" destId="{44CAAC6A-BBC9-D348-BEA7-BC4B3CEDDF13}" srcOrd="0" destOrd="1" presId="urn:microsoft.com/office/officeart/2005/8/layout/hList1"/>
    <dgm:cxn modelId="{819953AB-DE7E-F543-8804-A340BBAEB554}" type="presParOf" srcId="{6CDDBD11-0A19-7742-AA54-B51732CCEB79}" destId="{394A4893-AA96-B548-AD9E-A9A6EDB3B482}" srcOrd="0" destOrd="0" presId="urn:microsoft.com/office/officeart/2005/8/layout/hList1"/>
    <dgm:cxn modelId="{737B780F-8734-7C40-938C-466AC4BF2596}" type="presParOf" srcId="{394A4893-AA96-B548-AD9E-A9A6EDB3B482}" destId="{2113B009-6114-ED45-836B-D66B68BD29B6}" srcOrd="0" destOrd="0" presId="urn:microsoft.com/office/officeart/2005/8/layout/hList1"/>
    <dgm:cxn modelId="{14F945C2-3080-1847-AE9B-8B21C542BAC9}" type="presParOf" srcId="{394A4893-AA96-B548-AD9E-A9A6EDB3B482}" destId="{FDB8EE90-827E-BD4E-A789-C31628D095AE}" srcOrd="1" destOrd="0" presId="urn:microsoft.com/office/officeart/2005/8/layout/hList1"/>
    <dgm:cxn modelId="{C22D4159-8CE9-6643-A6E3-483CC514B895}" type="presParOf" srcId="{6CDDBD11-0A19-7742-AA54-B51732CCEB79}" destId="{BAAB6301-9ED8-FB44-A1BB-BCF0CA51269B}" srcOrd="1" destOrd="0" presId="urn:microsoft.com/office/officeart/2005/8/layout/hList1"/>
    <dgm:cxn modelId="{8B8AE33A-B94E-7248-828F-D7BC406E3D27}" type="presParOf" srcId="{6CDDBD11-0A19-7742-AA54-B51732CCEB79}" destId="{9ECD7957-1961-DA44-B788-E9C5D107140A}" srcOrd="2" destOrd="0" presId="urn:microsoft.com/office/officeart/2005/8/layout/hList1"/>
    <dgm:cxn modelId="{AAD6F024-0E08-DF47-BAA5-CF0FB09EE8A4}" type="presParOf" srcId="{9ECD7957-1961-DA44-B788-E9C5D107140A}" destId="{A7724DCA-93FD-804A-9ED6-EC85F7A73E0D}" srcOrd="0" destOrd="0" presId="urn:microsoft.com/office/officeart/2005/8/layout/hList1"/>
    <dgm:cxn modelId="{D1614A6E-71CF-334B-A3E1-04F555FBEFF4}" type="presParOf" srcId="{9ECD7957-1961-DA44-B788-E9C5D107140A}" destId="{44CAAC6A-BBC9-D348-BEA7-BC4B3CEDDF1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7C6709-5882-514B-AB17-8041D9BCA4BD}"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5D6CBBB8-7CC0-9B47-AFE4-B7FBD9DF4C93}">
      <dgm:prSet phldrT="[Text]"/>
      <dgm:spPr>
        <a:solidFill>
          <a:schemeClr val="bg2"/>
        </a:solidFill>
        <a:ln>
          <a:solidFill>
            <a:schemeClr val="bg1"/>
          </a:solidFill>
        </a:ln>
      </dgm:spPr>
      <dgm:t>
        <a:bodyPr/>
        <a:lstStyle/>
        <a:p>
          <a:r>
            <a:rPr lang="en-US" dirty="0"/>
            <a:t>Product Examples</a:t>
          </a:r>
        </a:p>
      </dgm:t>
    </dgm:pt>
    <dgm:pt modelId="{FA34EA8F-040D-1B44-B3B0-8CB1BB76E8D7}" type="parTrans" cxnId="{EB05807A-AB84-034C-995E-17FE4352C93B}">
      <dgm:prSet/>
      <dgm:spPr/>
      <dgm:t>
        <a:bodyPr/>
        <a:lstStyle/>
        <a:p>
          <a:endParaRPr lang="en-US"/>
        </a:p>
      </dgm:t>
    </dgm:pt>
    <dgm:pt modelId="{9D287D9C-8792-AC49-87B0-42E502A9C205}" type="sibTrans" cxnId="{EB05807A-AB84-034C-995E-17FE4352C93B}">
      <dgm:prSet/>
      <dgm:spPr/>
      <dgm:t>
        <a:bodyPr/>
        <a:lstStyle/>
        <a:p>
          <a:endParaRPr lang="en-US"/>
        </a:p>
      </dgm:t>
    </dgm:pt>
    <dgm:pt modelId="{23748830-F1E7-0B44-A355-51591B35FE72}">
      <dgm:prSet phldrT="[Text]"/>
      <dgm:spPr>
        <a:solidFill>
          <a:schemeClr val="bg2">
            <a:lumMod val="20000"/>
            <a:lumOff val="80000"/>
            <a:alpha val="90000"/>
          </a:schemeClr>
        </a:solidFill>
        <a:ln>
          <a:solidFill>
            <a:schemeClr val="bg1">
              <a:alpha val="90000"/>
            </a:schemeClr>
          </a:solidFill>
        </a:ln>
      </dgm:spPr>
      <dgm:t>
        <a:bodyPr/>
        <a:lstStyle/>
        <a:p>
          <a:r>
            <a:rPr lang="en-US" dirty="0"/>
            <a:t>Arginine Toothpaste</a:t>
          </a:r>
        </a:p>
      </dgm:t>
    </dgm:pt>
    <dgm:pt modelId="{D86BAFA2-1210-C34C-93AE-2DFF0C5FDC06}" type="parTrans" cxnId="{33BBCB68-FAB4-B148-BC05-400CA30BD02A}">
      <dgm:prSet/>
      <dgm:spPr/>
      <dgm:t>
        <a:bodyPr/>
        <a:lstStyle/>
        <a:p>
          <a:endParaRPr lang="en-US"/>
        </a:p>
      </dgm:t>
    </dgm:pt>
    <dgm:pt modelId="{2511D122-CE9C-E440-B7FF-21ECF1C409F6}" type="sibTrans" cxnId="{33BBCB68-FAB4-B148-BC05-400CA30BD02A}">
      <dgm:prSet/>
      <dgm:spPr/>
      <dgm:t>
        <a:bodyPr/>
        <a:lstStyle/>
        <a:p>
          <a:endParaRPr lang="en-US"/>
        </a:p>
      </dgm:t>
    </dgm:pt>
    <dgm:pt modelId="{0C991865-AB2F-6A47-B5B7-5BC360394D67}">
      <dgm:prSet phldrT="[Text]"/>
      <dgm:spPr>
        <a:solidFill>
          <a:schemeClr val="accent1"/>
        </a:solidFill>
        <a:ln>
          <a:solidFill>
            <a:schemeClr val="bg1"/>
          </a:solidFill>
        </a:ln>
      </dgm:spPr>
      <dgm:t>
        <a:bodyPr/>
        <a:lstStyle/>
        <a:p>
          <a:r>
            <a:rPr lang="en-US" dirty="0"/>
            <a:t>Food Examples</a:t>
          </a:r>
        </a:p>
      </dgm:t>
    </dgm:pt>
    <dgm:pt modelId="{04014D45-0797-8A43-AF24-9119414E5B42}" type="parTrans" cxnId="{3EB0194F-254B-1945-AFB3-037631F6D1EE}">
      <dgm:prSet/>
      <dgm:spPr/>
      <dgm:t>
        <a:bodyPr/>
        <a:lstStyle/>
        <a:p>
          <a:endParaRPr lang="en-US"/>
        </a:p>
      </dgm:t>
    </dgm:pt>
    <dgm:pt modelId="{98AE9151-C6A3-2A4A-A0A4-7695345F964F}" type="sibTrans" cxnId="{3EB0194F-254B-1945-AFB3-037631F6D1EE}">
      <dgm:prSet/>
      <dgm:spPr/>
      <dgm:t>
        <a:bodyPr/>
        <a:lstStyle/>
        <a:p>
          <a:endParaRPr lang="en-US"/>
        </a:p>
      </dgm:t>
    </dgm:pt>
    <dgm:pt modelId="{8C1F6CF4-B9F3-7248-830F-F8BB5AC4D0EA}">
      <dgm:prSet phldrT="[Text]"/>
      <dgm:spPr>
        <a:solidFill>
          <a:schemeClr val="accent1">
            <a:alpha val="16000"/>
          </a:schemeClr>
        </a:solidFill>
        <a:ln>
          <a:solidFill>
            <a:schemeClr val="bg1">
              <a:alpha val="90000"/>
            </a:schemeClr>
          </a:solidFill>
        </a:ln>
      </dgm:spPr>
      <dgm:t>
        <a:bodyPr/>
        <a:lstStyle/>
        <a:p>
          <a:r>
            <a:rPr lang="en-US" dirty="0"/>
            <a:t>Roots: garlic, onions, leeks, chicory root</a:t>
          </a:r>
        </a:p>
      </dgm:t>
    </dgm:pt>
    <dgm:pt modelId="{8169FBF1-3D7E-0144-8ED3-48589DA07475}" type="parTrans" cxnId="{603F5C62-7437-4844-A165-294C66E128BA}">
      <dgm:prSet/>
      <dgm:spPr/>
      <dgm:t>
        <a:bodyPr/>
        <a:lstStyle/>
        <a:p>
          <a:endParaRPr lang="en-US"/>
        </a:p>
      </dgm:t>
    </dgm:pt>
    <dgm:pt modelId="{A16C960D-DB48-CD49-83FE-A7AADAE59404}" type="sibTrans" cxnId="{603F5C62-7437-4844-A165-294C66E128BA}">
      <dgm:prSet/>
      <dgm:spPr/>
      <dgm:t>
        <a:bodyPr/>
        <a:lstStyle/>
        <a:p>
          <a:endParaRPr lang="en-US"/>
        </a:p>
      </dgm:t>
    </dgm:pt>
    <dgm:pt modelId="{83677D3F-65F9-3B4C-A6D7-21F3E5CD4097}">
      <dgm:prSet phldrT="[Text]"/>
      <dgm:spPr>
        <a:solidFill>
          <a:schemeClr val="accent1">
            <a:alpha val="16000"/>
          </a:schemeClr>
        </a:solidFill>
        <a:ln>
          <a:solidFill>
            <a:schemeClr val="bg1">
              <a:alpha val="90000"/>
            </a:schemeClr>
          </a:solidFill>
        </a:ln>
      </dgm:spPr>
      <dgm:t>
        <a:bodyPr/>
        <a:lstStyle/>
        <a:p>
          <a:r>
            <a:rPr lang="en-US" dirty="0"/>
            <a:t>Grains: barley, oats, flaxseeds, wheat bran</a:t>
          </a:r>
        </a:p>
      </dgm:t>
    </dgm:pt>
    <dgm:pt modelId="{A04C9C0D-6E70-F444-88F9-607901D0E81E}" type="parTrans" cxnId="{34291C6D-44B8-F645-8166-DAE86129FD30}">
      <dgm:prSet/>
      <dgm:spPr/>
      <dgm:t>
        <a:bodyPr/>
        <a:lstStyle/>
        <a:p>
          <a:endParaRPr lang="en-US"/>
        </a:p>
      </dgm:t>
    </dgm:pt>
    <dgm:pt modelId="{97709D1B-327A-BA4D-9BAF-7D21F40E261D}" type="sibTrans" cxnId="{34291C6D-44B8-F645-8166-DAE86129FD30}">
      <dgm:prSet/>
      <dgm:spPr/>
      <dgm:t>
        <a:bodyPr/>
        <a:lstStyle/>
        <a:p>
          <a:endParaRPr lang="en-US"/>
        </a:p>
      </dgm:t>
    </dgm:pt>
    <dgm:pt modelId="{EE1F0C31-5EEC-5E47-8BFE-67BE4E7ECE12}">
      <dgm:prSet phldrT="[Text]"/>
      <dgm:spPr>
        <a:solidFill>
          <a:schemeClr val="bg2">
            <a:lumMod val="20000"/>
            <a:lumOff val="80000"/>
            <a:alpha val="90000"/>
          </a:schemeClr>
        </a:solidFill>
        <a:ln>
          <a:solidFill>
            <a:schemeClr val="bg1">
              <a:alpha val="90000"/>
            </a:schemeClr>
          </a:solidFill>
        </a:ln>
      </dgm:spPr>
      <dgm:t>
        <a:bodyPr/>
        <a:lstStyle/>
        <a:p>
          <a:r>
            <a:rPr lang="en-US" dirty="0"/>
            <a:t>Xylitol Products</a:t>
          </a:r>
        </a:p>
      </dgm:t>
    </dgm:pt>
    <dgm:pt modelId="{BA9F7937-61D6-6747-BCF8-0DDB198C86B1}" type="parTrans" cxnId="{2DE00DC5-79E1-2246-98E5-3A7C4B0BE4F8}">
      <dgm:prSet/>
      <dgm:spPr/>
      <dgm:t>
        <a:bodyPr/>
        <a:lstStyle/>
        <a:p>
          <a:endParaRPr lang="en-US"/>
        </a:p>
      </dgm:t>
    </dgm:pt>
    <dgm:pt modelId="{A1CC3511-4467-D94A-8513-17EB10D0011F}" type="sibTrans" cxnId="{2DE00DC5-79E1-2246-98E5-3A7C4B0BE4F8}">
      <dgm:prSet/>
      <dgm:spPr/>
      <dgm:t>
        <a:bodyPr/>
        <a:lstStyle/>
        <a:p>
          <a:endParaRPr lang="en-US"/>
        </a:p>
      </dgm:t>
    </dgm:pt>
    <dgm:pt modelId="{C8D6BF4B-4870-2F43-8339-BF53FBFE9485}">
      <dgm:prSet phldrT="[Text]"/>
      <dgm:spPr>
        <a:solidFill>
          <a:schemeClr val="bg2">
            <a:lumMod val="20000"/>
            <a:lumOff val="80000"/>
            <a:alpha val="90000"/>
          </a:schemeClr>
        </a:solidFill>
        <a:ln>
          <a:solidFill>
            <a:schemeClr val="bg1">
              <a:alpha val="90000"/>
            </a:schemeClr>
          </a:solidFill>
        </a:ln>
      </dgm:spPr>
      <dgm:t>
        <a:bodyPr/>
        <a:lstStyle/>
        <a:p>
          <a:r>
            <a:rPr lang="en-US" dirty="0"/>
            <a:t>Urea Products</a:t>
          </a:r>
        </a:p>
      </dgm:t>
    </dgm:pt>
    <dgm:pt modelId="{1AFD9E08-F33B-BB4A-9177-E0AD889A2AD4}" type="parTrans" cxnId="{0A42586B-0813-7B4C-B9C9-CDDB1857FE6D}">
      <dgm:prSet/>
      <dgm:spPr/>
      <dgm:t>
        <a:bodyPr/>
        <a:lstStyle/>
        <a:p>
          <a:endParaRPr lang="en-US"/>
        </a:p>
      </dgm:t>
    </dgm:pt>
    <dgm:pt modelId="{F43075F2-2038-BE41-A767-565653E09C23}" type="sibTrans" cxnId="{0A42586B-0813-7B4C-B9C9-CDDB1857FE6D}">
      <dgm:prSet/>
      <dgm:spPr/>
      <dgm:t>
        <a:bodyPr/>
        <a:lstStyle/>
        <a:p>
          <a:endParaRPr lang="en-US"/>
        </a:p>
      </dgm:t>
    </dgm:pt>
    <dgm:pt modelId="{6FFE4ABE-69B4-3E43-B5A2-33AADBA496E4}">
      <dgm:prSet phldrT="[Text]"/>
      <dgm:spPr>
        <a:solidFill>
          <a:schemeClr val="accent1">
            <a:alpha val="16000"/>
          </a:schemeClr>
        </a:solidFill>
        <a:ln>
          <a:solidFill>
            <a:schemeClr val="bg1">
              <a:alpha val="90000"/>
            </a:schemeClr>
          </a:solidFill>
        </a:ln>
      </dgm:spPr>
      <dgm:t>
        <a:bodyPr/>
        <a:lstStyle/>
        <a:p>
          <a:r>
            <a:rPr lang="en-US" dirty="0"/>
            <a:t>Fruits and veggies: bananas, apples, asparagus </a:t>
          </a:r>
        </a:p>
      </dgm:t>
    </dgm:pt>
    <dgm:pt modelId="{20BC0DB5-11A6-1B43-9BCE-DDECB1647F06}" type="parTrans" cxnId="{8CAEE753-2FAB-3040-ABAF-0EA95106FAA1}">
      <dgm:prSet/>
      <dgm:spPr/>
      <dgm:t>
        <a:bodyPr/>
        <a:lstStyle/>
        <a:p>
          <a:endParaRPr lang="en-US"/>
        </a:p>
      </dgm:t>
    </dgm:pt>
    <dgm:pt modelId="{9B42438C-0CCB-CC4C-80CE-CD9173E16EE5}" type="sibTrans" cxnId="{8CAEE753-2FAB-3040-ABAF-0EA95106FAA1}">
      <dgm:prSet/>
      <dgm:spPr/>
      <dgm:t>
        <a:bodyPr/>
        <a:lstStyle/>
        <a:p>
          <a:endParaRPr lang="en-US"/>
        </a:p>
      </dgm:t>
    </dgm:pt>
    <dgm:pt modelId="{6AE60B58-9631-C24A-8852-C9F9E64D5C67}" type="pres">
      <dgm:prSet presAssocID="{847C6709-5882-514B-AB17-8041D9BCA4BD}" presName="Name0" presStyleCnt="0">
        <dgm:presLayoutVars>
          <dgm:dir/>
          <dgm:animLvl val="lvl"/>
          <dgm:resizeHandles val="exact"/>
        </dgm:presLayoutVars>
      </dgm:prSet>
      <dgm:spPr/>
    </dgm:pt>
    <dgm:pt modelId="{D9638073-5C58-794D-A4D4-B4E5D8FAD614}" type="pres">
      <dgm:prSet presAssocID="{5D6CBBB8-7CC0-9B47-AFE4-B7FBD9DF4C93}" presName="composite" presStyleCnt="0"/>
      <dgm:spPr/>
    </dgm:pt>
    <dgm:pt modelId="{212589E2-A847-E249-BA6D-948D6FFED3E6}" type="pres">
      <dgm:prSet presAssocID="{5D6CBBB8-7CC0-9B47-AFE4-B7FBD9DF4C93}" presName="parTx" presStyleLbl="alignNode1" presStyleIdx="0" presStyleCnt="2">
        <dgm:presLayoutVars>
          <dgm:chMax val="0"/>
          <dgm:chPref val="0"/>
          <dgm:bulletEnabled val="1"/>
        </dgm:presLayoutVars>
      </dgm:prSet>
      <dgm:spPr/>
    </dgm:pt>
    <dgm:pt modelId="{B81F09C9-DC73-AA46-AA49-B4A9A72208B9}" type="pres">
      <dgm:prSet presAssocID="{5D6CBBB8-7CC0-9B47-AFE4-B7FBD9DF4C93}" presName="desTx" presStyleLbl="alignAccFollowNode1" presStyleIdx="0" presStyleCnt="2">
        <dgm:presLayoutVars>
          <dgm:bulletEnabled val="1"/>
        </dgm:presLayoutVars>
      </dgm:prSet>
      <dgm:spPr/>
    </dgm:pt>
    <dgm:pt modelId="{BCD42AFC-9309-7140-A262-EC64AC9099D6}" type="pres">
      <dgm:prSet presAssocID="{9D287D9C-8792-AC49-87B0-42E502A9C205}" presName="space" presStyleCnt="0"/>
      <dgm:spPr/>
    </dgm:pt>
    <dgm:pt modelId="{21270AD5-5B1C-1842-BBB8-7FCA97C69B00}" type="pres">
      <dgm:prSet presAssocID="{0C991865-AB2F-6A47-B5B7-5BC360394D67}" presName="composite" presStyleCnt="0"/>
      <dgm:spPr/>
    </dgm:pt>
    <dgm:pt modelId="{5EBEB74B-2439-A74D-B540-5A423A79F074}" type="pres">
      <dgm:prSet presAssocID="{0C991865-AB2F-6A47-B5B7-5BC360394D67}" presName="parTx" presStyleLbl="alignNode1" presStyleIdx="1" presStyleCnt="2">
        <dgm:presLayoutVars>
          <dgm:chMax val="0"/>
          <dgm:chPref val="0"/>
          <dgm:bulletEnabled val="1"/>
        </dgm:presLayoutVars>
      </dgm:prSet>
      <dgm:spPr/>
    </dgm:pt>
    <dgm:pt modelId="{9DB95CA4-584C-BF40-BAEE-56AEE26D05E0}" type="pres">
      <dgm:prSet presAssocID="{0C991865-AB2F-6A47-B5B7-5BC360394D67}" presName="desTx" presStyleLbl="alignAccFollowNode1" presStyleIdx="1" presStyleCnt="2">
        <dgm:presLayoutVars>
          <dgm:bulletEnabled val="1"/>
        </dgm:presLayoutVars>
      </dgm:prSet>
      <dgm:spPr/>
    </dgm:pt>
  </dgm:ptLst>
  <dgm:cxnLst>
    <dgm:cxn modelId="{3EDA6407-B1E3-7041-A05D-92EB01A39688}" type="presOf" srcId="{83677D3F-65F9-3B4C-A6D7-21F3E5CD4097}" destId="{9DB95CA4-584C-BF40-BAEE-56AEE26D05E0}" srcOrd="0" destOrd="1" presId="urn:microsoft.com/office/officeart/2005/8/layout/hList1"/>
    <dgm:cxn modelId="{DB243E12-A753-314A-9E75-912639CD51AE}" type="presOf" srcId="{6FFE4ABE-69B4-3E43-B5A2-33AADBA496E4}" destId="{9DB95CA4-584C-BF40-BAEE-56AEE26D05E0}" srcOrd="0" destOrd="2" presId="urn:microsoft.com/office/officeart/2005/8/layout/hList1"/>
    <dgm:cxn modelId="{D76EB824-75BE-6443-8E45-830D942A758A}" type="presOf" srcId="{EE1F0C31-5EEC-5E47-8BFE-67BE4E7ECE12}" destId="{B81F09C9-DC73-AA46-AA49-B4A9A72208B9}" srcOrd="0" destOrd="1" presId="urn:microsoft.com/office/officeart/2005/8/layout/hList1"/>
    <dgm:cxn modelId="{3EB0194F-254B-1945-AFB3-037631F6D1EE}" srcId="{847C6709-5882-514B-AB17-8041D9BCA4BD}" destId="{0C991865-AB2F-6A47-B5B7-5BC360394D67}" srcOrd="1" destOrd="0" parTransId="{04014D45-0797-8A43-AF24-9119414E5B42}" sibTransId="{98AE9151-C6A3-2A4A-A0A4-7695345F964F}"/>
    <dgm:cxn modelId="{C5BA8750-20C9-F148-AC73-D471F61F65A7}" type="presOf" srcId="{23748830-F1E7-0B44-A355-51591B35FE72}" destId="{B81F09C9-DC73-AA46-AA49-B4A9A72208B9}" srcOrd="0" destOrd="0" presId="urn:microsoft.com/office/officeart/2005/8/layout/hList1"/>
    <dgm:cxn modelId="{8CAEE753-2FAB-3040-ABAF-0EA95106FAA1}" srcId="{0C991865-AB2F-6A47-B5B7-5BC360394D67}" destId="{6FFE4ABE-69B4-3E43-B5A2-33AADBA496E4}" srcOrd="2" destOrd="0" parTransId="{20BC0DB5-11A6-1B43-9BCE-DDECB1647F06}" sibTransId="{9B42438C-0CCB-CC4C-80CE-CD9173E16EE5}"/>
    <dgm:cxn modelId="{603F5C62-7437-4844-A165-294C66E128BA}" srcId="{0C991865-AB2F-6A47-B5B7-5BC360394D67}" destId="{8C1F6CF4-B9F3-7248-830F-F8BB5AC4D0EA}" srcOrd="0" destOrd="0" parTransId="{8169FBF1-3D7E-0144-8ED3-48589DA07475}" sibTransId="{A16C960D-DB48-CD49-83FE-A7AADAE59404}"/>
    <dgm:cxn modelId="{33BBCB68-FAB4-B148-BC05-400CA30BD02A}" srcId="{5D6CBBB8-7CC0-9B47-AFE4-B7FBD9DF4C93}" destId="{23748830-F1E7-0B44-A355-51591B35FE72}" srcOrd="0" destOrd="0" parTransId="{D86BAFA2-1210-C34C-93AE-2DFF0C5FDC06}" sibTransId="{2511D122-CE9C-E440-B7FF-21ECF1C409F6}"/>
    <dgm:cxn modelId="{0A42586B-0813-7B4C-B9C9-CDDB1857FE6D}" srcId="{5D6CBBB8-7CC0-9B47-AFE4-B7FBD9DF4C93}" destId="{C8D6BF4B-4870-2F43-8339-BF53FBFE9485}" srcOrd="2" destOrd="0" parTransId="{1AFD9E08-F33B-BB4A-9177-E0AD889A2AD4}" sibTransId="{F43075F2-2038-BE41-A767-565653E09C23}"/>
    <dgm:cxn modelId="{34291C6D-44B8-F645-8166-DAE86129FD30}" srcId="{0C991865-AB2F-6A47-B5B7-5BC360394D67}" destId="{83677D3F-65F9-3B4C-A6D7-21F3E5CD4097}" srcOrd="1" destOrd="0" parTransId="{A04C9C0D-6E70-F444-88F9-607901D0E81E}" sibTransId="{97709D1B-327A-BA4D-9BAF-7D21F40E261D}"/>
    <dgm:cxn modelId="{3A537472-3885-4C49-8A00-A9A12E1BEDAF}" type="presOf" srcId="{C8D6BF4B-4870-2F43-8339-BF53FBFE9485}" destId="{B81F09C9-DC73-AA46-AA49-B4A9A72208B9}" srcOrd="0" destOrd="2" presId="urn:microsoft.com/office/officeart/2005/8/layout/hList1"/>
    <dgm:cxn modelId="{3B33AF72-85D6-B44A-8667-E679599537DA}" type="presOf" srcId="{5D6CBBB8-7CC0-9B47-AFE4-B7FBD9DF4C93}" destId="{212589E2-A847-E249-BA6D-948D6FFED3E6}" srcOrd="0" destOrd="0" presId="urn:microsoft.com/office/officeart/2005/8/layout/hList1"/>
    <dgm:cxn modelId="{EB05807A-AB84-034C-995E-17FE4352C93B}" srcId="{847C6709-5882-514B-AB17-8041D9BCA4BD}" destId="{5D6CBBB8-7CC0-9B47-AFE4-B7FBD9DF4C93}" srcOrd="0" destOrd="0" parTransId="{FA34EA8F-040D-1B44-B3B0-8CB1BB76E8D7}" sibTransId="{9D287D9C-8792-AC49-87B0-42E502A9C205}"/>
    <dgm:cxn modelId="{69E85F8A-C890-D742-B6A0-10C4881E4A1E}" type="presOf" srcId="{0C991865-AB2F-6A47-B5B7-5BC360394D67}" destId="{5EBEB74B-2439-A74D-B540-5A423A79F074}" srcOrd="0" destOrd="0" presId="urn:microsoft.com/office/officeart/2005/8/layout/hList1"/>
    <dgm:cxn modelId="{23D56DB4-983D-0B41-94DD-A7F3A7F0FF32}" type="presOf" srcId="{847C6709-5882-514B-AB17-8041D9BCA4BD}" destId="{6AE60B58-9631-C24A-8852-C9F9E64D5C67}" srcOrd="0" destOrd="0" presId="urn:microsoft.com/office/officeart/2005/8/layout/hList1"/>
    <dgm:cxn modelId="{2DE00DC5-79E1-2246-98E5-3A7C4B0BE4F8}" srcId="{5D6CBBB8-7CC0-9B47-AFE4-B7FBD9DF4C93}" destId="{EE1F0C31-5EEC-5E47-8BFE-67BE4E7ECE12}" srcOrd="1" destOrd="0" parTransId="{BA9F7937-61D6-6747-BCF8-0DDB198C86B1}" sibTransId="{A1CC3511-4467-D94A-8513-17EB10D0011F}"/>
    <dgm:cxn modelId="{D2239EE8-6E79-6549-9D2D-026F42FB8A16}" type="presOf" srcId="{8C1F6CF4-B9F3-7248-830F-F8BB5AC4D0EA}" destId="{9DB95CA4-584C-BF40-BAEE-56AEE26D05E0}" srcOrd="0" destOrd="0" presId="urn:microsoft.com/office/officeart/2005/8/layout/hList1"/>
    <dgm:cxn modelId="{FC66A42F-DFBB-0249-B23C-8A2D299F392C}" type="presParOf" srcId="{6AE60B58-9631-C24A-8852-C9F9E64D5C67}" destId="{D9638073-5C58-794D-A4D4-B4E5D8FAD614}" srcOrd="0" destOrd="0" presId="urn:microsoft.com/office/officeart/2005/8/layout/hList1"/>
    <dgm:cxn modelId="{FDB41A0C-4286-3A47-857E-BFC8032DB1DA}" type="presParOf" srcId="{D9638073-5C58-794D-A4D4-B4E5D8FAD614}" destId="{212589E2-A847-E249-BA6D-948D6FFED3E6}" srcOrd="0" destOrd="0" presId="urn:microsoft.com/office/officeart/2005/8/layout/hList1"/>
    <dgm:cxn modelId="{33DA729E-E6B3-F744-914C-8E0DDEDDB962}" type="presParOf" srcId="{D9638073-5C58-794D-A4D4-B4E5D8FAD614}" destId="{B81F09C9-DC73-AA46-AA49-B4A9A72208B9}" srcOrd="1" destOrd="0" presId="urn:microsoft.com/office/officeart/2005/8/layout/hList1"/>
    <dgm:cxn modelId="{9A31DF91-31B0-BB4A-B2CA-9FEB8BA98415}" type="presParOf" srcId="{6AE60B58-9631-C24A-8852-C9F9E64D5C67}" destId="{BCD42AFC-9309-7140-A262-EC64AC9099D6}" srcOrd="1" destOrd="0" presId="urn:microsoft.com/office/officeart/2005/8/layout/hList1"/>
    <dgm:cxn modelId="{8515E675-AE30-684B-A922-C34F41F44B61}" type="presParOf" srcId="{6AE60B58-9631-C24A-8852-C9F9E64D5C67}" destId="{21270AD5-5B1C-1842-BBB8-7FCA97C69B00}" srcOrd="2" destOrd="0" presId="urn:microsoft.com/office/officeart/2005/8/layout/hList1"/>
    <dgm:cxn modelId="{302C529F-1A52-D74D-AAC8-A81B963D1B3A}" type="presParOf" srcId="{21270AD5-5B1C-1842-BBB8-7FCA97C69B00}" destId="{5EBEB74B-2439-A74D-B540-5A423A79F074}" srcOrd="0" destOrd="0" presId="urn:microsoft.com/office/officeart/2005/8/layout/hList1"/>
    <dgm:cxn modelId="{B2042AD3-B01B-C44B-9506-0BA019D56026}" type="presParOf" srcId="{21270AD5-5B1C-1842-BBB8-7FCA97C69B00}" destId="{9DB95CA4-584C-BF40-BAEE-56AEE26D05E0}"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7C6709-5882-514B-AB17-8041D9BCA4BD}"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5D6CBBB8-7CC0-9B47-AFE4-B7FBD9DF4C93}">
      <dgm:prSet phldrT="[Text]"/>
      <dgm:spPr>
        <a:solidFill>
          <a:schemeClr val="bg2"/>
        </a:solidFill>
        <a:ln>
          <a:solidFill>
            <a:schemeClr val="bg1"/>
          </a:solidFill>
        </a:ln>
      </dgm:spPr>
      <dgm:t>
        <a:bodyPr/>
        <a:lstStyle/>
        <a:p>
          <a:r>
            <a:rPr lang="en-US" dirty="0"/>
            <a:t>Endogenous Examples</a:t>
          </a:r>
        </a:p>
      </dgm:t>
    </dgm:pt>
    <dgm:pt modelId="{FA34EA8F-040D-1B44-B3B0-8CB1BB76E8D7}" type="parTrans" cxnId="{EB05807A-AB84-034C-995E-17FE4352C93B}">
      <dgm:prSet/>
      <dgm:spPr/>
      <dgm:t>
        <a:bodyPr/>
        <a:lstStyle/>
        <a:p>
          <a:endParaRPr lang="en-US"/>
        </a:p>
      </dgm:t>
    </dgm:pt>
    <dgm:pt modelId="{9D287D9C-8792-AC49-87B0-42E502A9C205}" type="sibTrans" cxnId="{EB05807A-AB84-034C-995E-17FE4352C93B}">
      <dgm:prSet/>
      <dgm:spPr/>
      <dgm:t>
        <a:bodyPr/>
        <a:lstStyle/>
        <a:p>
          <a:endParaRPr lang="en-US"/>
        </a:p>
      </dgm:t>
    </dgm:pt>
    <dgm:pt modelId="{23748830-F1E7-0B44-A355-51591B35FE72}">
      <dgm:prSet phldrT="[Text]" custT="1"/>
      <dgm:spPr>
        <a:solidFill>
          <a:schemeClr val="bg2">
            <a:lumMod val="20000"/>
            <a:lumOff val="80000"/>
            <a:alpha val="90000"/>
          </a:schemeClr>
        </a:solidFill>
        <a:ln>
          <a:solidFill>
            <a:schemeClr val="bg1">
              <a:alpha val="90000"/>
            </a:schemeClr>
          </a:solidFill>
        </a:ln>
      </dgm:spPr>
      <dgm:t>
        <a:bodyPr/>
        <a:lstStyle/>
        <a:p>
          <a:r>
            <a:rPr lang="en-US" sz="2400"/>
            <a:t>Protein Turnover</a:t>
          </a:r>
          <a:endParaRPr lang="en-US" sz="2400" dirty="0"/>
        </a:p>
      </dgm:t>
    </dgm:pt>
    <dgm:pt modelId="{D86BAFA2-1210-C34C-93AE-2DFF0C5FDC06}" type="parTrans" cxnId="{33BBCB68-FAB4-B148-BC05-400CA30BD02A}">
      <dgm:prSet/>
      <dgm:spPr/>
      <dgm:t>
        <a:bodyPr/>
        <a:lstStyle/>
        <a:p>
          <a:endParaRPr lang="en-US"/>
        </a:p>
      </dgm:t>
    </dgm:pt>
    <dgm:pt modelId="{2511D122-CE9C-E440-B7FF-21ECF1C409F6}" type="sibTrans" cxnId="{33BBCB68-FAB4-B148-BC05-400CA30BD02A}">
      <dgm:prSet/>
      <dgm:spPr/>
      <dgm:t>
        <a:bodyPr/>
        <a:lstStyle/>
        <a:p>
          <a:endParaRPr lang="en-US"/>
        </a:p>
      </dgm:t>
    </dgm:pt>
    <dgm:pt modelId="{0C991865-AB2F-6A47-B5B7-5BC360394D67}">
      <dgm:prSet phldrT="[Text]"/>
      <dgm:spPr>
        <a:solidFill>
          <a:schemeClr val="accent1"/>
        </a:solidFill>
        <a:ln>
          <a:solidFill>
            <a:schemeClr val="bg1"/>
          </a:solidFill>
        </a:ln>
      </dgm:spPr>
      <dgm:t>
        <a:bodyPr/>
        <a:lstStyle/>
        <a:p>
          <a:r>
            <a:rPr lang="en-US" dirty="0"/>
            <a:t>Exogenous Examples</a:t>
          </a:r>
        </a:p>
      </dgm:t>
    </dgm:pt>
    <dgm:pt modelId="{04014D45-0797-8A43-AF24-9119414E5B42}" type="parTrans" cxnId="{3EB0194F-254B-1945-AFB3-037631F6D1EE}">
      <dgm:prSet/>
      <dgm:spPr/>
      <dgm:t>
        <a:bodyPr/>
        <a:lstStyle/>
        <a:p>
          <a:endParaRPr lang="en-US"/>
        </a:p>
      </dgm:t>
    </dgm:pt>
    <dgm:pt modelId="{98AE9151-C6A3-2A4A-A0A4-7695345F964F}" type="sibTrans" cxnId="{3EB0194F-254B-1945-AFB3-037631F6D1EE}">
      <dgm:prSet/>
      <dgm:spPr/>
      <dgm:t>
        <a:bodyPr/>
        <a:lstStyle/>
        <a:p>
          <a:endParaRPr lang="en-US"/>
        </a:p>
      </dgm:t>
    </dgm:pt>
    <dgm:pt modelId="{8C1F6CF4-B9F3-7248-830F-F8BB5AC4D0EA}">
      <dgm:prSet phldrT="[Text]" custT="1"/>
      <dgm:spPr>
        <a:solidFill>
          <a:schemeClr val="accent1">
            <a:lumMod val="20000"/>
            <a:lumOff val="80000"/>
            <a:alpha val="90000"/>
          </a:schemeClr>
        </a:solidFill>
        <a:ln>
          <a:solidFill>
            <a:schemeClr val="bg1">
              <a:alpha val="90000"/>
            </a:schemeClr>
          </a:solidFill>
        </a:ln>
      </dgm:spPr>
      <dgm:t>
        <a:bodyPr/>
        <a:lstStyle/>
        <a:p>
          <a:r>
            <a:rPr lang="en-US" sz="2400" dirty="0"/>
            <a:t>Toothpaste </a:t>
          </a:r>
        </a:p>
      </dgm:t>
    </dgm:pt>
    <dgm:pt modelId="{8169FBF1-3D7E-0144-8ED3-48589DA07475}" type="parTrans" cxnId="{603F5C62-7437-4844-A165-294C66E128BA}">
      <dgm:prSet/>
      <dgm:spPr/>
      <dgm:t>
        <a:bodyPr/>
        <a:lstStyle/>
        <a:p>
          <a:endParaRPr lang="en-US"/>
        </a:p>
      </dgm:t>
    </dgm:pt>
    <dgm:pt modelId="{A16C960D-DB48-CD49-83FE-A7AADAE59404}" type="sibTrans" cxnId="{603F5C62-7437-4844-A165-294C66E128BA}">
      <dgm:prSet/>
      <dgm:spPr/>
      <dgm:t>
        <a:bodyPr/>
        <a:lstStyle/>
        <a:p>
          <a:endParaRPr lang="en-US"/>
        </a:p>
      </dgm:t>
    </dgm:pt>
    <dgm:pt modelId="{CC85C88D-8EBF-2E4C-86B0-7338ACE76DD2}">
      <dgm:prSet custT="1"/>
      <dgm:spPr/>
      <dgm:t>
        <a:bodyPr/>
        <a:lstStyle/>
        <a:p>
          <a:r>
            <a:rPr lang="en-US" sz="2400"/>
            <a:t>Excretion in Saliva</a:t>
          </a:r>
          <a:endParaRPr lang="en-US" sz="2400" dirty="0"/>
        </a:p>
      </dgm:t>
    </dgm:pt>
    <dgm:pt modelId="{2D8925CC-3994-4641-86E8-99696D333733}" type="parTrans" cxnId="{734F3C08-6E52-D341-86DB-71C35C67A004}">
      <dgm:prSet/>
      <dgm:spPr/>
      <dgm:t>
        <a:bodyPr/>
        <a:lstStyle/>
        <a:p>
          <a:endParaRPr lang="en-US"/>
        </a:p>
      </dgm:t>
    </dgm:pt>
    <dgm:pt modelId="{55239C34-4998-E840-9033-E7FA4330EEAC}" type="sibTrans" cxnId="{734F3C08-6E52-D341-86DB-71C35C67A004}">
      <dgm:prSet/>
      <dgm:spPr/>
      <dgm:t>
        <a:bodyPr/>
        <a:lstStyle/>
        <a:p>
          <a:endParaRPr lang="en-US"/>
        </a:p>
      </dgm:t>
    </dgm:pt>
    <dgm:pt modelId="{A35553ED-920E-E048-809B-0EC9612059B9}">
      <dgm:prSet custT="1"/>
      <dgm:spPr/>
      <dgm:t>
        <a:bodyPr/>
        <a:lstStyle/>
        <a:p>
          <a:r>
            <a:rPr lang="en-US" sz="2400" dirty="0"/>
            <a:t>De Novo Generation</a:t>
          </a:r>
        </a:p>
      </dgm:t>
    </dgm:pt>
    <dgm:pt modelId="{8CBCEEAE-7B1B-C44D-9C0D-523ADB2AB9A5}" type="parTrans" cxnId="{EFC04211-05BD-6541-8077-9A484C9865CF}">
      <dgm:prSet/>
      <dgm:spPr/>
      <dgm:t>
        <a:bodyPr/>
        <a:lstStyle/>
        <a:p>
          <a:endParaRPr lang="en-US"/>
        </a:p>
      </dgm:t>
    </dgm:pt>
    <dgm:pt modelId="{9746E133-F1D9-9648-80E9-93B46A7C0AFA}" type="sibTrans" cxnId="{EFC04211-05BD-6541-8077-9A484C9865CF}">
      <dgm:prSet/>
      <dgm:spPr/>
      <dgm:t>
        <a:bodyPr/>
        <a:lstStyle/>
        <a:p>
          <a:endParaRPr lang="en-US"/>
        </a:p>
      </dgm:t>
    </dgm:pt>
    <dgm:pt modelId="{64AB67B6-91E8-6A47-BEE1-4699576FD7A6}">
      <dgm:prSet custT="1"/>
      <dgm:spPr>
        <a:solidFill>
          <a:schemeClr val="accent1">
            <a:lumMod val="20000"/>
            <a:lumOff val="80000"/>
            <a:alpha val="90000"/>
          </a:schemeClr>
        </a:solidFill>
      </dgm:spPr>
      <dgm:t>
        <a:bodyPr/>
        <a:lstStyle/>
        <a:p>
          <a:r>
            <a:rPr lang="en-US" sz="2400" dirty="0"/>
            <a:t>Foods</a:t>
          </a:r>
        </a:p>
      </dgm:t>
    </dgm:pt>
    <dgm:pt modelId="{E9298FD7-F3F3-D249-A38E-C40E57C650EB}" type="parTrans" cxnId="{114378C1-63D6-904F-BDBC-384F3435ED74}">
      <dgm:prSet/>
      <dgm:spPr/>
      <dgm:t>
        <a:bodyPr/>
        <a:lstStyle/>
        <a:p>
          <a:endParaRPr lang="en-US"/>
        </a:p>
      </dgm:t>
    </dgm:pt>
    <dgm:pt modelId="{07F00537-4998-064A-980A-F6AF164296DD}" type="sibTrans" cxnId="{114378C1-63D6-904F-BDBC-384F3435ED74}">
      <dgm:prSet/>
      <dgm:spPr/>
      <dgm:t>
        <a:bodyPr/>
        <a:lstStyle/>
        <a:p>
          <a:endParaRPr lang="en-US"/>
        </a:p>
      </dgm:t>
    </dgm:pt>
    <dgm:pt modelId="{2F22021C-1F04-524D-9F3E-90B6E239FE09}">
      <dgm:prSet custT="1"/>
      <dgm:spPr>
        <a:solidFill>
          <a:schemeClr val="accent1">
            <a:lumMod val="20000"/>
            <a:lumOff val="80000"/>
            <a:alpha val="90000"/>
          </a:schemeClr>
        </a:solidFill>
      </dgm:spPr>
      <dgm:t>
        <a:bodyPr/>
        <a:lstStyle/>
        <a:p>
          <a:r>
            <a:rPr lang="en-US" sz="2400" dirty="0"/>
            <a:t>Candies</a:t>
          </a:r>
        </a:p>
      </dgm:t>
    </dgm:pt>
    <dgm:pt modelId="{93A6A201-95BF-5340-AA7C-AE3D5A82CC0A}" type="parTrans" cxnId="{561A869F-D892-2B4E-9C62-42BC52AC277A}">
      <dgm:prSet/>
      <dgm:spPr/>
      <dgm:t>
        <a:bodyPr/>
        <a:lstStyle/>
        <a:p>
          <a:endParaRPr lang="en-US"/>
        </a:p>
      </dgm:t>
    </dgm:pt>
    <dgm:pt modelId="{30C8679F-73E9-C14D-A506-30B243720B29}" type="sibTrans" cxnId="{561A869F-D892-2B4E-9C62-42BC52AC277A}">
      <dgm:prSet/>
      <dgm:spPr/>
      <dgm:t>
        <a:bodyPr/>
        <a:lstStyle/>
        <a:p>
          <a:endParaRPr lang="en-US"/>
        </a:p>
      </dgm:t>
    </dgm:pt>
    <dgm:pt modelId="{6AE60B58-9631-C24A-8852-C9F9E64D5C67}" type="pres">
      <dgm:prSet presAssocID="{847C6709-5882-514B-AB17-8041D9BCA4BD}" presName="Name0" presStyleCnt="0">
        <dgm:presLayoutVars>
          <dgm:dir/>
          <dgm:animLvl val="lvl"/>
          <dgm:resizeHandles val="exact"/>
        </dgm:presLayoutVars>
      </dgm:prSet>
      <dgm:spPr/>
    </dgm:pt>
    <dgm:pt modelId="{D9638073-5C58-794D-A4D4-B4E5D8FAD614}" type="pres">
      <dgm:prSet presAssocID="{5D6CBBB8-7CC0-9B47-AFE4-B7FBD9DF4C93}" presName="composite" presStyleCnt="0"/>
      <dgm:spPr/>
    </dgm:pt>
    <dgm:pt modelId="{212589E2-A847-E249-BA6D-948D6FFED3E6}" type="pres">
      <dgm:prSet presAssocID="{5D6CBBB8-7CC0-9B47-AFE4-B7FBD9DF4C93}" presName="parTx" presStyleLbl="alignNode1" presStyleIdx="0" presStyleCnt="2">
        <dgm:presLayoutVars>
          <dgm:chMax val="0"/>
          <dgm:chPref val="0"/>
          <dgm:bulletEnabled val="1"/>
        </dgm:presLayoutVars>
      </dgm:prSet>
      <dgm:spPr/>
    </dgm:pt>
    <dgm:pt modelId="{B81F09C9-DC73-AA46-AA49-B4A9A72208B9}" type="pres">
      <dgm:prSet presAssocID="{5D6CBBB8-7CC0-9B47-AFE4-B7FBD9DF4C93}" presName="desTx" presStyleLbl="alignAccFollowNode1" presStyleIdx="0" presStyleCnt="2">
        <dgm:presLayoutVars>
          <dgm:bulletEnabled val="1"/>
        </dgm:presLayoutVars>
      </dgm:prSet>
      <dgm:spPr/>
    </dgm:pt>
    <dgm:pt modelId="{BCD42AFC-9309-7140-A262-EC64AC9099D6}" type="pres">
      <dgm:prSet presAssocID="{9D287D9C-8792-AC49-87B0-42E502A9C205}" presName="space" presStyleCnt="0"/>
      <dgm:spPr/>
    </dgm:pt>
    <dgm:pt modelId="{21270AD5-5B1C-1842-BBB8-7FCA97C69B00}" type="pres">
      <dgm:prSet presAssocID="{0C991865-AB2F-6A47-B5B7-5BC360394D67}" presName="composite" presStyleCnt="0"/>
      <dgm:spPr/>
    </dgm:pt>
    <dgm:pt modelId="{5EBEB74B-2439-A74D-B540-5A423A79F074}" type="pres">
      <dgm:prSet presAssocID="{0C991865-AB2F-6A47-B5B7-5BC360394D67}" presName="parTx" presStyleLbl="alignNode1" presStyleIdx="1" presStyleCnt="2">
        <dgm:presLayoutVars>
          <dgm:chMax val="0"/>
          <dgm:chPref val="0"/>
          <dgm:bulletEnabled val="1"/>
        </dgm:presLayoutVars>
      </dgm:prSet>
      <dgm:spPr/>
    </dgm:pt>
    <dgm:pt modelId="{9DB95CA4-584C-BF40-BAEE-56AEE26D05E0}" type="pres">
      <dgm:prSet presAssocID="{0C991865-AB2F-6A47-B5B7-5BC360394D67}" presName="desTx" presStyleLbl="alignAccFollowNode1" presStyleIdx="1" presStyleCnt="2">
        <dgm:presLayoutVars>
          <dgm:bulletEnabled val="1"/>
        </dgm:presLayoutVars>
      </dgm:prSet>
      <dgm:spPr/>
    </dgm:pt>
  </dgm:ptLst>
  <dgm:cxnLst>
    <dgm:cxn modelId="{734F3C08-6E52-D341-86DB-71C35C67A004}" srcId="{5D6CBBB8-7CC0-9B47-AFE4-B7FBD9DF4C93}" destId="{CC85C88D-8EBF-2E4C-86B0-7338ACE76DD2}" srcOrd="1" destOrd="0" parTransId="{2D8925CC-3994-4641-86E8-99696D333733}" sibTransId="{55239C34-4998-E840-9033-E7FA4330EEAC}"/>
    <dgm:cxn modelId="{EFC04211-05BD-6541-8077-9A484C9865CF}" srcId="{5D6CBBB8-7CC0-9B47-AFE4-B7FBD9DF4C93}" destId="{A35553ED-920E-E048-809B-0EC9612059B9}" srcOrd="2" destOrd="0" parTransId="{8CBCEEAE-7B1B-C44D-9C0D-523ADB2AB9A5}" sibTransId="{9746E133-F1D9-9648-80E9-93B46A7C0AFA}"/>
    <dgm:cxn modelId="{15193F1E-3D54-7442-B9D8-8B92350F613A}" type="presOf" srcId="{CC85C88D-8EBF-2E4C-86B0-7338ACE76DD2}" destId="{B81F09C9-DC73-AA46-AA49-B4A9A72208B9}" srcOrd="0" destOrd="1" presId="urn:microsoft.com/office/officeart/2005/8/layout/hList1"/>
    <dgm:cxn modelId="{FBD2A32B-7860-DD46-B5C0-535564C3B4D2}" type="presOf" srcId="{64AB67B6-91E8-6A47-BEE1-4699576FD7A6}" destId="{9DB95CA4-584C-BF40-BAEE-56AEE26D05E0}" srcOrd="0" destOrd="1" presId="urn:microsoft.com/office/officeart/2005/8/layout/hList1"/>
    <dgm:cxn modelId="{3EB0194F-254B-1945-AFB3-037631F6D1EE}" srcId="{847C6709-5882-514B-AB17-8041D9BCA4BD}" destId="{0C991865-AB2F-6A47-B5B7-5BC360394D67}" srcOrd="1" destOrd="0" parTransId="{04014D45-0797-8A43-AF24-9119414E5B42}" sibTransId="{98AE9151-C6A3-2A4A-A0A4-7695345F964F}"/>
    <dgm:cxn modelId="{C5BA8750-20C9-F148-AC73-D471F61F65A7}" type="presOf" srcId="{23748830-F1E7-0B44-A355-51591B35FE72}" destId="{B81F09C9-DC73-AA46-AA49-B4A9A72208B9}" srcOrd="0" destOrd="0" presId="urn:microsoft.com/office/officeart/2005/8/layout/hList1"/>
    <dgm:cxn modelId="{603F5C62-7437-4844-A165-294C66E128BA}" srcId="{0C991865-AB2F-6A47-B5B7-5BC360394D67}" destId="{8C1F6CF4-B9F3-7248-830F-F8BB5AC4D0EA}" srcOrd="0" destOrd="0" parTransId="{8169FBF1-3D7E-0144-8ED3-48589DA07475}" sibTransId="{A16C960D-DB48-CD49-83FE-A7AADAE59404}"/>
    <dgm:cxn modelId="{796C8E67-5F18-7B47-A8A6-0CEC8A7C505C}" type="presOf" srcId="{A35553ED-920E-E048-809B-0EC9612059B9}" destId="{B81F09C9-DC73-AA46-AA49-B4A9A72208B9}" srcOrd="0" destOrd="2" presId="urn:microsoft.com/office/officeart/2005/8/layout/hList1"/>
    <dgm:cxn modelId="{33BBCB68-FAB4-B148-BC05-400CA30BD02A}" srcId="{5D6CBBB8-7CC0-9B47-AFE4-B7FBD9DF4C93}" destId="{23748830-F1E7-0B44-A355-51591B35FE72}" srcOrd="0" destOrd="0" parTransId="{D86BAFA2-1210-C34C-93AE-2DFF0C5FDC06}" sibTransId="{2511D122-CE9C-E440-B7FF-21ECF1C409F6}"/>
    <dgm:cxn modelId="{3B33AF72-85D6-B44A-8667-E679599537DA}" type="presOf" srcId="{5D6CBBB8-7CC0-9B47-AFE4-B7FBD9DF4C93}" destId="{212589E2-A847-E249-BA6D-948D6FFED3E6}" srcOrd="0" destOrd="0" presId="urn:microsoft.com/office/officeart/2005/8/layout/hList1"/>
    <dgm:cxn modelId="{EB05807A-AB84-034C-995E-17FE4352C93B}" srcId="{847C6709-5882-514B-AB17-8041D9BCA4BD}" destId="{5D6CBBB8-7CC0-9B47-AFE4-B7FBD9DF4C93}" srcOrd="0" destOrd="0" parTransId="{FA34EA8F-040D-1B44-B3B0-8CB1BB76E8D7}" sibTransId="{9D287D9C-8792-AC49-87B0-42E502A9C205}"/>
    <dgm:cxn modelId="{69E85F8A-C890-D742-B6A0-10C4881E4A1E}" type="presOf" srcId="{0C991865-AB2F-6A47-B5B7-5BC360394D67}" destId="{5EBEB74B-2439-A74D-B540-5A423A79F074}" srcOrd="0" destOrd="0" presId="urn:microsoft.com/office/officeart/2005/8/layout/hList1"/>
    <dgm:cxn modelId="{561A869F-D892-2B4E-9C62-42BC52AC277A}" srcId="{0C991865-AB2F-6A47-B5B7-5BC360394D67}" destId="{2F22021C-1F04-524D-9F3E-90B6E239FE09}" srcOrd="2" destOrd="0" parTransId="{93A6A201-95BF-5340-AA7C-AE3D5A82CC0A}" sibTransId="{30C8679F-73E9-C14D-A506-30B243720B29}"/>
    <dgm:cxn modelId="{B565F9A6-FEA3-3643-94EC-329EFFEBFE98}" type="presOf" srcId="{2F22021C-1F04-524D-9F3E-90B6E239FE09}" destId="{9DB95CA4-584C-BF40-BAEE-56AEE26D05E0}" srcOrd="0" destOrd="2" presId="urn:microsoft.com/office/officeart/2005/8/layout/hList1"/>
    <dgm:cxn modelId="{23D56DB4-983D-0B41-94DD-A7F3A7F0FF32}" type="presOf" srcId="{847C6709-5882-514B-AB17-8041D9BCA4BD}" destId="{6AE60B58-9631-C24A-8852-C9F9E64D5C67}" srcOrd="0" destOrd="0" presId="urn:microsoft.com/office/officeart/2005/8/layout/hList1"/>
    <dgm:cxn modelId="{114378C1-63D6-904F-BDBC-384F3435ED74}" srcId="{0C991865-AB2F-6A47-B5B7-5BC360394D67}" destId="{64AB67B6-91E8-6A47-BEE1-4699576FD7A6}" srcOrd="1" destOrd="0" parTransId="{E9298FD7-F3F3-D249-A38E-C40E57C650EB}" sibTransId="{07F00537-4998-064A-980A-F6AF164296DD}"/>
    <dgm:cxn modelId="{D2239EE8-6E79-6549-9D2D-026F42FB8A16}" type="presOf" srcId="{8C1F6CF4-B9F3-7248-830F-F8BB5AC4D0EA}" destId="{9DB95CA4-584C-BF40-BAEE-56AEE26D05E0}" srcOrd="0" destOrd="0" presId="urn:microsoft.com/office/officeart/2005/8/layout/hList1"/>
    <dgm:cxn modelId="{FC66A42F-DFBB-0249-B23C-8A2D299F392C}" type="presParOf" srcId="{6AE60B58-9631-C24A-8852-C9F9E64D5C67}" destId="{D9638073-5C58-794D-A4D4-B4E5D8FAD614}" srcOrd="0" destOrd="0" presId="urn:microsoft.com/office/officeart/2005/8/layout/hList1"/>
    <dgm:cxn modelId="{FDB41A0C-4286-3A47-857E-BFC8032DB1DA}" type="presParOf" srcId="{D9638073-5C58-794D-A4D4-B4E5D8FAD614}" destId="{212589E2-A847-E249-BA6D-948D6FFED3E6}" srcOrd="0" destOrd="0" presId="urn:microsoft.com/office/officeart/2005/8/layout/hList1"/>
    <dgm:cxn modelId="{33DA729E-E6B3-F744-914C-8E0DDEDDB962}" type="presParOf" srcId="{D9638073-5C58-794D-A4D4-B4E5D8FAD614}" destId="{B81F09C9-DC73-AA46-AA49-B4A9A72208B9}" srcOrd="1" destOrd="0" presId="urn:microsoft.com/office/officeart/2005/8/layout/hList1"/>
    <dgm:cxn modelId="{9A31DF91-31B0-BB4A-B2CA-9FEB8BA98415}" type="presParOf" srcId="{6AE60B58-9631-C24A-8852-C9F9E64D5C67}" destId="{BCD42AFC-9309-7140-A262-EC64AC9099D6}" srcOrd="1" destOrd="0" presId="urn:microsoft.com/office/officeart/2005/8/layout/hList1"/>
    <dgm:cxn modelId="{8515E675-AE30-684B-A922-C34F41F44B61}" type="presParOf" srcId="{6AE60B58-9631-C24A-8852-C9F9E64D5C67}" destId="{21270AD5-5B1C-1842-BBB8-7FCA97C69B00}" srcOrd="2" destOrd="0" presId="urn:microsoft.com/office/officeart/2005/8/layout/hList1"/>
    <dgm:cxn modelId="{302C529F-1A52-D74D-AAC8-A81B963D1B3A}" type="presParOf" srcId="{21270AD5-5B1C-1842-BBB8-7FCA97C69B00}" destId="{5EBEB74B-2439-A74D-B540-5A423A79F074}" srcOrd="0" destOrd="0" presId="urn:microsoft.com/office/officeart/2005/8/layout/hList1"/>
    <dgm:cxn modelId="{B2042AD3-B01B-C44B-9506-0BA019D56026}" type="presParOf" srcId="{21270AD5-5B1C-1842-BBB8-7FCA97C69B00}" destId="{9DB95CA4-584C-BF40-BAEE-56AEE26D05E0}"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7C6709-5882-514B-AB17-8041D9BCA4BD}"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5D6CBBB8-7CC0-9B47-AFE4-B7FBD9DF4C93}">
      <dgm:prSet phldrT="[Text]"/>
      <dgm:spPr>
        <a:solidFill>
          <a:schemeClr val="tx2"/>
        </a:solidFill>
        <a:ln>
          <a:solidFill>
            <a:schemeClr val="bg1"/>
          </a:solidFill>
        </a:ln>
      </dgm:spPr>
      <dgm:t>
        <a:bodyPr/>
        <a:lstStyle/>
        <a:p>
          <a:r>
            <a:rPr lang="en-US" dirty="0"/>
            <a:t>Improve Oral Hygiene</a:t>
          </a:r>
        </a:p>
      </dgm:t>
    </dgm:pt>
    <dgm:pt modelId="{FA34EA8F-040D-1B44-B3B0-8CB1BB76E8D7}" type="parTrans" cxnId="{EB05807A-AB84-034C-995E-17FE4352C93B}">
      <dgm:prSet/>
      <dgm:spPr/>
      <dgm:t>
        <a:bodyPr/>
        <a:lstStyle/>
        <a:p>
          <a:endParaRPr lang="en-US"/>
        </a:p>
      </dgm:t>
    </dgm:pt>
    <dgm:pt modelId="{9D287D9C-8792-AC49-87B0-42E502A9C205}" type="sibTrans" cxnId="{EB05807A-AB84-034C-995E-17FE4352C93B}">
      <dgm:prSet/>
      <dgm:spPr/>
      <dgm:t>
        <a:bodyPr/>
        <a:lstStyle/>
        <a:p>
          <a:endParaRPr lang="en-US"/>
        </a:p>
      </dgm:t>
    </dgm:pt>
    <dgm:pt modelId="{23748830-F1E7-0B44-A355-51591B35FE72}">
      <dgm:prSet phldrT="[Text]" custT="1"/>
      <dgm:spPr>
        <a:solidFill>
          <a:schemeClr val="bg2">
            <a:lumMod val="20000"/>
            <a:lumOff val="80000"/>
            <a:alpha val="90000"/>
          </a:schemeClr>
        </a:solidFill>
        <a:ln>
          <a:solidFill>
            <a:schemeClr val="bg1">
              <a:alpha val="90000"/>
            </a:schemeClr>
          </a:solidFill>
        </a:ln>
      </dgm:spPr>
      <dgm:t>
        <a:bodyPr/>
        <a:lstStyle/>
        <a:p>
          <a:r>
            <a:rPr lang="en-US" sz="2400" dirty="0"/>
            <a:t>Xylitol or Baking Soda Toothpaste</a:t>
          </a:r>
        </a:p>
      </dgm:t>
    </dgm:pt>
    <dgm:pt modelId="{D86BAFA2-1210-C34C-93AE-2DFF0C5FDC06}" type="parTrans" cxnId="{33BBCB68-FAB4-B148-BC05-400CA30BD02A}">
      <dgm:prSet/>
      <dgm:spPr/>
      <dgm:t>
        <a:bodyPr/>
        <a:lstStyle/>
        <a:p>
          <a:endParaRPr lang="en-US"/>
        </a:p>
      </dgm:t>
    </dgm:pt>
    <dgm:pt modelId="{2511D122-CE9C-E440-B7FF-21ECF1C409F6}" type="sibTrans" cxnId="{33BBCB68-FAB4-B148-BC05-400CA30BD02A}">
      <dgm:prSet/>
      <dgm:spPr/>
      <dgm:t>
        <a:bodyPr/>
        <a:lstStyle/>
        <a:p>
          <a:endParaRPr lang="en-US"/>
        </a:p>
      </dgm:t>
    </dgm:pt>
    <dgm:pt modelId="{0C991865-AB2F-6A47-B5B7-5BC360394D67}">
      <dgm:prSet phldrT="[Text]"/>
      <dgm:spPr>
        <a:solidFill>
          <a:schemeClr val="tx2"/>
        </a:solidFill>
        <a:ln>
          <a:solidFill>
            <a:schemeClr val="bg1"/>
          </a:solidFill>
        </a:ln>
      </dgm:spPr>
      <dgm:t>
        <a:bodyPr/>
        <a:lstStyle/>
        <a:p>
          <a:r>
            <a:rPr lang="en-US" dirty="0"/>
            <a:t>Morph Microbiome</a:t>
          </a:r>
        </a:p>
      </dgm:t>
    </dgm:pt>
    <dgm:pt modelId="{04014D45-0797-8A43-AF24-9119414E5B42}" type="parTrans" cxnId="{3EB0194F-254B-1945-AFB3-037631F6D1EE}">
      <dgm:prSet/>
      <dgm:spPr/>
      <dgm:t>
        <a:bodyPr/>
        <a:lstStyle/>
        <a:p>
          <a:endParaRPr lang="en-US"/>
        </a:p>
      </dgm:t>
    </dgm:pt>
    <dgm:pt modelId="{98AE9151-C6A3-2A4A-A0A4-7695345F964F}" type="sibTrans" cxnId="{3EB0194F-254B-1945-AFB3-037631F6D1EE}">
      <dgm:prSet/>
      <dgm:spPr/>
      <dgm:t>
        <a:bodyPr/>
        <a:lstStyle/>
        <a:p>
          <a:endParaRPr lang="en-US"/>
        </a:p>
      </dgm:t>
    </dgm:pt>
    <dgm:pt modelId="{8C1F6CF4-B9F3-7248-830F-F8BB5AC4D0EA}">
      <dgm:prSet phldrT="[Text]" custT="1"/>
      <dgm:spPr>
        <a:solidFill>
          <a:schemeClr val="bg2">
            <a:lumMod val="20000"/>
            <a:lumOff val="80000"/>
            <a:alpha val="90000"/>
          </a:schemeClr>
        </a:solidFill>
        <a:ln>
          <a:solidFill>
            <a:schemeClr val="bg1">
              <a:alpha val="90000"/>
            </a:schemeClr>
          </a:solidFill>
        </a:ln>
      </dgm:spPr>
      <dgm:t>
        <a:bodyPr/>
        <a:lstStyle/>
        <a:p>
          <a:r>
            <a:rPr lang="en-US" sz="2400" dirty="0"/>
            <a:t>Drink more water (water with xylitol)</a:t>
          </a:r>
        </a:p>
      </dgm:t>
    </dgm:pt>
    <dgm:pt modelId="{8169FBF1-3D7E-0144-8ED3-48589DA07475}" type="parTrans" cxnId="{603F5C62-7437-4844-A165-294C66E128BA}">
      <dgm:prSet/>
      <dgm:spPr/>
      <dgm:t>
        <a:bodyPr/>
        <a:lstStyle/>
        <a:p>
          <a:endParaRPr lang="en-US"/>
        </a:p>
      </dgm:t>
    </dgm:pt>
    <dgm:pt modelId="{A16C960D-DB48-CD49-83FE-A7AADAE59404}" type="sibTrans" cxnId="{603F5C62-7437-4844-A165-294C66E128BA}">
      <dgm:prSet/>
      <dgm:spPr/>
      <dgm:t>
        <a:bodyPr/>
        <a:lstStyle/>
        <a:p>
          <a:endParaRPr lang="en-US"/>
        </a:p>
      </dgm:t>
    </dgm:pt>
    <dgm:pt modelId="{CC85C88D-8EBF-2E4C-86B0-7338ACE76DD2}">
      <dgm:prSet custT="1"/>
      <dgm:spPr/>
      <dgm:t>
        <a:bodyPr/>
        <a:lstStyle/>
        <a:p>
          <a:r>
            <a:rPr lang="en-US" sz="2400" dirty="0"/>
            <a:t>EDTA Gel</a:t>
          </a:r>
        </a:p>
      </dgm:t>
    </dgm:pt>
    <dgm:pt modelId="{55239C34-4998-E840-9033-E7FA4330EEAC}" type="sibTrans" cxnId="{734F3C08-6E52-D341-86DB-71C35C67A004}">
      <dgm:prSet/>
      <dgm:spPr/>
      <dgm:t>
        <a:bodyPr/>
        <a:lstStyle/>
        <a:p>
          <a:endParaRPr lang="en-US"/>
        </a:p>
      </dgm:t>
    </dgm:pt>
    <dgm:pt modelId="{2D8925CC-3994-4641-86E8-99696D333733}" type="parTrans" cxnId="{734F3C08-6E52-D341-86DB-71C35C67A004}">
      <dgm:prSet/>
      <dgm:spPr/>
      <dgm:t>
        <a:bodyPr/>
        <a:lstStyle/>
        <a:p>
          <a:endParaRPr lang="en-US"/>
        </a:p>
      </dgm:t>
    </dgm:pt>
    <dgm:pt modelId="{A35553ED-920E-E048-809B-0EC9612059B9}">
      <dgm:prSet custT="1"/>
      <dgm:spPr/>
      <dgm:t>
        <a:bodyPr/>
        <a:lstStyle/>
        <a:p>
          <a:r>
            <a:rPr lang="en-US" sz="2400" dirty="0"/>
            <a:t>pH Basic Mouthwash</a:t>
          </a:r>
        </a:p>
      </dgm:t>
    </dgm:pt>
    <dgm:pt modelId="{9746E133-F1D9-9648-80E9-93B46A7C0AFA}" type="sibTrans" cxnId="{EFC04211-05BD-6541-8077-9A484C9865CF}">
      <dgm:prSet/>
      <dgm:spPr/>
      <dgm:t>
        <a:bodyPr/>
        <a:lstStyle/>
        <a:p>
          <a:endParaRPr lang="en-US"/>
        </a:p>
      </dgm:t>
    </dgm:pt>
    <dgm:pt modelId="{8CBCEEAE-7B1B-C44D-9C0D-523ADB2AB9A5}" type="parTrans" cxnId="{EFC04211-05BD-6541-8077-9A484C9865CF}">
      <dgm:prSet/>
      <dgm:spPr/>
      <dgm:t>
        <a:bodyPr/>
        <a:lstStyle/>
        <a:p>
          <a:endParaRPr lang="en-US"/>
        </a:p>
      </dgm:t>
    </dgm:pt>
    <dgm:pt modelId="{67444B8A-2D49-0A4E-89EE-DBDE1C109E26}">
      <dgm:prSet phldrT="[Text]" custT="1"/>
      <dgm:spPr>
        <a:solidFill>
          <a:schemeClr val="bg2">
            <a:lumMod val="20000"/>
            <a:lumOff val="80000"/>
            <a:alpha val="90000"/>
          </a:schemeClr>
        </a:solidFill>
        <a:ln>
          <a:solidFill>
            <a:schemeClr val="bg1">
              <a:alpha val="90000"/>
            </a:schemeClr>
          </a:solidFill>
        </a:ln>
      </dgm:spPr>
      <dgm:t>
        <a:bodyPr/>
        <a:lstStyle/>
        <a:p>
          <a:r>
            <a:rPr lang="en-US" sz="2400" dirty="0"/>
            <a:t>Chew xylitol or sugar-free gum/mints to increase saliva flow</a:t>
          </a:r>
        </a:p>
      </dgm:t>
    </dgm:pt>
    <dgm:pt modelId="{730F9B91-5337-4946-961F-29555032BDBE}" type="parTrans" cxnId="{CDDA54C8-9B2A-E140-BC4A-1EB0BFACFF41}">
      <dgm:prSet/>
      <dgm:spPr/>
      <dgm:t>
        <a:bodyPr/>
        <a:lstStyle/>
        <a:p>
          <a:endParaRPr lang="en-US"/>
        </a:p>
      </dgm:t>
    </dgm:pt>
    <dgm:pt modelId="{397958C3-E41B-AE4E-8623-0EED12B61088}" type="sibTrans" cxnId="{CDDA54C8-9B2A-E140-BC4A-1EB0BFACFF41}">
      <dgm:prSet/>
      <dgm:spPr/>
      <dgm:t>
        <a:bodyPr/>
        <a:lstStyle/>
        <a:p>
          <a:endParaRPr lang="en-US"/>
        </a:p>
      </dgm:t>
    </dgm:pt>
    <dgm:pt modelId="{E2857C14-B343-404F-A4C0-80167C94F27A}">
      <dgm:prSet phldrT="[Text]" custT="1"/>
      <dgm:spPr>
        <a:solidFill>
          <a:schemeClr val="bg2">
            <a:lumMod val="20000"/>
            <a:lumOff val="80000"/>
            <a:alpha val="90000"/>
          </a:schemeClr>
        </a:solidFill>
        <a:ln>
          <a:solidFill>
            <a:schemeClr val="bg1">
              <a:alpha val="90000"/>
            </a:schemeClr>
          </a:solidFill>
        </a:ln>
      </dgm:spPr>
      <dgm:t>
        <a:bodyPr/>
        <a:lstStyle/>
        <a:p>
          <a:r>
            <a:rPr lang="en-US" sz="2400" dirty="0"/>
            <a:t>Ingest prebiotics that contain arginine</a:t>
          </a:r>
        </a:p>
      </dgm:t>
    </dgm:pt>
    <dgm:pt modelId="{12606C09-42C0-7C41-AC26-1965DEBF4778}" type="parTrans" cxnId="{FBD3A5BC-97DC-2B47-ACDB-AA2919A7B0B1}">
      <dgm:prSet/>
      <dgm:spPr/>
      <dgm:t>
        <a:bodyPr/>
        <a:lstStyle/>
        <a:p>
          <a:endParaRPr lang="en-US"/>
        </a:p>
      </dgm:t>
    </dgm:pt>
    <dgm:pt modelId="{D55A2001-B595-EA4D-9A2F-6532F82C2628}" type="sibTrans" cxnId="{FBD3A5BC-97DC-2B47-ACDB-AA2919A7B0B1}">
      <dgm:prSet/>
      <dgm:spPr/>
      <dgm:t>
        <a:bodyPr/>
        <a:lstStyle/>
        <a:p>
          <a:endParaRPr lang="en-US"/>
        </a:p>
      </dgm:t>
    </dgm:pt>
    <dgm:pt modelId="{375CB9FE-2F30-0543-ABFE-9AF1ADC90925}">
      <dgm:prSet phldrT="[Text]" custT="1"/>
      <dgm:spPr>
        <a:solidFill>
          <a:schemeClr val="bg2">
            <a:lumMod val="20000"/>
            <a:lumOff val="80000"/>
            <a:alpha val="90000"/>
          </a:schemeClr>
        </a:solidFill>
        <a:ln>
          <a:solidFill>
            <a:schemeClr val="bg1">
              <a:alpha val="90000"/>
            </a:schemeClr>
          </a:solidFill>
        </a:ln>
      </dgm:spPr>
      <dgm:t>
        <a:bodyPr/>
        <a:lstStyle/>
        <a:p>
          <a:r>
            <a:rPr lang="en-US" sz="2400" dirty="0"/>
            <a:t>Take an oral care probiotic </a:t>
          </a:r>
        </a:p>
      </dgm:t>
    </dgm:pt>
    <dgm:pt modelId="{3AE95C09-4B9E-2844-A64D-12A8E5F8AF75}" type="parTrans" cxnId="{AAD270F8-315E-1147-A452-8A6A51042A1C}">
      <dgm:prSet/>
      <dgm:spPr/>
      <dgm:t>
        <a:bodyPr/>
        <a:lstStyle/>
        <a:p>
          <a:endParaRPr lang="en-US"/>
        </a:p>
      </dgm:t>
    </dgm:pt>
    <dgm:pt modelId="{BBD6A987-C040-E445-B4A3-FF36A8403514}" type="sibTrans" cxnId="{AAD270F8-315E-1147-A452-8A6A51042A1C}">
      <dgm:prSet/>
      <dgm:spPr/>
      <dgm:t>
        <a:bodyPr/>
        <a:lstStyle/>
        <a:p>
          <a:endParaRPr lang="en-US"/>
        </a:p>
      </dgm:t>
    </dgm:pt>
    <dgm:pt modelId="{6AE60B58-9631-C24A-8852-C9F9E64D5C67}" type="pres">
      <dgm:prSet presAssocID="{847C6709-5882-514B-AB17-8041D9BCA4BD}" presName="Name0" presStyleCnt="0">
        <dgm:presLayoutVars>
          <dgm:dir/>
          <dgm:animLvl val="lvl"/>
          <dgm:resizeHandles val="exact"/>
        </dgm:presLayoutVars>
      </dgm:prSet>
      <dgm:spPr/>
    </dgm:pt>
    <dgm:pt modelId="{D9638073-5C58-794D-A4D4-B4E5D8FAD614}" type="pres">
      <dgm:prSet presAssocID="{5D6CBBB8-7CC0-9B47-AFE4-B7FBD9DF4C93}" presName="composite" presStyleCnt="0"/>
      <dgm:spPr/>
    </dgm:pt>
    <dgm:pt modelId="{212589E2-A847-E249-BA6D-948D6FFED3E6}" type="pres">
      <dgm:prSet presAssocID="{5D6CBBB8-7CC0-9B47-AFE4-B7FBD9DF4C93}" presName="parTx" presStyleLbl="alignNode1" presStyleIdx="0" presStyleCnt="2">
        <dgm:presLayoutVars>
          <dgm:chMax val="0"/>
          <dgm:chPref val="0"/>
          <dgm:bulletEnabled val="1"/>
        </dgm:presLayoutVars>
      </dgm:prSet>
      <dgm:spPr/>
    </dgm:pt>
    <dgm:pt modelId="{B81F09C9-DC73-AA46-AA49-B4A9A72208B9}" type="pres">
      <dgm:prSet presAssocID="{5D6CBBB8-7CC0-9B47-AFE4-B7FBD9DF4C93}" presName="desTx" presStyleLbl="alignAccFollowNode1" presStyleIdx="0" presStyleCnt="2">
        <dgm:presLayoutVars>
          <dgm:bulletEnabled val="1"/>
        </dgm:presLayoutVars>
      </dgm:prSet>
      <dgm:spPr/>
    </dgm:pt>
    <dgm:pt modelId="{BCD42AFC-9309-7140-A262-EC64AC9099D6}" type="pres">
      <dgm:prSet presAssocID="{9D287D9C-8792-AC49-87B0-42E502A9C205}" presName="space" presStyleCnt="0"/>
      <dgm:spPr/>
    </dgm:pt>
    <dgm:pt modelId="{21270AD5-5B1C-1842-BBB8-7FCA97C69B00}" type="pres">
      <dgm:prSet presAssocID="{0C991865-AB2F-6A47-B5B7-5BC360394D67}" presName="composite" presStyleCnt="0"/>
      <dgm:spPr/>
    </dgm:pt>
    <dgm:pt modelId="{5EBEB74B-2439-A74D-B540-5A423A79F074}" type="pres">
      <dgm:prSet presAssocID="{0C991865-AB2F-6A47-B5B7-5BC360394D67}" presName="parTx" presStyleLbl="alignNode1" presStyleIdx="1" presStyleCnt="2" custLinFactNeighborX="-7000" custLinFactNeighborY="1886">
        <dgm:presLayoutVars>
          <dgm:chMax val="0"/>
          <dgm:chPref val="0"/>
          <dgm:bulletEnabled val="1"/>
        </dgm:presLayoutVars>
      </dgm:prSet>
      <dgm:spPr/>
    </dgm:pt>
    <dgm:pt modelId="{9DB95CA4-584C-BF40-BAEE-56AEE26D05E0}" type="pres">
      <dgm:prSet presAssocID="{0C991865-AB2F-6A47-B5B7-5BC360394D67}" presName="desTx" presStyleLbl="alignAccFollowNode1" presStyleIdx="1" presStyleCnt="2" custLinFactNeighborX="-7000" custLinFactNeighborY="49806">
        <dgm:presLayoutVars>
          <dgm:bulletEnabled val="1"/>
        </dgm:presLayoutVars>
      </dgm:prSet>
      <dgm:spPr/>
    </dgm:pt>
  </dgm:ptLst>
  <dgm:cxnLst>
    <dgm:cxn modelId="{734F3C08-6E52-D341-86DB-71C35C67A004}" srcId="{5D6CBBB8-7CC0-9B47-AFE4-B7FBD9DF4C93}" destId="{CC85C88D-8EBF-2E4C-86B0-7338ACE76DD2}" srcOrd="1" destOrd="0" parTransId="{2D8925CC-3994-4641-86E8-99696D333733}" sibTransId="{55239C34-4998-E840-9033-E7FA4330EEAC}"/>
    <dgm:cxn modelId="{EFC04211-05BD-6541-8077-9A484C9865CF}" srcId="{5D6CBBB8-7CC0-9B47-AFE4-B7FBD9DF4C93}" destId="{A35553ED-920E-E048-809B-0EC9612059B9}" srcOrd="2" destOrd="0" parTransId="{8CBCEEAE-7B1B-C44D-9C0D-523ADB2AB9A5}" sibTransId="{9746E133-F1D9-9648-80E9-93B46A7C0AFA}"/>
    <dgm:cxn modelId="{15193F1E-3D54-7442-B9D8-8B92350F613A}" type="presOf" srcId="{CC85C88D-8EBF-2E4C-86B0-7338ACE76DD2}" destId="{B81F09C9-DC73-AA46-AA49-B4A9A72208B9}" srcOrd="0" destOrd="1" presId="urn:microsoft.com/office/officeart/2005/8/layout/hList1"/>
    <dgm:cxn modelId="{3EB0194F-254B-1945-AFB3-037631F6D1EE}" srcId="{847C6709-5882-514B-AB17-8041D9BCA4BD}" destId="{0C991865-AB2F-6A47-B5B7-5BC360394D67}" srcOrd="1" destOrd="0" parTransId="{04014D45-0797-8A43-AF24-9119414E5B42}" sibTransId="{98AE9151-C6A3-2A4A-A0A4-7695345F964F}"/>
    <dgm:cxn modelId="{C5BA8750-20C9-F148-AC73-D471F61F65A7}" type="presOf" srcId="{23748830-F1E7-0B44-A355-51591B35FE72}" destId="{B81F09C9-DC73-AA46-AA49-B4A9A72208B9}" srcOrd="0" destOrd="0" presId="urn:microsoft.com/office/officeart/2005/8/layout/hList1"/>
    <dgm:cxn modelId="{603F5C62-7437-4844-A165-294C66E128BA}" srcId="{0C991865-AB2F-6A47-B5B7-5BC360394D67}" destId="{8C1F6CF4-B9F3-7248-830F-F8BB5AC4D0EA}" srcOrd="0" destOrd="0" parTransId="{8169FBF1-3D7E-0144-8ED3-48589DA07475}" sibTransId="{A16C960D-DB48-CD49-83FE-A7AADAE59404}"/>
    <dgm:cxn modelId="{796C8E67-5F18-7B47-A8A6-0CEC8A7C505C}" type="presOf" srcId="{A35553ED-920E-E048-809B-0EC9612059B9}" destId="{B81F09C9-DC73-AA46-AA49-B4A9A72208B9}" srcOrd="0" destOrd="2" presId="urn:microsoft.com/office/officeart/2005/8/layout/hList1"/>
    <dgm:cxn modelId="{33BBCB68-FAB4-B148-BC05-400CA30BD02A}" srcId="{5D6CBBB8-7CC0-9B47-AFE4-B7FBD9DF4C93}" destId="{23748830-F1E7-0B44-A355-51591B35FE72}" srcOrd="0" destOrd="0" parTransId="{D86BAFA2-1210-C34C-93AE-2DFF0C5FDC06}" sibTransId="{2511D122-CE9C-E440-B7FF-21ECF1C409F6}"/>
    <dgm:cxn modelId="{2312D06F-9336-5A49-9AE1-D0DF0A663388}" type="presOf" srcId="{375CB9FE-2F30-0543-ABFE-9AF1ADC90925}" destId="{9DB95CA4-584C-BF40-BAEE-56AEE26D05E0}" srcOrd="0" destOrd="3" presId="urn:microsoft.com/office/officeart/2005/8/layout/hList1"/>
    <dgm:cxn modelId="{3B33AF72-85D6-B44A-8667-E679599537DA}" type="presOf" srcId="{5D6CBBB8-7CC0-9B47-AFE4-B7FBD9DF4C93}" destId="{212589E2-A847-E249-BA6D-948D6FFED3E6}" srcOrd="0" destOrd="0" presId="urn:microsoft.com/office/officeart/2005/8/layout/hList1"/>
    <dgm:cxn modelId="{EB05807A-AB84-034C-995E-17FE4352C93B}" srcId="{847C6709-5882-514B-AB17-8041D9BCA4BD}" destId="{5D6CBBB8-7CC0-9B47-AFE4-B7FBD9DF4C93}" srcOrd="0" destOrd="0" parTransId="{FA34EA8F-040D-1B44-B3B0-8CB1BB76E8D7}" sibTransId="{9D287D9C-8792-AC49-87B0-42E502A9C205}"/>
    <dgm:cxn modelId="{69E85F8A-C890-D742-B6A0-10C4881E4A1E}" type="presOf" srcId="{0C991865-AB2F-6A47-B5B7-5BC360394D67}" destId="{5EBEB74B-2439-A74D-B540-5A423A79F074}" srcOrd="0" destOrd="0" presId="urn:microsoft.com/office/officeart/2005/8/layout/hList1"/>
    <dgm:cxn modelId="{5D6004B2-90DD-5844-8117-744E2DAD2229}" type="presOf" srcId="{67444B8A-2D49-0A4E-89EE-DBDE1C109E26}" destId="{9DB95CA4-584C-BF40-BAEE-56AEE26D05E0}" srcOrd="0" destOrd="1" presId="urn:microsoft.com/office/officeart/2005/8/layout/hList1"/>
    <dgm:cxn modelId="{23D56DB4-983D-0B41-94DD-A7F3A7F0FF32}" type="presOf" srcId="{847C6709-5882-514B-AB17-8041D9BCA4BD}" destId="{6AE60B58-9631-C24A-8852-C9F9E64D5C67}" srcOrd="0" destOrd="0" presId="urn:microsoft.com/office/officeart/2005/8/layout/hList1"/>
    <dgm:cxn modelId="{AF17B9B8-5B6B-1A4A-884E-B718F9B38F1F}" type="presOf" srcId="{E2857C14-B343-404F-A4C0-80167C94F27A}" destId="{9DB95CA4-584C-BF40-BAEE-56AEE26D05E0}" srcOrd="0" destOrd="2" presId="urn:microsoft.com/office/officeart/2005/8/layout/hList1"/>
    <dgm:cxn modelId="{FBD3A5BC-97DC-2B47-ACDB-AA2919A7B0B1}" srcId="{0C991865-AB2F-6A47-B5B7-5BC360394D67}" destId="{E2857C14-B343-404F-A4C0-80167C94F27A}" srcOrd="2" destOrd="0" parTransId="{12606C09-42C0-7C41-AC26-1965DEBF4778}" sibTransId="{D55A2001-B595-EA4D-9A2F-6532F82C2628}"/>
    <dgm:cxn modelId="{CDDA54C8-9B2A-E140-BC4A-1EB0BFACFF41}" srcId="{0C991865-AB2F-6A47-B5B7-5BC360394D67}" destId="{67444B8A-2D49-0A4E-89EE-DBDE1C109E26}" srcOrd="1" destOrd="0" parTransId="{730F9B91-5337-4946-961F-29555032BDBE}" sibTransId="{397958C3-E41B-AE4E-8623-0EED12B61088}"/>
    <dgm:cxn modelId="{D2239EE8-6E79-6549-9D2D-026F42FB8A16}" type="presOf" srcId="{8C1F6CF4-B9F3-7248-830F-F8BB5AC4D0EA}" destId="{9DB95CA4-584C-BF40-BAEE-56AEE26D05E0}" srcOrd="0" destOrd="0" presId="urn:microsoft.com/office/officeart/2005/8/layout/hList1"/>
    <dgm:cxn modelId="{AAD270F8-315E-1147-A452-8A6A51042A1C}" srcId="{0C991865-AB2F-6A47-B5B7-5BC360394D67}" destId="{375CB9FE-2F30-0543-ABFE-9AF1ADC90925}" srcOrd="3" destOrd="0" parTransId="{3AE95C09-4B9E-2844-A64D-12A8E5F8AF75}" sibTransId="{BBD6A987-C040-E445-B4A3-FF36A8403514}"/>
    <dgm:cxn modelId="{FC66A42F-DFBB-0249-B23C-8A2D299F392C}" type="presParOf" srcId="{6AE60B58-9631-C24A-8852-C9F9E64D5C67}" destId="{D9638073-5C58-794D-A4D4-B4E5D8FAD614}" srcOrd="0" destOrd="0" presId="urn:microsoft.com/office/officeart/2005/8/layout/hList1"/>
    <dgm:cxn modelId="{FDB41A0C-4286-3A47-857E-BFC8032DB1DA}" type="presParOf" srcId="{D9638073-5C58-794D-A4D4-B4E5D8FAD614}" destId="{212589E2-A847-E249-BA6D-948D6FFED3E6}" srcOrd="0" destOrd="0" presId="urn:microsoft.com/office/officeart/2005/8/layout/hList1"/>
    <dgm:cxn modelId="{33DA729E-E6B3-F744-914C-8E0DDEDDB962}" type="presParOf" srcId="{D9638073-5C58-794D-A4D4-B4E5D8FAD614}" destId="{B81F09C9-DC73-AA46-AA49-B4A9A72208B9}" srcOrd="1" destOrd="0" presId="urn:microsoft.com/office/officeart/2005/8/layout/hList1"/>
    <dgm:cxn modelId="{9A31DF91-31B0-BB4A-B2CA-9FEB8BA98415}" type="presParOf" srcId="{6AE60B58-9631-C24A-8852-C9F9E64D5C67}" destId="{BCD42AFC-9309-7140-A262-EC64AC9099D6}" srcOrd="1" destOrd="0" presId="urn:microsoft.com/office/officeart/2005/8/layout/hList1"/>
    <dgm:cxn modelId="{8515E675-AE30-684B-A922-C34F41F44B61}" type="presParOf" srcId="{6AE60B58-9631-C24A-8852-C9F9E64D5C67}" destId="{21270AD5-5B1C-1842-BBB8-7FCA97C69B00}" srcOrd="2" destOrd="0" presId="urn:microsoft.com/office/officeart/2005/8/layout/hList1"/>
    <dgm:cxn modelId="{302C529F-1A52-D74D-AAC8-A81B963D1B3A}" type="presParOf" srcId="{21270AD5-5B1C-1842-BBB8-7FCA97C69B00}" destId="{5EBEB74B-2439-A74D-B540-5A423A79F074}" srcOrd="0" destOrd="0" presId="urn:microsoft.com/office/officeart/2005/8/layout/hList1"/>
    <dgm:cxn modelId="{B2042AD3-B01B-C44B-9506-0BA019D56026}" type="presParOf" srcId="{21270AD5-5B1C-1842-BBB8-7FCA97C69B00}" destId="{9DB95CA4-584C-BF40-BAEE-56AEE26D05E0}"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7C6709-5882-514B-AB17-8041D9BCA4BD}"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5D6CBBB8-7CC0-9B47-AFE4-B7FBD9DF4C93}">
      <dgm:prSet phldrT="[Text]" custT="1"/>
      <dgm:spPr>
        <a:solidFill>
          <a:schemeClr val="accent2"/>
        </a:solidFill>
        <a:ln>
          <a:solidFill>
            <a:schemeClr val="bg1"/>
          </a:solidFill>
        </a:ln>
      </dgm:spPr>
      <dgm:t>
        <a:bodyPr/>
        <a:lstStyle/>
        <a:p>
          <a:r>
            <a:rPr lang="en-US" sz="2200" dirty="0"/>
            <a:t>Poor Oral </a:t>
          </a:r>
          <a:r>
            <a:rPr lang="en-US" sz="2400" dirty="0"/>
            <a:t>Hygiene</a:t>
          </a:r>
          <a:endParaRPr lang="en-US" sz="2200" dirty="0"/>
        </a:p>
      </dgm:t>
    </dgm:pt>
    <dgm:pt modelId="{FA34EA8F-040D-1B44-B3B0-8CB1BB76E8D7}" type="parTrans" cxnId="{EB05807A-AB84-034C-995E-17FE4352C93B}">
      <dgm:prSet/>
      <dgm:spPr/>
      <dgm:t>
        <a:bodyPr/>
        <a:lstStyle/>
        <a:p>
          <a:endParaRPr lang="en-US"/>
        </a:p>
      </dgm:t>
    </dgm:pt>
    <dgm:pt modelId="{9D287D9C-8792-AC49-87B0-42E502A9C205}" type="sibTrans" cxnId="{EB05807A-AB84-034C-995E-17FE4352C93B}">
      <dgm:prSet/>
      <dgm:spPr/>
      <dgm:t>
        <a:bodyPr/>
        <a:lstStyle/>
        <a:p>
          <a:endParaRPr lang="en-US"/>
        </a:p>
      </dgm:t>
    </dgm:pt>
    <dgm:pt modelId="{23748830-F1E7-0B44-A355-51591B35FE72}">
      <dgm:prSet phldrT="[Text]" custT="1"/>
      <dgm:spPr>
        <a:solidFill>
          <a:schemeClr val="accent2">
            <a:lumMod val="20000"/>
            <a:lumOff val="80000"/>
            <a:alpha val="90000"/>
          </a:schemeClr>
        </a:solidFill>
        <a:ln>
          <a:solidFill>
            <a:schemeClr val="bg1">
              <a:alpha val="90000"/>
            </a:schemeClr>
          </a:solidFill>
        </a:ln>
      </dgm:spPr>
      <dgm:t>
        <a:bodyPr/>
        <a:lstStyle/>
        <a:p>
          <a:r>
            <a:rPr lang="en-US" sz="2400" dirty="0"/>
            <a:t>Educate patient on OHI (electric toothbrush)</a:t>
          </a:r>
        </a:p>
      </dgm:t>
    </dgm:pt>
    <dgm:pt modelId="{D86BAFA2-1210-C34C-93AE-2DFF0C5FDC06}" type="parTrans" cxnId="{33BBCB68-FAB4-B148-BC05-400CA30BD02A}">
      <dgm:prSet/>
      <dgm:spPr/>
      <dgm:t>
        <a:bodyPr/>
        <a:lstStyle/>
        <a:p>
          <a:endParaRPr lang="en-US"/>
        </a:p>
      </dgm:t>
    </dgm:pt>
    <dgm:pt modelId="{2511D122-CE9C-E440-B7FF-21ECF1C409F6}" type="sibTrans" cxnId="{33BBCB68-FAB4-B148-BC05-400CA30BD02A}">
      <dgm:prSet/>
      <dgm:spPr/>
      <dgm:t>
        <a:bodyPr/>
        <a:lstStyle/>
        <a:p>
          <a:endParaRPr lang="en-US"/>
        </a:p>
      </dgm:t>
    </dgm:pt>
    <dgm:pt modelId="{0C991865-AB2F-6A47-B5B7-5BC360394D67}">
      <dgm:prSet phldrT="[Text]" custT="1"/>
      <dgm:spPr>
        <a:solidFill>
          <a:schemeClr val="accent5"/>
        </a:solidFill>
        <a:ln>
          <a:solidFill>
            <a:schemeClr val="bg1"/>
          </a:solidFill>
        </a:ln>
      </dgm:spPr>
      <dgm:t>
        <a:bodyPr/>
        <a:lstStyle/>
        <a:p>
          <a:r>
            <a:rPr lang="en-US" sz="2200" dirty="0"/>
            <a:t>Boost </a:t>
          </a:r>
          <a:r>
            <a:rPr lang="en-US" sz="2400" dirty="0"/>
            <a:t>Commensal</a:t>
          </a:r>
          <a:r>
            <a:rPr lang="en-US" sz="2200" dirty="0"/>
            <a:t> Bacteria</a:t>
          </a:r>
        </a:p>
      </dgm:t>
    </dgm:pt>
    <dgm:pt modelId="{04014D45-0797-8A43-AF24-9119414E5B42}" type="parTrans" cxnId="{3EB0194F-254B-1945-AFB3-037631F6D1EE}">
      <dgm:prSet/>
      <dgm:spPr/>
      <dgm:t>
        <a:bodyPr/>
        <a:lstStyle/>
        <a:p>
          <a:endParaRPr lang="en-US"/>
        </a:p>
      </dgm:t>
    </dgm:pt>
    <dgm:pt modelId="{98AE9151-C6A3-2A4A-A0A4-7695345F964F}" type="sibTrans" cxnId="{3EB0194F-254B-1945-AFB3-037631F6D1EE}">
      <dgm:prSet/>
      <dgm:spPr/>
      <dgm:t>
        <a:bodyPr/>
        <a:lstStyle/>
        <a:p>
          <a:endParaRPr lang="en-US"/>
        </a:p>
      </dgm:t>
    </dgm:pt>
    <dgm:pt modelId="{8C1F6CF4-B9F3-7248-830F-F8BB5AC4D0EA}">
      <dgm:prSet phldrT="[Text]" custT="1"/>
      <dgm:spPr>
        <a:solidFill>
          <a:schemeClr val="accent5">
            <a:lumMod val="20000"/>
            <a:lumOff val="80000"/>
            <a:alpha val="90000"/>
          </a:schemeClr>
        </a:solidFill>
        <a:ln>
          <a:solidFill>
            <a:schemeClr val="bg1">
              <a:alpha val="90000"/>
            </a:schemeClr>
          </a:solidFill>
        </a:ln>
      </dgm:spPr>
      <dgm:t>
        <a:bodyPr/>
        <a:lstStyle/>
        <a:p>
          <a:r>
            <a:rPr lang="en-US" sz="2400" dirty="0"/>
            <a:t>Probiotics</a:t>
          </a:r>
        </a:p>
      </dgm:t>
    </dgm:pt>
    <dgm:pt modelId="{8169FBF1-3D7E-0144-8ED3-48589DA07475}" type="parTrans" cxnId="{603F5C62-7437-4844-A165-294C66E128BA}">
      <dgm:prSet/>
      <dgm:spPr/>
      <dgm:t>
        <a:bodyPr/>
        <a:lstStyle/>
        <a:p>
          <a:endParaRPr lang="en-US"/>
        </a:p>
      </dgm:t>
    </dgm:pt>
    <dgm:pt modelId="{A16C960D-DB48-CD49-83FE-A7AADAE59404}" type="sibTrans" cxnId="{603F5C62-7437-4844-A165-294C66E128BA}">
      <dgm:prSet/>
      <dgm:spPr/>
      <dgm:t>
        <a:bodyPr/>
        <a:lstStyle/>
        <a:p>
          <a:endParaRPr lang="en-US"/>
        </a:p>
      </dgm:t>
    </dgm:pt>
    <dgm:pt modelId="{CC85C88D-8EBF-2E4C-86B0-7338ACE76DD2}">
      <dgm:prSet custT="1"/>
      <dgm:spPr>
        <a:solidFill>
          <a:schemeClr val="accent2">
            <a:lumMod val="20000"/>
            <a:lumOff val="80000"/>
            <a:alpha val="90000"/>
          </a:schemeClr>
        </a:solidFill>
      </dgm:spPr>
      <dgm:t>
        <a:bodyPr/>
        <a:lstStyle/>
        <a:p>
          <a:r>
            <a:rPr lang="en-US" sz="2400" dirty="0"/>
            <a:t>Drink more water (water with xylitol)</a:t>
          </a:r>
        </a:p>
      </dgm:t>
    </dgm:pt>
    <dgm:pt modelId="{55239C34-4998-E840-9033-E7FA4330EEAC}" type="sibTrans" cxnId="{734F3C08-6E52-D341-86DB-71C35C67A004}">
      <dgm:prSet/>
      <dgm:spPr/>
      <dgm:t>
        <a:bodyPr/>
        <a:lstStyle/>
        <a:p>
          <a:endParaRPr lang="en-US"/>
        </a:p>
      </dgm:t>
    </dgm:pt>
    <dgm:pt modelId="{2D8925CC-3994-4641-86E8-99696D333733}" type="parTrans" cxnId="{734F3C08-6E52-D341-86DB-71C35C67A004}">
      <dgm:prSet/>
      <dgm:spPr/>
      <dgm:t>
        <a:bodyPr/>
        <a:lstStyle/>
        <a:p>
          <a:endParaRPr lang="en-US"/>
        </a:p>
      </dgm:t>
    </dgm:pt>
    <dgm:pt modelId="{A35553ED-920E-E048-809B-0EC9612059B9}">
      <dgm:prSet custT="1"/>
      <dgm:spPr>
        <a:solidFill>
          <a:schemeClr val="accent2">
            <a:lumMod val="20000"/>
            <a:lumOff val="80000"/>
            <a:alpha val="90000"/>
          </a:schemeClr>
        </a:solidFill>
      </dgm:spPr>
      <dgm:t>
        <a:bodyPr/>
        <a:lstStyle/>
        <a:p>
          <a:r>
            <a:rPr lang="en-US" sz="2400" dirty="0"/>
            <a:t>Chew xylitol or sugar-free gum/mints to increase saliva flow</a:t>
          </a:r>
        </a:p>
      </dgm:t>
    </dgm:pt>
    <dgm:pt modelId="{9746E133-F1D9-9648-80E9-93B46A7C0AFA}" type="sibTrans" cxnId="{EFC04211-05BD-6541-8077-9A484C9865CF}">
      <dgm:prSet/>
      <dgm:spPr/>
      <dgm:t>
        <a:bodyPr/>
        <a:lstStyle/>
        <a:p>
          <a:endParaRPr lang="en-US"/>
        </a:p>
      </dgm:t>
    </dgm:pt>
    <dgm:pt modelId="{8CBCEEAE-7B1B-C44D-9C0D-523ADB2AB9A5}" type="parTrans" cxnId="{EFC04211-05BD-6541-8077-9A484C9865CF}">
      <dgm:prSet/>
      <dgm:spPr/>
      <dgm:t>
        <a:bodyPr/>
        <a:lstStyle/>
        <a:p>
          <a:endParaRPr lang="en-US"/>
        </a:p>
      </dgm:t>
    </dgm:pt>
    <dgm:pt modelId="{67444B8A-2D49-0A4E-89EE-DBDE1C109E26}">
      <dgm:prSet phldrT="[Text]" custT="1"/>
      <dgm:spPr>
        <a:solidFill>
          <a:schemeClr val="accent5">
            <a:lumMod val="20000"/>
            <a:lumOff val="80000"/>
            <a:alpha val="90000"/>
          </a:schemeClr>
        </a:solidFill>
        <a:ln>
          <a:solidFill>
            <a:schemeClr val="bg1">
              <a:alpha val="90000"/>
            </a:schemeClr>
          </a:solidFill>
        </a:ln>
      </dgm:spPr>
      <dgm:t>
        <a:bodyPr/>
        <a:lstStyle/>
        <a:p>
          <a:r>
            <a:rPr lang="en-US" sz="2400" dirty="0"/>
            <a:t>Use toothpaste products with arginine bicarbonate</a:t>
          </a:r>
        </a:p>
      </dgm:t>
    </dgm:pt>
    <dgm:pt modelId="{730F9B91-5337-4946-961F-29555032BDBE}" type="parTrans" cxnId="{CDDA54C8-9B2A-E140-BC4A-1EB0BFACFF41}">
      <dgm:prSet/>
      <dgm:spPr/>
      <dgm:t>
        <a:bodyPr/>
        <a:lstStyle/>
        <a:p>
          <a:endParaRPr lang="en-US"/>
        </a:p>
      </dgm:t>
    </dgm:pt>
    <dgm:pt modelId="{397958C3-E41B-AE4E-8623-0EED12B61088}" type="sibTrans" cxnId="{CDDA54C8-9B2A-E140-BC4A-1EB0BFACFF41}">
      <dgm:prSet/>
      <dgm:spPr/>
      <dgm:t>
        <a:bodyPr/>
        <a:lstStyle/>
        <a:p>
          <a:endParaRPr lang="en-US"/>
        </a:p>
      </dgm:t>
    </dgm:pt>
    <dgm:pt modelId="{E2857C14-B343-404F-A4C0-80167C94F27A}">
      <dgm:prSet phldrT="[Text]" custT="1"/>
      <dgm:spPr>
        <a:solidFill>
          <a:schemeClr val="accent5">
            <a:lumMod val="20000"/>
            <a:lumOff val="80000"/>
            <a:alpha val="90000"/>
          </a:schemeClr>
        </a:solidFill>
        <a:ln>
          <a:solidFill>
            <a:schemeClr val="bg1">
              <a:alpha val="90000"/>
            </a:schemeClr>
          </a:solidFill>
        </a:ln>
      </dgm:spPr>
      <dgm:t>
        <a:bodyPr/>
        <a:lstStyle/>
        <a:p>
          <a:r>
            <a:rPr lang="en-US" sz="2400" dirty="0"/>
            <a:t>Candy with arginine</a:t>
          </a:r>
        </a:p>
      </dgm:t>
    </dgm:pt>
    <dgm:pt modelId="{12606C09-42C0-7C41-AC26-1965DEBF4778}" type="parTrans" cxnId="{FBD3A5BC-97DC-2B47-ACDB-AA2919A7B0B1}">
      <dgm:prSet/>
      <dgm:spPr/>
      <dgm:t>
        <a:bodyPr/>
        <a:lstStyle/>
        <a:p>
          <a:endParaRPr lang="en-US"/>
        </a:p>
      </dgm:t>
    </dgm:pt>
    <dgm:pt modelId="{D55A2001-B595-EA4D-9A2F-6532F82C2628}" type="sibTrans" cxnId="{FBD3A5BC-97DC-2B47-ACDB-AA2919A7B0B1}">
      <dgm:prSet/>
      <dgm:spPr/>
      <dgm:t>
        <a:bodyPr/>
        <a:lstStyle/>
        <a:p>
          <a:endParaRPr lang="en-US"/>
        </a:p>
      </dgm:t>
    </dgm:pt>
    <dgm:pt modelId="{0FE7925B-8D78-F546-9C94-9B82D0F8DE69}">
      <dgm:prSet custT="1"/>
      <dgm:spPr>
        <a:solidFill>
          <a:schemeClr val="accent2">
            <a:lumMod val="20000"/>
            <a:lumOff val="80000"/>
            <a:alpha val="90000"/>
          </a:schemeClr>
        </a:solidFill>
      </dgm:spPr>
      <dgm:t>
        <a:bodyPr/>
        <a:lstStyle/>
        <a:p>
          <a:r>
            <a:rPr lang="en-US" sz="2400" dirty="0"/>
            <a:t>pH basic mouthwash</a:t>
          </a:r>
        </a:p>
      </dgm:t>
    </dgm:pt>
    <dgm:pt modelId="{EAF3EF04-65DF-4D45-BF68-F791A6432350}" type="parTrans" cxnId="{6DBFB5B0-4AA2-344F-BD2B-0CF8D14B895C}">
      <dgm:prSet/>
      <dgm:spPr/>
      <dgm:t>
        <a:bodyPr/>
        <a:lstStyle/>
        <a:p>
          <a:endParaRPr lang="en-US"/>
        </a:p>
      </dgm:t>
    </dgm:pt>
    <dgm:pt modelId="{C47304AD-3418-FB4B-AEED-C368527721F0}" type="sibTrans" cxnId="{6DBFB5B0-4AA2-344F-BD2B-0CF8D14B895C}">
      <dgm:prSet/>
      <dgm:spPr/>
      <dgm:t>
        <a:bodyPr/>
        <a:lstStyle/>
        <a:p>
          <a:endParaRPr lang="en-US"/>
        </a:p>
      </dgm:t>
    </dgm:pt>
    <dgm:pt modelId="{6AE60B58-9631-C24A-8852-C9F9E64D5C67}" type="pres">
      <dgm:prSet presAssocID="{847C6709-5882-514B-AB17-8041D9BCA4BD}" presName="Name0" presStyleCnt="0">
        <dgm:presLayoutVars>
          <dgm:dir/>
          <dgm:animLvl val="lvl"/>
          <dgm:resizeHandles val="exact"/>
        </dgm:presLayoutVars>
      </dgm:prSet>
      <dgm:spPr/>
    </dgm:pt>
    <dgm:pt modelId="{D9638073-5C58-794D-A4D4-B4E5D8FAD614}" type="pres">
      <dgm:prSet presAssocID="{5D6CBBB8-7CC0-9B47-AFE4-B7FBD9DF4C93}" presName="composite" presStyleCnt="0"/>
      <dgm:spPr/>
    </dgm:pt>
    <dgm:pt modelId="{212589E2-A847-E249-BA6D-948D6FFED3E6}" type="pres">
      <dgm:prSet presAssocID="{5D6CBBB8-7CC0-9B47-AFE4-B7FBD9DF4C93}" presName="parTx" presStyleLbl="alignNode1" presStyleIdx="0" presStyleCnt="2">
        <dgm:presLayoutVars>
          <dgm:chMax val="0"/>
          <dgm:chPref val="0"/>
          <dgm:bulletEnabled val="1"/>
        </dgm:presLayoutVars>
      </dgm:prSet>
      <dgm:spPr/>
    </dgm:pt>
    <dgm:pt modelId="{B81F09C9-DC73-AA46-AA49-B4A9A72208B9}" type="pres">
      <dgm:prSet presAssocID="{5D6CBBB8-7CC0-9B47-AFE4-B7FBD9DF4C93}" presName="desTx" presStyleLbl="alignAccFollowNode1" presStyleIdx="0" presStyleCnt="2">
        <dgm:presLayoutVars>
          <dgm:bulletEnabled val="1"/>
        </dgm:presLayoutVars>
      </dgm:prSet>
      <dgm:spPr/>
    </dgm:pt>
    <dgm:pt modelId="{BCD42AFC-9309-7140-A262-EC64AC9099D6}" type="pres">
      <dgm:prSet presAssocID="{9D287D9C-8792-AC49-87B0-42E502A9C205}" presName="space" presStyleCnt="0"/>
      <dgm:spPr/>
    </dgm:pt>
    <dgm:pt modelId="{21270AD5-5B1C-1842-BBB8-7FCA97C69B00}" type="pres">
      <dgm:prSet presAssocID="{0C991865-AB2F-6A47-B5B7-5BC360394D67}" presName="composite" presStyleCnt="0"/>
      <dgm:spPr/>
    </dgm:pt>
    <dgm:pt modelId="{5EBEB74B-2439-A74D-B540-5A423A79F074}" type="pres">
      <dgm:prSet presAssocID="{0C991865-AB2F-6A47-B5B7-5BC360394D67}" presName="parTx" presStyleLbl="alignNode1" presStyleIdx="1" presStyleCnt="2" custLinFactNeighborX="-7265">
        <dgm:presLayoutVars>
          <dgm:chMax val="0"/>
          <dgm:chPref val="0"/>
          <dgm:bulletEnabled val="1"/>
        </dgm:presLayoutVars>
      </dgm:prSet>
      <dgm:spPr/>
    </dgm:pt>
    <dgm:pt modelId="{9DB95CA4-584C-BF40-BAEE-56AEE26D05E0}" type="pres">
      <dgm:prSet presAssocID="{0C991865-AB2F-6A47-B5B7-5BC360394D67}" presName="desTx" presStyleLbl="alignAccFollowNode1" presStyleIdx="1" presStyleCnt="2" custLinFactNeighborX="-7265" custLinFactNeighborY="-658">
        <dgm:presLayoutVars>
          <dgm:bulletEnabled val="1"/>
        </dgm:presLayoutVars>
      </dgm:prSet>
      <dgm:spPr/>
    </dgm:pt>
  </dgm:ptLst>
  <dgm:cxnLst>
    <dgm:cxn modelId="{734F3C08-6E52-D341-86DB-71C35C67A004}" srcId="{5D6CBBB8-7CC0-9B47-AFE4-B7FBD9DF4C93}" destId="{CC85C88D-8EBF-2E4C-86B0-7338ACE76DD2}" srcOrd="1" destOrd="0" parTransId="{2D8925CC-3994-4641-86E8-99696D333733}" sibTransId="{55239C34-4998-E840-9033-E7FA4330EEAC}"/>
    <dgm:cxn modelId="{EFC04211-05BD-6541-8077-9A484C9865CF}" srcId="{5D6CBBB8-7CC0-9B47-AFE4-B7FBD9DF4C93}" destId="{A35553ED-920E-E048-809B-0EC9612059B9}" srcOrd="2" destOrd="0" parTransId="{8CBCEEAE-7B1B-C44D-9C0D-523ADB2AB9A5}" sibTransId="{9746E133-F1D9-9648-80E9-93B46A7C0AFA}"/>
    <dgm:cxn modelId="{15193F1E-3D54-7442-B9D8-8B92350F613A}" type="presOf" srcId="{CC85C88D-8EBF-2E4C-86B0-7338ACE76DD2}" destId="{B81F09C9-DC73-AA46-AA49-B4A9A72208B9}" srcOrd="0" destOrd="1" presId="urn:microsoft.com/office/officeart/2005/8/layout/hList1"/>
    <dgm:cxn modelId="{3EB0194F-254B-1945-AFB3-037631F6D1EE}" srcId="{847C6709-5882-514B-AB17-8041D9BCA4BD}" destId="{0C991865-AB2F-6A47-B5B7-5BC360394D67}" srcOrd="1" destOrd="0" parTransId="{04014D45-0797-8A43-AF24-9119414E5B42}" sibTransId="{98AE9151-C6A3-2A4A-A0A4-7695345F964F}"/>
    <dgm:cxn modelId="{C5BA8750-20C9-F148-AC73-D471F61F65A7}" type="presOf" srcId="{23748830-F1E7-0B44-A355-51591B35FE72}" destId="{B81F09C9-DC73-AA46-AA49-B4A9A72208B9}" srcOrd="0" destOrd="0" presId="urn:microsoft.com/office/officeart/2005/8/layout/hList1"/>
    <dgm:cxn modelId="{603F5C62-7437-4844-A165-294C66E128BA}" srcId="{0C991865-AB2F-6A47-B5B7-5BC360394D67}" destId="{8C1F6CF4-B9F3-7248-830F-F8BB5AC4D0EA}" srcOrd="0" destOrd="0" parTransId="{8169FBF1-3D7E-0144-8ED3-48589DA07475}" sibTransId="{A16C960D-DB48-CD49-83FE-A7AADAE59404}"/>
    <dgm:cxn modelId="{796C8E67-5F18-7B47-A8A6-0CEC8A7C505C}" type="presOf" srcId="{A35553ED-920E-E048-809B-0EC9612059B9}" destId="{B81F09C9-DC73-AA46-AA49-B4A9A72208B9}" srcOrd="0" destOrd="2" presId="urn:microsoft.com/office/officeart/2005/8/layout/hList1"/>
    <dgm:cxn modelId="{33BBCB68-FAB4-B148-BC05-400CA30BD02A}" srcId="{5D6CBBB8-7CC0-9B47-AFE4-B7FBD9DF4C93}" destId="{23748830-F1E7-0B44-A355-51591B35FE72}" srcOrd="0" destOrd="0" parTransId="{D86BAFA2-1210-C34C-93AE-2DFF0C5FDC06}" sibTransId="{2511D122-CE9C-E440-B7FF-21ECF1C409F6}"/>
    <dgm:cxn modelId="{3B33AF72-85D6-B44A-8667-E679599537DA}" type="presOf" srcId="{5D6CBBB8-7CC0-9B47-AFE4-B7FBD9DF4C93}" destId="{212589E2-A847-E249-BA6D-948D6FFED3E6}" srcOrd="0" destOrd="0" presId="urn:microsoft.com/office/officeart/2005/8/layout/hList1"/>
    <dgm:cxn modelId="{EB05807A-AB84-034C-995E-17FE4352C93B}" srcId="{847C6709-5882-514B-AB17-8041D9BCA4BD}" destId="{5D6CBBB8-7CC0-9B47-AFE4-B7FBD9DF4C93}" srcOrd="0" destOrd="0" parTransId="{FA34EA8F-040D-1B44-B3B0-8CB1BB76E8D7}" sibTransId="{9D287D9C-8792-AC49-87B0-42E502A9C205}"/>
    <dgm:cxn modelId="{69E85F8A-C890-D742-B6A0-10C4881E4A1E}" type="presOf" srcId="{0C991865-AB2F-6A47-B5B7-5BC360394D67}" destId="{5EBEB74B-2439-A74D-B540-5A423A79F074}" srcOrd="0" destOrd="0" presId="urn:microsoft.com/office/officeart/2005/8/layout/hList1"/>
    <dgm:cxn modelId="{6DBFB5B0-4AA2-344F-BD2B-0CF8D14B895C}" srcId="{5D6CBBB8-7CC0-9B47-AFE4-B7FBD9DF4C93}" destId="{0FE7925B-8D78-F546-9C94-9B82D0F8DE69}" srcOrd="3" destOrd="0" parTransId="{EAF3EF04-65DF-4D45-BF68-F791A6432350}" sibTransId="{C47304AD-3418-FB4B-AEED-C368527721F0}"/>
    <dgm:cxn modelId="{5D6004B2-90DD-5844-8117-744E2DAD2229}" type="presOf" srcId="{67444B8A-2D49-0A4E-89EE-DBDE1C109E26}" destId="{9DB95CA4-584C-BF40-BAEE-56AEE26D05E0}" srcOrd="0" destOrd="1" presId="urn:microsoft.com/office/officeart/2005/8/layout/hList1"/>
    <dgm:cxn modelId="{23D56DB4-983D-0B41-94DD-A7F3A7F0FF32}" type="presOf" srcId="{847C6709-5882-514B-AB17-8041D9BCA4BD}" destId="{6AE60B58-9631-C24A-8852-C9F9E64D5C67}" srcOrd="0" destOrd="0" presId="urn:microsoft.com/office/officeart/2005/8/layout/hList1"/>
    <dgm:cxn modelId="{AF17B9B8-5B6B-1A4A-884E-B718F9B38F1F}" type="presOf" srcId="{E2857C14-B343-404F-A4C0-80167C94F27A}" destId="{9DB95CA4-584C-BF40-BAEE-56AEE26D05E0}" srcOrd="0" destOrd="2" presId="urn:microsoft.com/office/officeart/2005/8/layout/hList1"/>
    <dgm:cxn modelId="{FBD3A5BC-97DC-2B47-ACDB-AA2919A7B0B1}" srcId="{0C991865-AB2F-6A47-B5B7-5BC360394D67}" destId="{E2857C14-B343-404F-A4C0-80167C94F27A}" srcOrd="2" destOrd="0" parTransId="{12606C09-42C0-7C41-AC26-1965DEBF4778}" sibTransId="{D55A2001-B595-EA4D-9A2F-6532F82C2628}"/>
    <dgm:cxn modelId="{77CD45BD-3F61-CB42-84C0-C90569FC5972}" type="presOf" srcId="{0FE7925B-8D78-F546-9C94-9B82D0F8DE69}" destId="{B81F09C9-DC73-AA46-AA49-B4A9A72208B9}" srcOrd="0" destOrd="3" presId="urn:microsoft.com/office/officeart/2005/8/layout/hList1"/>
    <dgm:cxn modelId="{CDDA54C8-9B2A-E140-BC4A-1EB0BFACFF41}" srcId="{0C991865-AB2F-6A47-B5B7-5BC360394D67}" destId="{67444B8A-2D49-0A4E-89EE-DBDE1C109E26}" srcOrd="1" destOrd="0" parTransId="{730F9B91-5337-4946-961F-29555032BDBE}" sibTransId="{397958C3-E41B-AE4E-8623-0EED12B61088}"/>
    <dgm:cxn modelId="{D2239EE8-6E79-6549-9D2D-026F42FB8A16}" type="presOf" srcId="{8C1F6CF4-B9F3-7248-830F-F8BB5AC4D0EA}" destId="{9DB95CA4-584C-BF40-BAEE-56AEE26D05E0}" srcOrd="0" destOrd="0" presId="urn:microsoft.com/office/officeart/2005/8/layout/hList1"/>
    <dgm:cxn modelId="{FC66A42F-DFBB-0249-B23C-8A2D299F392C}" type="presParOf" srcId="{6AE60B58-9631-C24A-8852-C9F9E64D5C67}" destId="{D9638073-5C58-794D-A4D4-B4E5D8FAD614}" srcOrd="0" destOrd="0" presId="urn:microsoft.com/office/officeart/2005/8/layout/hList1"/>
    <dgm:cxn modelId="{FDB41A0C-4286-3A47-857E-BFC8032DB1DA}" type="presParOf" srcId="{D9638073-5C58-794D-A4D4-B4E5D8FAD614}" destId="{212589E2-A847-E249-BA6D-948D6FFED3E6}" srcOrd="0" destOrd="0" presId="urn:microsoft.com/office/officeart/2005/8/layout/hList1"/>
    <dgm:cxn modelId="{33DA729E-E6B3-F744-914C-8E0DDEDDB962}" type="presParOf" srcId="{D9638073-5C58-794D-A4D4-B4E5D8FAD614}" destId="{B81F09C9-DC73-AA46-AA49-B4A9A72208B9}" srcOrd="1" destOrd="0" presId="urn:microsoft.com/office/officeart/2005/8/layout/hList1"/>
    <dgm:cxn modelId="{9A31DF91-31B0-BB4A-B2CA-9FEB8BA98415}" type="presParOf" srcId="{6AE60B58-9631-C24A-8852-C9F9E64D5C67}" destId="{BCD42AFC-9309-7140-A262-EC64AC9099D6}" srcOrd="1" destOrd="0" presId="urn:microsoft.com/office/officeart/2005/8/layout/hList1"/>
    <dgm:cxn modelId="{8515E675-AE30-684B-A922-C34F41F44B61}" type="presParOf" srcId="{6AE60B58-9631-C24A-8852-C9F9E64D5C67}" destId="{21270AD5-5B1C-1842-BBB8-7FCA97C69B00}" srcOrd="2" destOrd="0" presId="urn:microsoft.com/office/officeart/2005/8/layout/hList1"/>
    <dgm:cxn modelId="{302C529F-1A52-D74D-AAC8-A81B963D1B3A}" type="presParOf" srcId="{21270AD5-5B1C-1842-BBB8-7FCA97C69B00}" destId="{5EBEB74B-2439-A74D-B540-5A423A79F074}" srcOrd="0" destOrd="0" presId="urn:microsoft.com/office/officeart/2005/8/layout/hList1"/>
    <dgm:cxn modelId="{B2042AD3-B01B-C44B-9506-0BA019D56026}" type="presParOf" srcId="{21270AD5-5B1C-1842-BBB8-7FCA97C69B00}" destId="{9DB95CA4-584C-BF40-BAEE-56AEE26D05E0}"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96F100-58D8-1244-8AE0-FC37645F434F}"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73A6269D-01B1-C144-A482-9ED0710CB662}">
      <dgm:prSet phldrT="[Text]" custT="1"/>
      <dgm:spPr>
        <a:solidFill>
          <a:schemeClr val="tx2"/>
        </a:solidFill>
        <a:ln>
          <a:solidFill>
            <a:schemeClr val="tx2"/>
          </a:solidFill>
        </a:ln>
      </dgm:spPr>
      <dgm:t>
        <a:bodyPr/>
        <a:lstStyle/>
        <a:p>
          <a:r>
            <a:rPr lang="en-US" sz="2400" dirty="0"/>
            <a:t>Acid Reflux</a:t>
          </a:r>
        </a:p>
      </dgm:t>
    </dgm:pt>
    <dgm:pt modelId="{84386C1F-1704-9F4F-9C91-58B234A2E85B}" type="parTrans" cxnId="{2AA51459-5852-6F40-988E-4D345F15A858}">
      <dgm:prSet/>
      <dgm:spPr/>
      <dgm:t>
        <a:bodyPr/>
        <a:lstStyle/>
        <a:p>
          <a:endParaRPr lang="en-US"/>
        </a:p>
      </dgm:t>
    </dgm:pt>
    <dgm:pt modelId="{65EC47F8-F393-A44F-9DAC-AAD93676BF14}" type="sibTrans" cxnId="{2AA51459-5852-6F40-988E-4D345F15A858}">
      <dgm:prSet/>
      <dgm:spPr/>
      <dgm:t>
        <a:bodyPr/>
        <a:lstStyle/>
        <a:p>
          <a:endParaRPr lang="en-US"/>
        </a:p>
      </dgm:t>
    </dgm:pt>
    <dgm:pt modelId="{5395D4AF-8EC3-5740-9103-903FF8517D77}">
      <dgm:prSet phldrT="[Text]" custT="1"/>
      <dgm:spPr>
        <a:solidFill>
          <a:schemeClr val="bg2"/>
        </a:solidFill>
        <a:ln>
          <a:solidFill>
            <a:schemeClr val="tx2"/>
          </a:solidFill>
        </a:ln>
      </dgm:spPr>
      <dgm:t>
        <a:bodyPr/>
        <a:lstStyle/>
        <a:p>
          <a:r>
            <a:rPr lang="en-US" sz="2400" dirty="0"/>
            <a:t>Obstructive Sleep Apnea</a:t>
          </a:r>
        </a:p>
      </dgm:t>
    </dgm:pt>
    <dgm:pt modelId="{C85F5CAD-8877-C84F-9DBC-88D957273BF1}" type="parTrans" cxnId="{31425F01-4266-8641-A195-C8E7323E2741}">
      <dgm:prSet/>
      <dgm:spPr/>
      <dgm:t>
        <a:bodyPr/>
        <a:lstStyle/>
        <a:p>
          <a:endParaRPr lang="en-US"/>
        </a:p>
      </dgm:t>
    </dgm:pt>
    <dgm:pt modelId="{FEB7618B-C8FE-284D-B2E0-9C2E3891A4A5}" type="sibTrans" cxnId="{31425F01-4266-8641-A195-C8E7323E2741}">
      <dgm:prSet/>
      <dgm:spPr/>
      <dgm:t>
        <a:bodyPr/>
        <a:lstStyle/>
        <a:p>
          <a:endParaRPr lang="en-US"/>
        </a:p>
      </dgm:t>
    </dgm:pt>
    <dgm:pt modelId="{328B9016-7F2F-8440-879F-D7EB36772A99}">
      <dgm:prSet phldrT="[Text]" custT="1"/>
      <dgm:spPr>
        <a:solidFill>
          <a:schemeClr val="tx2"/>
        </a:solidFill>
        <a:ln>
          <a:solidFill>
            <a:schemeClr val="tx2"/>
          </a:solidFill>
        </a:ln>
      </dgm:spPr>
      <dgm:t>
        <a:bodyPr/>
        <a:lstStyle/>
        <a:p>
          <a:r>
            <a:rPr lang="en-US" sz="2400" dirty="0"/>
            <a:t>Habits </a:t>
          </a:r>
        </a:p>
        <a:p>
          <a:r>
            <a:rPr lang="en-US" sz="2400" dirty="0"/>
            <a:t>(smoking, nutrition, or supplement)</a:t>
          </a:r>
        </a:p>
      </dgm:t>
    </dgm:pt>
    <dgm:pt modelId="{6B15B74C-1CDB-2C42-9AAD-B7E59F988E12}" type="parTrans" cxnId="{E0EE16BF-990E-014F-9573-0D42CAE8A55C}">
      <dgm:prSet/>
      <dgm:spPr/>
      <dgm:t>
        <a:bodyPr/>
        <a:lstStyle/>
        <a:p>
          <a:endParaRPr lang="en-US"/>
        </a:p>
      </dgm:t>
    </dgm:pt>
    <dgm:pt modelId="{320BFE14-D523-4A4B-A4B3-718A758BED29}" type="sibTrans" cxnId="{E0EE16BF-990E-014F-9573-0D42CAE8A55C}">
      <dgm:prSet/>
      <dgm:spPr/>
      <dgm:t>
        <a:bodyPr/>
        <a:lstStyle/>
        <a:p>
          <a:endParaRPr lang="en-US"/>
        </a:p>
      </dgm:t>
    </dgm:pt>
    <dgm:pt modelId="{176A0D2B-A935-8445-B2EB-B739630E5A5A}">
      <dgm:prSet phldrT="[Text]" custT="1"/>
      <dgm:spPr>
        <a:solidFill>
          <a:schemeClr val="bg2"/>
        </a:solidFill>
        <a:ln>
          <a:solidFill>
            <a:schemeClr val="tx2"/>
          </a:solidFill>
        </a:ln>
      </dgm:spPr>
      <dgm:t>
        <a:bodyPr/>
        <a:lstStyle/>
        <a:p>
          <a:r>
            <a:rPr lang="en-US" sz="2400" dirty="0"/>
            <a:t>Dry Mouth (medication, age, disease or radiation induced)</a:t>
          </a:r>
        </a:p>
      </dgm:t>
    </dgm:pt>
    <dgm:pt modelId="{FDE2BFF5-3285-4740-8B85-5577046C6083}" type="parTrans" cxnId="{0135C210-4E8E-A042-86A0-427AAF28A8D4}">
      <dgm:prSet/>
      <dgm:spPr/>
      <dgm:t>
        <a:bodyPr/>
        <a:lstStyle/>
        <a:p>
          <a:endParaRPr lang="en-US"/>
        </a:p>
      </dgm:t>
    </dgm:pt>
    <dgm:pt modelId="{6777325E-FD61-224D-86FD-1C4E7D8CF1DC}" type="sibTrans" cxnId="{0135C210-4E8E-A042-86A0-427AAF28A8D4}">
      <dgm:prSet/>
      <dgm:spPr/>
      <dgm:t>
        <a:bodyPr/>
        <a:lstStyle/>
        <a:p>
          <a:endParaRPr lang="en-US"/>
        </a:p>
      </dgm:t>
    </dgm:pt>
    <dgm:pt modelId="{9B710CD7-F8C6-4344-910F-650C54FD701D}">
      <dgm:prSet phldrT="[Text]" custT="1"/>
      <dgm:spPr>
        <a:solidFill>
          <a:schemeClr val="tx2"/>
        </a:solidFill>
        <a:ln>
          <a:solidFill>
            <a:schemeClr val="tx2"/>
          </a:solidFill>
        </a:ln>
      </dgm:spPr>
      <dgm:t>
        <a:bodyPr/>
        <a:lstStyle/>
        <a:p>
          <a:r>
            <a:rPr lang="en-US" sz="2400" dirty="0"/>
            <a:t>Eating Disorder (bulimia)</a:t>
          </a:r>
        </a:p>
      </dgm:t>
    </dgm:pt>
    <dgm:pt modelId="{9ED047CB-1BE1-FC4E-96D5-0AF846BCF064}" type="parTrans" cxnId="{931D6DC0-FDBB-3C48-843B-9B347C49EC14}">
      <dgm:prSet/>
      <dgm:spPr/>
      <dgm:t>
        <a:bodyPr/>
        <a:lstStyle/>
        <a:p>
          <a:endParaRPr lang="en-US"/>
        </a:p>
      </dgm:t>
    </dgm:pt>
    <dgm:pt modelId="{6387079F-FFA4-7A4A-A310-BB981D9A04A7}" type="sibTrans" cxnId="{931D6DC0-FDBB-3C48-843B-9B347C49EC14}">
      <dgm:prSet/>
      <dgm:spPr/>
      <dgm:t>
        <a:bodyPr/>
        <a:lstStyle/>
        <a:p>
          <a:endParaRPr lang="en-US"/>
        </a:p>
      </dgm:t>
    </dgm:pt>
    <dgm:pt modelId="{C3A90CC8-91E1-2D42-ACD5-CB2AF53528D6}">
      <dgm:prSet phldrT="[Text]" custT="1"/>
      <dgm:spPr>
        <a:solidFill>
          <a:schemeClr val="bg2"/>
        </a:solidFill>
        <a:ln>
          <a:solidFill>
            <a:schemeClr val="tx2"/>
          </a:solidFill>
        </a:ln>
      </dgm:spPr>
      <dgm:t>
        <a:bodyPr/>
        <a:lstStyle/>
        <a:p>
          <a:r>
            <a:rPr lang="en-US" sz="2400" dirty="0"/>
            <a:t>Other</a:t>
          </a:r>
        </a:p>
      </dgm:t>
    </dgm:pt>
    <dgm:pt modelId="{4F6134D4-D3FA-E646-94E1-7FA7FC494893}" type="parTrans" cxnId="{262245E4-C591-5146-8E8C-4BFD03DA66A1}">
      <dgm:prSet/>
      <dgm:spPr/>
      <dgm:t>
        <a:bodyPr/>
        <a:lstStyle/>
        <a:p>
          <a:endParaRPr lang="en-US"/>
        </a:p>
      </dgm:t>
    </dgm:pt>
    <dgm:pt modelId="{9121BCE0-DB6D-624F-B406-739D6D80E09C}" type="sibTrans" cxnId="{262245E4-C591-5146-8E8C-4BFD03DA66A1}">
      <dgm:prSet/>
      <dgm:spPr/>
      <dgm:t>
        <a:bodyPr/>
        <a:lstStyle/>
        <a:p>
          <a:endParaRPr lang="en-US"/>
        </a:p>
      </dgm:t>
    </dgm:pt>
    <dgm:pt modelId="{F56BBE26-34AB-AA4D-959D-218C5F8073B7}" type="pres">
      <dgm:prSet presAssocID="{AF96F100-58D8-1244-8AE0-FC37645F434F}" presName="diagram" presStyleCnt="0">
        <dgm:presLayoutVars>
          <dgm:dir/>
          <dgm:resizeHandles val="exact"/>
        </dgm:presLayoutVars>
      </dgm:prSet>
      <dgm:spPr/>
    </dgm:pt>
    <dgm:pt modelId="{CF27FB22-B712-6141-BB71-BE0DB7314F65}" type="pres">
      <dgm:prSet presAssocID="{73A6269D-01B1-C144-A482-9ED0710CB662}" presName="node" presStyleLbl="node1" presStyleIdx="0" presStyleCnt="6">
        <dgm:presLayoutVars>
          <dgm:bulletEnabled val="1"/>
        </dgm:presLayoutVars>
      </dgm:prSet>
      <dgm:spPr/>
    </dgm:pt>
    <dgm:pt modelId="{86016FC7-EEF7-7A4F-9089-B019226E86A9}" type="pres">
      <dgm:prSet presAssocID="{65EC47F8-F393-A44F-9DAC-AAD93676BF14}" presName="sibTrans" presStyleCnt="0"/>
      <dgm:spPr/>
    </dgm:pt>
    <dgm:pt modelId="{E2C1F77F-FDEC-C848-8577-A03F6B2CA4C9}" type="pres">
      <dgm:prSet presAssocID="{5395D4AF-8EC3-5740-9103-903FF8517D77}" presName="node" presStyleLbl="node1" presStyleIdx="1" presStyleCnt="6">
        <dgm:presLayoutVars>
          <dgm:bulletEnabled val="1"/>
        </dgm:presLayoutVars>
      </dgm:prSet>
      <dgm:spPr/>
    </dgm:pt>
    <dgm:pt modelId="{31D0D760-1572-7846-B6FB-CE8E22788FE4}" type="pres">
      <dgm:prSet presAssocID="{FEB7618B-C8FE-284D-B2E0-9C2E3891A4A5}" presName="sibTrans" presStyleCnt="0"/>
      <dgm:spPr/>
    </dgm:pt>
    <dgm:pt modelId="{613D46FF-0A6F-2740-939A-9763C5199896}" type="pres">
      <dgm:prSet presAssocID="{328B9016-7F2F-8440-879F-D7EB36772A99}" presName="node" presStyleLbl="node1" presStyleIdx="2" presStyleCnt="6">
        <dgm:presLayoutVars>
          <dgm:bulletEnabled val="1"/>
        </dgm:presLayoutVars>
      </dgm:prSet>
      <dgm:spPr/>
    </dgm:pt>
    <dgm:pt modelId="{D5AF7A86-92BB-C44A-A2EC-8FA722F5A16D}" type="pres">
      <dgm:prSet presAssocID="{320BFE14-D523-4A4B-A4B3-718A758BED29}" presName="sibTrans" presStyleCnt="0"/>
      <dgm:spPr/>
    </dgm:pt>
    <dgm:pt modelId="{1279A5A5-D059-1241-97A2-1A5179F49489}" type="pres">
      <dgm:prSet presAssocID="{176A0D2B-A935-8445-B2EB-B739630E5A5A}" presName="node" presStyleLbl="node1" presStyleIdx="3" presStyleCnt="6">
        <dgm:presLayoutVars>
          <dgm:bulletEnabled val="1"/>
        </dgm:presLayoutVars>
      </dgm:prSet>
      <dgm:spPr/>
    </dgm:pt>
    <dgm:pt modelId="{03816ACB-CAB8-7B4D-898B-5898AEE69A03}" type="pres">
      <dgm:prSet presAssocID="{6777325E-FD61-224D-86FD-1C4E7D8CF1DC}" presName="sibTrans" presStyleCnt="0"/>
      <dgm:spPr/>
    </dgm:pt>
    <dgm:pt modelId="{29067F81-2AE8-5945-A08A-41CC6D4449F9}" type="pres">
      <dgm:prSet presAssocID="{9B710CD7-F8C6-4344-910F-650C54FD701D}" presName="node" presStyleLbl="node1" presStyleIdx="4" presStyleCnt="6">
        <dgm:presLayoutVars>
          <dgm:bulletEnabled val="1"/>
        </dgm:presLayoutVars>
      </dgm:prSet>
      <dgm:spPr/>
    </dgm:pt>
    <dgm:pt modelId="{216372B3-E422-9A43-834C-2D009623C80B}" type="pres">
      <dgm:prSet presAssocID="{6387079F-FFA4-7A4A-A310-BB981D9A04A7}" presName="sibTrans" presStyleCnt="0"/>
      <dgm:spPr/>
    </dgm:pt>
    <dgm:pt modelId="{B5ECE4BB-CAA2-8447-9916-22FCEAF4FD7C}" type="pres">
      <dgm:prSet presAssocID="{C3A90CC8-91E1-2D42-ACD5-CB2AF53528D6}" presName="node" presStyleLbl="node1" presStyleIdx="5" presStyleCnt="6">
        <dgm:presLayoutVars>
          <dgm:bulletEnabled val="1"/>
        </dgm:presLayoutVars>
      </dgm:prSet>
      <dgm:spPr/>
    </dgm:pt>
  </dgm:ptLst>
  <dgm:cxnLst>
    <dgm:cxn modelId="{31425F01-4266-8641-A195-C8E7323E2741}" srcId="{AF96F100-58D8-1244-8AE0-FC37645F434F}" destId="{5395D4AF-8EC3-5740-9103-903FF8517D77}" srcOrd="1" destOrd="0" parTransId="{C85F5CAD-8877-C84F-9DBC-88D957273BF1}" sibTransId="{FEB7618B-C8FE-284D-B2E0-9C2E3891A4A5}"/>
    <dgm:cxn modelId="{953AD606-631C-2945-AD4A-D12AC29DCAF5}" type="presOf" srcId="{9B710CD7-F8C6-4344-910F-650C54FD701D}" destId="{29067F81-2AE8-5945-A08A-41CC6D4449F9}" srcOrd="0" destOrd="0" presId="urn:microsoft.com/office/officeart/2005/8/layout/default"/>
    <dgm:cxn modelId="{0135C210-4E8E-A042-86A0-427AAF28A8D4}" srcId="{AF96F100-58D8-1244-8AE0-FC37645F434F}" destId="{176A0D2B-A935-8445-B2EB-B739630E5A5A}" srcOrd="3" destOrd="0" parTransId="{FDE2BFF5-3285-4740-8B85-5577046C6083}" sibTransId="{6777325E-FD61-224D-86FD-1C4E7D8CF1DC}"/>
    <dgm:cxn modelId="{763F951E-DF7A-2C4F-9A2F-DA597ABBC2A1}" type="presOf" srcId="{C3A90CC8-91E1-2D42-ACD5-CB2AF53528D6}" destId="{B5ECE4BB-CAA2-8447-9916-22FCEAF4FD7C}" srcOrd="0" destOrd="0" presId="urn:microsoft.com/office/officeart/2005/8/layout/default"/>
    <dgm:cxn modelId="{2AA51459-5852-6F40-988E-4D345F15A858}" srcId="{AF96F100-58D8-1244-8AE0-FC37645F434F}" destId="{73A6269D-01B1-C144-A482-9ED0710CB662}" srcOrd="0" destOrd="0" parTransId="{84386C1F-1704-9F4F-9C91-58B234A2E85B}" sibTransId="{65EC47F8-F393-A44F-9DAC-AAD93676BF14}"/>
    <dgm:cxn modelId="{D28B365C-C8B7-C841-905A-1EDAEB88F58C}" type="presOf" srcId="{73A6269D-01B1-C144-A482-9ED0710CB662}" destId="{CF27FB22-B712-6141-BB71-BE0DB7314F65}" srcOrd="0" destOrd="0" presId="urn:microsoft.com/office/officeart/2005/8/layout/default"/>
    <dgm:cxn modelId="{C295F88C-4E1D-654B-9568-A0D0BF1B343F}" type="presOf" srcId="{AF96F100-58D8-1244-8AE0-FC37645F434F}" destId="{F56BBE26-34AB-AA4D-959D-218C5F8073B7}" srcOrd="0" destOrd="0" presId="urn:microsoft.com/office/officeart/2005/8/layout/default"/>
    <dgm:cxn modelId="{9EF02896-D401-494F-B345-FF5D7EEC6C0E}" type="presOf" srcId="{328B9016-7F2F-8440-879F-D7EB36772A99}" destId="{613D46FF-0A6F-2740-939A-9763C5199896}" srcOrd="0" destOrd="0" presId="urn:microsoft.com/office/officeart/2005/8/layout/default"/>
    <dgm:cxn modelId="{307AD6A1-44BB-C547-9B84-59F2F582A4A4}" type="presOf" srcId="{176A0D2B-A935-8445-B2EB-B739630E5A5A}" destId="{1279A5A5-D059-1241-97A2-1A5179F49489}" srcOrd="0" destOrd="0" presId="urn:microsoft.com/office/officeart/2005/8/layout/default"/>
    <dgm:cxn modelId="{E0EE16BF-990E-014F-9573-0D42CAE8A55C}" srcId="{AF96F100-58D8-1244-8AE0-FC37645F434F}" destId="{328B9016-7F2F-8440-879F-D7EB36772A99}" srcOrd="2" destOrd="0" parTransId="{6B15B74C-1CDB-2C42-9AAD-B7E59F988E12}" sibTransId="{320BFE14-D523-4A4B-A4B3-718A758BED29}"/>
    <dgm:cxn modelId="{931D6DC0-FDBB-3C48-843B-9B347C49EC14}" srcId="{AF96F100-58D8-1244-8AE0-FC37645F434F}" destId="{9B710CD7-F8C6-4344-910F-650C54FD701D}" srcOrd="4" destOrd="0" parTransId="{9ED047CB-1BE1-FC4E-96D5-0AF846BCF064}" sibTransId="{6387079F-FFA4-7A4A-A310-BB981D9A04A7}"/>
    <dgm:cxn modelId="{6819E8DC-E40E-EA46-BA3B-0243F2EE68FF}" type="presOf" srcId="{5395D4AF-8EC3-5740-9103-903FF8517D77}" destId="{E2C1F77F-FDEC-C848-8577-A03F6B2CA4C9}" srcOrd="0" destOrd="0" presId="urn:microsoft.com/office/officeart/2005/8/layout/default"/>
    <dgm:cxn modelId="{262245E4-C591-5146-8E8C-4BFD03DA66A1}" srcId="{AF96F100-58D8-1244-8AE0-FC37645F434F}" destId="{C3A90CC8-91E1-2D42-ACD5-CB2AF53528D6}" srcOrd="5" destOrd="0" parTransId="{4F6134D4-D3FA-E646-94E1-7FA7FC494893}" sibTransId="{9121BCE0-DB6D-624F-B406-739D6D80E09C}"/>
    <dgm:cxn modelId="{1589F349-AEE7-2E4C-82E6-560ECEE7829F}" type="presParOf" srcId="{F56BBE26-34AB-AA4D-959D-218C5F8073B7}" destId="{CF27FB22-B712-6141-BB71-BE0DB7314F65}" srcOrd="0" destOrd="0" presId="urn:microsoft.com/office/officeart/2005/8/layout/default"/>
    <dgm:cxn modelId="{2F5A9197-9097-1341-8F00-43B167BF6DCC}" type="presParOf" srcId="{F56BBE26-34AB-AA4D-959D-218C5F8073B7}" destId="{86016FC7-EEF7-7A4F-9089-B019226E86A9}" srcOrd="1" destOrd="0" presId="urn:microsoft.com/office/officeart/2005/8/layout/default"/>
    <dgm:cxn modelId="{6C2020AF-AEE9-3043-A92F-0B30124089F8}" type="presParOf" srcId="{F56BBE26-34AB-AA4D-959D-218C5F8073B7}" destId="{E2C1F77F-FDEC-C848-8577-A03F6B2CA4C9}" srcOrd="2" destOrd="0" presId="urn:microsoft.com/office/officeart/2005/8/layout/default"/>
    <dgm:cxn modelId="{BC1794A8-A421-B74C-83B3-1270A0A30374}" type="presParOf" srcId="{F56BBE26-34AB-AA4D-959D-218C5F8073B7}" destId="{31D0D760-1572-7846-B6FB-CE8E22788FE4}" srcOrd="3" destOrd="0" presId="urn:microsoft.com/office/officeart/2005/8/layout/default"/>
    <dgm:cxn modelId="{1CEA571B-6387-DE41-A85A-A2B917D08BA8}" type="presParOf" srcId="{F56BBE26-34AB-AA4D-959D-218C5F8073B7}" destId="{613D46FF-0A6F-2740-939A-9763C5199896}" srcOrd="4" destOrd="0" presId="urn:microsoft.com/office/officeart/2005/8/layout/default"/>
    <dgm:cxn modelId="{1AB7A0CE-76B5-9B44-B925-898443B131A6}" type="presParOf" srcId="{F56BBE26-34AB-AA4D-959D-218C5F8073B7}" destId="{D5AF7A86-92BB-C44A-A2EC-8FA722F5A16D}" srcOrd="5" destOrd="0" presId="urn:microsoft.com/office/officeart/2005/8/layout/default"/>
    <dgm:cxn modelId="{1298FB05-FFB6-FA4F-B728-3FCEDCEF088D}" type="presParOf" srcId="{F56BBE26-34AB-AA4D-959D-218C5F8073B7}" destId="{1279A5A5-D059-1241-97A2-1A5179F49489}" srcOrd="6" destOrd="0" presId="urn:microsoft.com/office/officeart/2005/8/layout/default"/>
    <dgm:cxn modelId="{ADE7367A-9C29-764D-AED5-2069F9EA8AB1}" type="presParOf" srcId="{F56BBE26-34AB-AA4D-959D-218C5F8073B7}" destId="{03816ACB-CAB8-7B4D-898B-5898AEE69A03}" srcOrd="7" destOrd="0" presId="urn:microsoft.com/office/officeart/2005/8/layout/default"/>
    <dgm:cxn modelId="{D09CE8FA-430A-C74B-A3EC-2E7CA1309ED3}" type="presParOf" srcId="{F56BBE26-34AB-AA4D-959D-218C5F8073B7}" destId="{29067F81-2AE8-5945-A08A-41CC6D4449F9}" srcOrd="8" destOrd="0" presId="urn:microsoft.com/office/officeart/2005/8/layout/default"/>
    <dgm:cxn modelId="{172D5772-710B-304F-B0AA-FC34E68C4654}" type="presParOf" srcId="{F56BBE26-34AB-AA4D-959D-218C5F8073B7}" destId="{216372B3-E422-9A43-834C-2D009623C80B}" srcOrd="9" destOrd="0" presId="urn:microsoft.com/office/officeart/2005/8/layout/default"/>
    <dgm:cxn modelId="{F8398F7D-5693-5742-A4AA-95DDF18D18EB}" type="presParOf" srcId="{F56BBE26-34AB-AA4D-959D-218C5F8073B7}" destId="{B5ECE4BB-CAA2-8447-9916-22FCEAF4FD7C}" srcOrd="1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3B009-6114-ED45-836B-D66B68BD29B6}">
      <dsp:nvSpPr>
        <dsp:cNvPr id="0" name=""/>
        <dsp:cNvSpPr/>
      </dsp:nvSpPr>
      <dsp:spPr>
        <a:xfrm>
          <a:off x="52" y="63047"/>
          <a:ext cx="5056212" cy="835200"/>
        </a:xfrm>
        <a:prstGeom prst="rect">
          <a:avLst/>
        </a:prstGeom>
        <a:solidFill>
          <a:schemeClr val="bg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kern="1200" dirty="0"/>
            <a:t>What controls oral pH?</a:t>
          </a:r>
        </a:p>
      </dsp:txBody>
      <dsp:txXfrm>
        <a:off x="52" y="63047"/>
        <a:ext cx="5056212" cy="835200"/>
      </dsp:txXfrm>
    </dsp:sp>
    <dsp:sp modelId="{FDB8EE90-827E-BD4E-A789-C31628D095AE}">
      <dsp:nvSpPr>
        <dsp:cNvPr id="0" name=""/>
        <dsp:cNvSpPr/>
      </dsp:nvSpPr>
      <dsp:spPr>
        <a:xfrm>
          <a:off x="52" y="898247"/>
          <a:ext cx="5056212" cy="2761298"/>
        </a:xfrm>
        <a:prstGeom prst="rect">
          <a:avLst/>
        </a:prstGeom>
        <a:solidFill>
          <a:schemeClr val="bg2">
            <a:alpha val="14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Salivary flow rate</a:t>
          </a:r>
        </a:p>
        <a:p>
          <a:pPr marL="228600" lvl="1" indent="-228600" algn="l" defTabSz="1066800">
            <a:lnSpc>
              <a:spcPct val="90000"/>
            </a:lnSpc>
            <a:spcBef>
              <a:spcPct val="0"/>
            </a:spcBef>
            <a:spcAft>
              <a:spcPct val="15000"/>
            </a:spcAft>
            <a:buChar char="•"/>
          </a:pPr>
          <a:r>
            <a:rPr lang="en-US" sz="2400" kern="1200" dirty="0"/>
            <a:t>Buffering capacity (bicarbonate)</a:t>
          </a:r>
        </a:p>
        <a:p>
          <a:pPr marL="228600" lvl="1" indent="-228600" algn="l" defTabSz="1066800">
            <a:lnSpc>
              <a:spcPct val="90000"/>
            </a:lnSpc>
            <a:spcBef>
              <a:spcPct val="0"/>
            </a:spcBef>
            <a:spcAft>
              <a:spcPct val="15000"/>
            </a:spcAft>
            <a:buChar char="•"/>
          </a:pPr>
          <a:r>
            <a:rPr lang="en-US" sz="2400" kern="1200" dirty="0"/>
            <a:t>Bacterial metabolism (acid vs. alkali production)</a:t>
          </a:r>
        </a:p>
        <a:p>
          <a:pPr marL="228600" lvl="1" indent="-228600" algn="l" defTabSz="1066800">
            <a:lnSpc>
              <a:spcPct val="90000"/>
            </a:lnSpc>
            <a:spcBef>
              <a:spcPct val="0"/>
            </a:spcBef>
            <a:spcAft>
              <a:spcPct val="15000"/>
            </a:spcAft>
            <a:buChar char="•"/>
          </a:pPr>
          <a:r>
            <a:rPr lang="en-US" sz="2400" kern="1200" dirty="0"/>
            <a:t>Diet and frequency of sugar exposure</a:t>
          </a:r>
        </a:p>
      </dsp:txBody>
      <dsp:txXfrm>
        <a:off x="52" y="898247"/>
        <a:ext cx="5056212" cy="2761298"/>
      </dsp:txXfrm>
    </dsp:sp>
    <dsp:sp modelId="{A7724DCA-93FD-804A-9ED6-EC85F7A73E0D}">
      <dsp:nvSpPr>
        <dsp:cNvPr id="0" name=""/>
        <dsp:cNvSpPr/>
      </dsp:nvSpPr>
      <dsp:spPr>
        <a:xfrm>
          <a:off x="5410200" y="80979"/>
          <a:ext cx="5056212" cy="835200"/>
        </a:xfrm>
        <a:prstGeom prst="rect">
          <a:avLst/>
        </a:prstGeom>
        <a:solidFill>
          <a:schemeClr val="accent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kern="1200" dirty="0"/>
            <a:t>What increases caries risk?</a:t>
          </a:r>
        </a:p>
      </dsp:txBody>
      <dsp:txXfrm>
        <a:off x="5410200" y="80979"/>
        <a:ext cx="5056212" cy="835200"/>
      </dsp:txXfrm>
    </dsp:sp>
    <dsp:sp modelId="{44CAAC6A-BBC9-D348-BEA7-BC4B3CEDDF13}">
      <dsp:nvSpPr>
        <dsp:cNvPr id="0" name=""/>
        <dsp:cNvSpPr/>
      </dsp:nvSpPr>
      <dsp:spPr>
        <a:xfrm>
          <a:off x="5410200" y="880326"/>
          <a:ext cx="5056212" cy="2761298"/>
        </a:xfrm>
        <a:prstGeom prst="rect">
          <a:avLst/>
        </a:prstGeom>
        <a:solidFill>
          <a:schemeClr val="accent2">
            <a:alpha val="9166"/>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Frequent acid exposure</a:t>
          </a:r>
        </a:p>
        <a:p>
          <a:pPr marL="228600" lvl="1" indent="-228600" algn="l" defTabSz="1066800">
            <a:lnSpc>
              <a:spcPct val="90000"/>
            </a:lnSpc>
            <a:spcBef>
              <a:spcPct val="0"/>
            </a:spcBef>
            <a:spcAft>
              <a:spcPct val="15000"/>
            </a:spcAft>
            <a:buChar char="•"/>
          </a:pPr>
          <a:r>
            <a:rPr lang="en-US" sz="2400" kern="1200" dirty="0"/>
            <a:t>Low salivary flow (xerostomia)</a:t>
          </a:r>
        </a:p>
        <a:p>
          <a:pPr marL="228600" lvl="1" indent="-228600" algn="l" defTabSz="1066800">
            <a:lnSpc>
              <a:spcPct val="90000"/>
            </a:lnSpc>
            <a:spcBef>
              <a:spcPct val="0"/>
            </a:spcBef>
            <a:spcAft>
              <a:spcPct val="15000"/>
            </a:spcAft>
            <a:buChar char="•"/>
          </a:pPr>
          <a:r>
            <a:rPr lang="en-US" sz="2400" kern="1200" dirty="0"/>
            <a:t>Reduced buffering capacity</a:t>
          </a:r>
        </a:p>
        <a:p>
          <a:pPr marL="228600" lvl="1" indent="-228600" algn="l" defTabSz="1066800">
            <a:lnSpc>
              <a:spcPct val="90000"/>
            </a:lnSpc>
            <a:spcBef>
              <a:spcPct val="0"/>
            </a:spcBef>
            <a:spcAft>
              <a:spcPct val="15000"/>
            </a:spcAft>
            <a:buChar char="•"/>
          </a:pPr>
          <a:r>
            <a:rPr lang="en-US" sz="2400" kern="1200" dirty="0"/>
            <a:t>Acidogenic and acid-tolerant biofilm</a:t>
          </a:r>
        </a:p>
        <a:p>
          <a:pPr marL="228600" lvl="1" indent="-228600" algn="l" defTabSz="1066800">
            <a:lnSpc>
              <a:spcPct val="90000"/>
            </a:lnSpc>
            <a:spcBef>
              <a:spcPct val="0"/>
            </a:spcBef>
            <a:spcAft>
              <a:spcPct val="15000"/>
            </a:spcAft>
            <a:buChar char="•"/>
          </a:pPr>
          <a:r>
            <a:rPr lang="en-US" sz="2400" kern="1200" dirty="0"/>
            <a:t>Poor oral hygiene and high sugar intake</a:t>
          </a:r>
        </a:p>
      </dsp:txBody>
      <dsp:txXfrm>
        <a:off x="5410200" y="880326"/>
        <a:ext cx="5056212" cy="2761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589E2-A847-E249-BA6D-948D6FFED3E6}">
      <dsp:nvSpPr>
        <dsp:cNvPr id="0" name=""/>
        <dsp:cNvSpPr/>
      </dsp:nvSpPr>
      <dsp:spPr>
        <a:xfrm>
          <a:off x="39" y="99678"/>
          <a:ext cx="3798093" cy="576000"/>
        </a:xfrm>
        <a:prstGeom prst="rect">
          <a:avLst/>
        </a:prstGeom>
        <a:solidFill>
          <a:schemeClr val="bg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Product Examples</a:t>
          </a:r>
        </a:p>
      </dsp:txBody>
      <dsp:txXfrm>
        <a:off x="39" y="99678"/>
        <a:ext cx="3798093" cy="576000"/>
      </dsp:txXfrm>
    </dsp:sp>
    <dsp:sp modelId="{B81F09C9-DC73-AA46-AA49-B4A9A72208B9}">
      <dsp:nvSpPr>
        <dsp:cNvPr id="0" name=""/>
        <dsp:cNvSpPr/>
      </dsp:nvSpPr>
      <dsp:spPr>
        <a:xfrm>
          <a:off x="39" y="675678"/>
          <a:ext cx="3798093" cy="1945518"/>
        </a:xfrm>
        <a:prstGeom prst="rect">
          <a:avLst/>
        </a:prstGeom>
        <a:solidFill>
          <a:schemeClr val="bg2">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Arginine Toothpaste</a:t>
          </a:r>
        </a:p>
        <a:p>
          <a:pPr marL="228600" lvl="1" indent="-228600" algn="l" defTabSz="889000">
            <a:lnSpc>
              <a:spcPct val="90000"/>
            </a:lnSpc>
            <a:spcBef>
              <a:spcPct val="0"/>
            </a:spcBef>
            <a:spcAft>
              <a:spcPct val="15000"/>
            </a:spcAft>
            <a:buChar char="•"/>
          </a:pPr>
          <a:r>
            <a:rPr lang="en-US" sz="2000" kern="1200" dirty="0"/>
            <a:t>Xylitol Products</a:t>
          </a:r>
        </a:p>
        <a:p>
          <a:pPr marL="228600" lvl="1" indent="-228600" algn="l" defTabSz="889000">
            <a:lnSpc>
              <a:spcPct val="90000"/>
            </a:lnSpc>
            <a:spcBef>
              <a:spcPct val="0"/>
            </a:spcBef>
            <a:spcAft>
              <a:spcPct val="15000"/>
            </a:spcAft>
            <a:buChar char="•"/>
          </a:pPr>
          <a:r>
            <a:rPr lang="en-US" sz="2000" kern="1200" dirty="0"/>
            <a:t>Urea Products</a:t>
          </a:r>
        </a:p>
      </dsp:txBody>
      <dsp:txXfrm>
        <a:off x="39" y="675678"/>
        <a:ext cx="3798093" cy="1945518"/>
      </dsp:txXfrm>
    </dsp:sp>
    <dsp:sp modelId="{5EBEB74B-2439-A74D-B540-5A423A79F074}">
      <dsp:nvSpPr>
        <dsp:cNvPr id="0" name=""/>
        <dsp:cNvSpPr/>
      </dsp:nvSpPr>
      <dsp:spPr>
        <a:xfrm>
          <a:off x="4329866" y="99678"/>
          <a:ext cx="3798093" cy="576000"/>
        </a:xfrm>
        <a:prstGeom prst="rect">
          <a:avLst/>
        </a:prstGeom>
        <a:solidFill>
          <a:schemeClr val="accent1"/>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Food Examples</a:t>
          </a:r>
        </a:p>
      </dsp:txBody>
      <dsp:txXfrm>
        <a:off x="4329866" y="99678"/>
        <a:ext cx="3798093" cy="576000"/>
      </dsp:txXfrm>
    </dsp:sp>
    <dsp:sp modelId="{9DB95CA4-584C-BF40-BAEE-56AEE26D05E0}">
      <dsp:nvSpPr>
        <dsp:cNvPr id="0" name=""/>
        <dsp:cNvSpPr/>
      </dsp:nvSpPr>
      <dsp:spPr>
        <a:xfrm>
          <a:off x="4329866" y="675678"/>
          <a:ext cx="3798093" cy="1945518"/>
        </a:xfrm>
        <a:prstGeom prst="rect">
          <a:avLst/>
        </a:prstGeom>
        <a:solidFill>
          <a:schemeClr val="accent1">
            <a:alpha val="16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Roots: garlic, onions, leeks, chicory root</a:t>
          </a:r>
        </a:p>
        <a:p>
          <a:pPr marL="228600" lvl="1" indent="-228600" algn="l" defTabSz="889000">
            <a:lnSpc>
              <a:spcPct val="90000"/>
            </a:lnSpc>
            <a:spcBef>
              <a:spcPct val="0"/>
            </a:spcBef>
            <a:spcAft>
              <a:spcPct val="15000"/>
            </a:spcAft>
            <a:buChar char="•"/>
          </a:pPr>
          <a:r>
            <a:rPr lang="en-US" sz="2000" kern="1200" dirty="0"/>
            <a:t>Grains: barley, oats, flaxseeds, wheat bran</a:t>
          </a:r>
        </a:p>
        <a:p>
          <a:pPr marL="228600" lvl="1" indent="-228600" algn="l" defTabSz="889000">
            <a:lnSpc>
              <a:spcPct val="90000"/>
            </a:lnSpc>
            <a:spcBef>
              <a:spcPct val="0"/>
            </a:spcBef>
            <a:spcAft>
              <a:spcPct val="15000"/>
            </a:spcAft>
            <a:buChar char="•"/>
          </a:pPr>
          <a:r>
            <a:rPr lang="en-US" sz="2000" kern="1200" dirty="0"/>
            <a:t>Fruits and veggies: bananas, apples, asparagus </a:t>
          </a:r>
        </a:p>
      </dsp:txBody>
      <dsp:txXfrm>
        <a:off x="4329866" y="675678"/>
        <a:ext cx="3798093" cy="19455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589E2-A847-E249-BA6D-948D6FFED3E6}">
      <dsp:nvSpPr>
        <dsp:cNvPr id="0" name=""/>
        <dsp:cNvSpPr/>
      </dsp:nvSpPr>
      <dsp:spPr>
        <a:xfrm>
          <a:off x="39" y="72742"/>
          <a:ext cx="3798093" cy="748800"/>
        </a:xfrm>
        <a:prstGeom prst="rect">
          <a:avLst/>
        </a:prstGeom>
        <a:solidFill>
          <a:schemeClr val="bg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Endogenous Examples</a:t>
          </a:r>
        </a:p>
      </dsp:txBody>
      <dsp:txXfrm>
        <a:off x="39" y="72742"/>
        <a:ext cx="3798093" cy="748800"/>
      </dsp:txXfrm>
    </dsp:sp>
    <dsp:sp modelId="{B81F09C9-DC73-AA46-AA49-B4A9A72208B9}">
      <dsp:nvSpPr>
        <dsp:cNvPr id="0" name=""/>
        <dsp:cNvSpPr/>
      </dsp:nvSpPr>
      <dsp:spPr>
        <a:xfrm>
          <a:off x="39" y="821542"/>
          <a:ext cx="3798093" cy="1391715"/>
        </a:xfrm>
        <a:prstGeom prst="rect">
          <a:avLst/>
        </a:prstGeom>
        <a:solidFill>
          <a:schemeClr val="bg2">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Protein Turnover</a:t>
          </a:r>
          <a:endParaRPr lang="en-US" sz="2400" kern="1200" dirty="0"/>
        </a:p>
        <a:p>
          <a:pPr marL="228600" lvl="1" indent="-228600" algn="l" defTabSz="1066800">
            <a:lnSpc>
              <a:spcPct val="90000"/>
            </a:lnSpc>
            <a:spcBef>
              <a:spcPct val="0"/>
            </a:spcBef>
            <a:spcAft>
              <a:spcPct val="15000"/>
            </a:spcAft>
            <a:buChar char="•"/>
          </a:pPr>
          <a:r>
            <a:rPr lang="en-US" sz="2400" kern="1200"/>
            <a:t>Excretion in Saliva</a:t>
          </a:r>
          <a:endParaRPr lang="en-US" sz="2400" kern="1200" dirty="0"/>
        </a:p>
        <a:p>
          <a:pPr marL="228600" lvl="1" indent="-228600" algn="l" defTabSz="1066800">
            <a:lnSpc>
              <a:spcPct val="90000"/>
            </a:lnSpc>
            <a:spcBef>
              <a:spcPct val="0"/>
            </a:spcBef>
            <a:spcAft>
              <a:spcPct val="15000"/>
            </a:spcAft>
            <a:buChar char="•"/>
          </a:pPr>
          <a:r>
            <a:rPr lang="en-US" sz="2400" kern="1200" dirty="0"/>
            <a:t>De Novo Generation</a:t>
          </a:r>
        </a:p>
      </dsp:txBody>
      <dsp:txXfrm>
        <a:off x="39" y="821542"/>
        <a:ext cx="3798093" cy="1391715"/>
      </dsp:txXfrm>
    </dsp:sp>
    <dsp:sp modelId="{5EBEB74B-2439-A74D-B540-5A423A79F074}">
      <dsp:nvSpPr>
        <dsp:cNvPr id="0" name=""/>
        <dsp:cNvSpPr/>
      </dsp:nvSpPr>
      <dsp:spPr>
        <a:xfrm>
          <a:off x="4329866" y="72742"/>
          <a:ext cx="3798093" cy="748800"/>
        </a:xfrm>
        <a:prstGeom prst="rect">
          <a:avLst/>
        </a:prstGeom>
        <a:solidFill>
          <a:schemeClr val="accent1"/>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Exogenous Examples</a:t>
          </a:r>
        </a:p>
      </dsp:txBody>
      <dsp:txXfrm>
        <a:off x="4329866" y="72742"/>
        <a:ext cx="3798093" cy="748800"/>
      </dsp:txXfrm>
    </dsp:sp>
    <dsp:sp modelId="{9DB95CA4-584C-BF40-BAEE-56AEE26D05E0}">
      <dsp:nvSpPr>
        <dsp:cNvPr id="0" name=""/>
        <dsp:cNvSpPr/>
      </dsp:nvSpPr>
      <dsp:spPr>
        <a:xfrm>
          <a:off x="4329866" y="821542"/>
          <a:ext cx="3798093" cy="1391715"/>
        </a:xfrm>
        <a:prstGeom prst="rect">
          <a:avLst/>
        </a:prstGeom>
        <a:solidFill>
          <a:schemeClr val="accent1">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Toothpaste </a:t>
          </a:r>
        </a:p>
        <a:p>
          <a:pPr marL="228600" lvl="1" indent="-228600" algn="l" defTabSz="1066800">
            <a:lnSpc>
              <a:spcPct val="90000"/>
            </a:lnSpc>
            <a:spcBef>
              <a:spcPct val="0"/>
            </a:spcBef>
            <a:spcAft>
              <a:spcPct val="15000"/>
            </a:spcAft>
            <a:buChar char="•"/>
          </a:pPr>
          <a:r>
            <a:rPr lang="en-US" sz="2400" kern="1200" dirty="0"/>
            <a:t>Foods</a:t>
          </a:r>
        </a:p>
        <a:p>
          <a:pPr marL="228600" lvl="1" indent="-228600" algn="l" defTabSz="1066800">
            <a:lnSpc>
              <a:spcPct val="90000"/>
            </a:lnSpc>
            <a:spcBef>
              <a:spcPct val="0"/>
            </a:spcBef>
            <a:spcAft>
              <a:spcPct val="15000"/>
            </a:spcAft>
            <a:buChar char="•"/>
          </a:pPr>
          <a:r>
            <a:rPr lang="en-US" sz="2400" kern="1200" dirty="0"/>
            <a:t>Candies</a:t>
          </a:r>
        </a:p>
      </dsp:txBody>
      <dsp:txXfrm>
        <a:off x="4329866" y="821542"/>
        <a:ext cx="3798093" cy="13917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589E2-A847-E249-BA6D-948D6FFED3E6}">
      <dsp:nvSpPr>
        <dsp:cNvPr id="0" name=""/>
        <dsp:cNvSpPr/>
      </dsp:nvSpPr>
      <dsp:spPr>
        <a:xfrm>
          <a:off x="52" y="8978"/>
          <a:ext cx="5056212" cy="950400"/>
        </a:xfrm>
        <a:prstGeom prst="rect">
          <a:avLst/>
        </a:prstGeom>
        <a:solidFill>
          <a:schemeClr val="tx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en-US" sz="3300" kern="1200" dirty="0"/>
            <a:t>Improve Oral Hygiene</a:t>
          </a:r>
        </a:p>
      </dsp:txBody>
      <dsp:txXfrm>
        <a:off x="52" y="8978"/>
        <a:ext cx="5056212" cy="950400"/>
      </dsp:txXfrm>
    </dsp:sp>
    <dsp:sp modelId="{B81F09C9-DC73-AA46-AA49-B4A9A72208B9}">
      <dsp:nvSpPr>
        <dsp:cNvPr id="0" name=""/>
        <dsp:cNvSpPr/>
      </dsp:nvSpPr>
      <dsp:spPr>
        <a:xfrm>
          <a:off x="52" y="959378"/>
          <a:ext cx="5056212" cy="2689242"/>
        </a:xfrm>
        <a:prstGeom prst="rect">
          <a:avLst/>
        </a:prstGeom>
        <a:solidFill>
          <a:schemeClr val="bg2">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Xylitol or Baking Soda Toothpaste</a:t>
          </a:r>
        </a:p>
        <a:p>
          <a:pPr marL="228600" lvl="1" indent="-228600" algn="l" defTabSz="1066800">
            <a:lnSpc>
              <a:spcPct val="90000"/>
            </a:lnSpc>
            <a:spcBef>
              <a:spcPct val="0"/>
            </a:spcBef>
            <a:spcAft>
              <a:spcPct val="15000"/>
            </a:spcAft>
            <a:buChar char="•"/>
          </a:pPr>
          <a:r>
            <a:rPr lang="en-US" sz="2400" kern="1200" dirty="0"/>
            <a:t>EDTA Gel</a:t>
          </a:r>
        </a:p>
        <a:p>
          <a:pPr marL="228600" lvl="1" indent="-228600" algn="l" defTabSz="1066800">
            <a:lnSpc>
              <a:spcPct val="90000"/>
            </a:lnSpc>
            <a:spcBef>
              <a:spcPct val="0"/>
            </a:spcBef>
            <a:spcAft>
              <a:spcPct val="15000"/>
            </a:spcAft>
            <a:buChar char="•"/>
          </a:pPr>
          <a:r>
            <a:rPr lang="en-US" sz="2400" kern="1200" dirty="0"/>
            <a:t>pH Basic Mouthwash</a:t>
          </a:r>
        </a:p>
      </dsp:txBody>
      <dsp:txXfrm>
        <a:off x="52" y="959378"/>
        <a:ext cx="5056212" cy="2689242"/>
      </dsp:txXfrm>
    </dsp:sp>
    <dsp:sp modelId="{5EBEB74B-2439-A74D-B540-5A423A79F074}">
      <dsp:nvSpPr>
        <dsp:cNvPr id="0" name=""/>
        <dsp:cNvSpPr/>
      </dsp:nvSpPr>
      <dsp:spPr>
        <a:xfrm>
          <a:off x="5410200" y="26903"/>
          <a:ext cx="5056212" cy="950400"/>
        </a:xfrm>
        <a:prstGeom prst="rect">
          <a:avLst/>
        </a:prstGeom>
        <a:solidFill>
          <a:schemeClr val="tx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en-US" sz="3300" kern="1200" dirty="0"/>
            <a:t>Morph Microbiome</a:t>
          </a:r>
        </a:p>
      </dsp:txBody>
      <dsp:txXfrm>
        <a:off x="5410200" y="26903"/>
        <a:ext cx="5056212" cy="950400"/>
      </dsp:txXfrm>
    </dsp:sp>
    <dsp:sp modelId="{9DB95CA4-584C-BF40-BAEE-56AEE26D05E0}">
      <dsp:nvSpPr>
        <dsp:cNvPr id="0" name=""/>
        <dsp:cNvSpPr/>
      </dsp:nvSpPr>
      <dsp:spPr>
        <a:xfrm>
          <a:off x="5410200" y="968357"/>
          <a:ext cx="5056212" cy="2689242"/>
        </a:xfrm>
        <a:prstGeom prst="rect">
          <a:avLst/>
        </a:prstGeom>
        <a:solidFill>
          <a:schemeClr val="bg2">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Drink more water (water with xylitol)</a:t>
          </a:r>
        </a:p>
        <a:p>
          <a:pPr marL="228600" lvl="1" indent="-228600" algn="l" defTabSz="1066800">
            <a:lnSpc>
              <a:spcPct val="90000"/>
            </a:lnSpc>
            <a:spcBef>
              <a:spcPct val="0"/>
            </a:spcBef>
            <a:spcAft>
              <a:spcPct val="15000"/>
            </a:spcAft>
            <a:buChar char="•"/>
          </a:pPr>
          <a:r>
            <a:rPr lang="en-US" sz="2400" kern="1200" dirty="0"/>
            <a:t>Chew xylitol or sugar-free gum/mints to increase saliva flow</a:t>
          </a:r>
        </a:p>
        <a:p>
          <a:pPr marL="228600" lvl="1" indent="-228600" algn="l" defTabSz="1066800">
            <a:lnSpc>
              <a:spcPct val="90000"/>
            </a:lnSpc>
            <a:spcBef>
              <a:spcPct val="0"/>
            </a:spcBef>
            <a:spcAft>
              <a:spcPct val="15000"/>
            </a:spcAft>
            <a:buChar char="•"/>
          </a:pPr>
          <a:r>
            <a:rPr lang="en-US" sz="2400" kern="1200" dirty="0"/>
            <a:t>Ingest prebiotics that contain arginine</a:t>
          </a:r>
        </a:p>
        <a:p>
          <a:pPr marL="228600" lvl="1" indent="-228600" algn="l" defTabSz="1066800">
            <a:lnSpc>
              <a:spcPct val="90000"/>
            </a:lnSpc>
            <a:spcBef>
              <a:spcPct val="0"/>
            </a:spcBef>
            <a:spcAft>
              <a:spcPct val="15000"/>
            </a:spcAft>
            <a:buChar char="•"/>
          </a:pPr>
          <a:r>
            <a:rPr lang="en-US" sz="2400" kern="1200" dirty="0"/>
            <a:t>Take an oral care probiotic </a:t>
          </a:r>
        </a:p>
      </dsp:txBody>
      <dsp:txXfrm>
        <a:off x="5410200" y="968357"/>
        <a:ext cx="5056212" cy="26892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589E2-A847-E249-BA6D-948D6FFED3E6}">
      <dsp:nvSpPr>
        <dsp:cNvPr id="0" name=""/>
        <dsp:cNvSpPr/>
      </dsp:nvSpPr>
      <dsp:spPr>
        <a:xfrm>
          <a:off x="52" y="6479"/>
          <a:ext cx="5068779" cy="921600"/>
        </a:xfrm>
        <a:prstGeom prst="rect">
          <a:avLst/>
        </a:prstGeom>
        <a:solidFill>
          <a:schemeClr val="accent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Poor Oral </a:t>
          </a:r>
          <a:r>
            <a:rPr lang="en-US" sz="2400" kern="1200" dirty="0"/>
            <a:t>Hygiene</a:t>
          </a:r>
          <a:endParaRPr lang="en-US" sz="2200" kern="1200" dirty="0"/>
        </a:p>
      </dsp:txBody>
      <dsp:txXfrm>
        <a:off x="52" y="6479"/>
        <a:ext cx="5068779" cy="921600"/>
      </dsp:txXfrm>
    </dsp:sp>
    <dsp:sp modelId="{B81F09C9-DC73-AA46-AA49-B4A9A72208B9}">
      <dsp:nvSpPr>
        <dsp:cNvPr id="0" name=""/>
        <dsp:cNvSpPr/>
      </dsp:nvSpPr>
      <dsp:spPr>
        <a:xfrm>
          <a:off x="52" y="928079"/>
          <a:ext cx="5068779" cy="2723040"/>
        </a:xfrm>
        <a:prstGeom prst="rect">
          <a:avLst/>
        </a:prstGeom>
        <a:solidFill>
          <a:schemeClr val="accent2">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Educate patient on OHI (electric toothbrush)</a:t>
          </a:r>
        </a:p>
        <a:p>
          <a:pPr marL="228600" lvl="1" indent="-228600" algn="l" defTabSz="1066800">
            <a:lnSpc>
              <a:spcPct val="90000"/>
            </a:lnSpc>
            <a:spcBef>
              <a:spcPct val="0"/>
            </a:spcBef>
            <a:spcAft>
              <a:spcPct val="15000"/>
            </a:spcAft>
            <a:buChar char="•"/>
          </a:pPr>
          <a:r>
            <a:rPr lang="en-US" sz="2400" kern="1200" dirty="0"/>
            <a:t>Drink more water (water with xylitol)</a:t>
          </a:r>
        </a:p>
        <a:p>
          <a:pPr marL="228600" lvl="1" indent="-228600" algn="l" defTabSz="1066800">
            <a:lnSpc>
              <a:spcPct val="90000"/>
            </a:lnSpc>
            <a:spcBef>
              <a:spcPct val="0"/>
            </a:spcBef>
            <a:spcAft>
              <a:spcPct val="15000"/>
            </a:spcAft>
            <a:buChar char="•"/>
          </a:pPr>
          <a:r>
            <a:rPr lang="en-US" sz="2400" kern="1200" dirty="0"/>
            <a:t>Chew xylitol or sugar-free gum/mints to increase saliva flow</a:t>
          </a:r>
        </a:p>
        <a:p>
          <a:pPr marL="228600" lvl="1" indent="-228600" algn="l" defTabSz="1066800">
            <a:lnSpc>
              <a:spcPct val="90000"/>
            </a:lnSpc>
            <a:spcBef>
              <a:spcPct val="0"/>
            </a:spcBef>
            <a:spcAft>
              <a:spcPct val="15000"/>
            </a:spcAft>
            <a:buChar char="•"/>
          </a:pPr>
          <a:r>
            <a:rPr lang="en-US" sz="2400" kern="1200" dirty="0"/>
            <a:t>pH basic mouthwash</a:t>
          </a:r>
        </a:p>
      </dsp:txBody>
      <dsp:txXfrm>
        <a:off x="52" y="928079"/>
        <a:ext cx="5068779" cy="2723040"/>
      </dsp:txXfrm>
    </dsp:sp>
    <dsp:sp modelId="{5EBEB74B-2439-A74D-B540-5A423A79F074}">
      <dsp:nvSpPr>
        <dsp:cNvPr id="0" name=""/>
        <dsp:cNvSpPr/>
      </dsp:nvSpPr>
      <dsp:spPr>
        <a:xfrm>
          <a:off x="5410215" y="6479"/>
          <a:ext cx="5068779" cy="921600"/>
        </a:xfrm>
        <a:prstGeom prst="rect">
          <a:avLst/>
        </a:prstGeom>
        <a:solidFill>
          <a:schemeClr val="accent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Boost </a:t>
          </a:r>
          <a:r>
            <a:rPr lang="en-US" sz="2400" kern="1200" dirty="0"/>
            <a:t>Commensal</a:t>
          </a:r>
          <a:r>
            <a:rPr lang="en-US" sz="2200" kern="1200" dirty="0"/>
            <a:t> Bacteria</a:t>
          </a:r>
        </a:p>
      </dsp:txBody>
      <dsp:txXfrm>
        <a:off x="5410215" y="6479"/>
        <a:ext cx="5068779" cy="921600"/>
      </dsp:txXfrm>
    </dsp:sp>
    <dsp:sp modelId="{9DB95CA4-584C-BF40-BAEE-56AEE26D05E0}">
      <dsp:nvSpPr>
        <dsp:cNvPr id="0" name=""/>
        <dsp:cNvSpPr/>
      </dsp:nvSpPr>
      <dsp:spPr>
        <a:xfrm>
          <a:off x="5410215" y="910162"/>
          <a:ext cx="5068779" cy="2723040"/>
        </a:xfrm>
        <a:prstGeom prst="rect">
          <a:avLst/>
        </a:prstGeom>
        <a:solidFill>
          <a:schemeClr val="accent5">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Probiotics</a:t>
          </a:r>
        </a:p>
        <a:p>
          <a:pPr marL="228600" lvl="1" indent="-228600" algn="l" defTabSz="1066800">
            <a:lnSpc>
              <a:spcPct val="90000"/>
            </a:lnSpc>
            <a:spcBef>
              <a:spcPct val="0"/>
            </a:spcBef>
            <a:spcAft>
              <a:spcPct val="15000"/>
            </a:spcAft>
            <a:buChar char="•"/>
          </a:pPr>
          <a:r>
            <a:rPr lang="en-US" sz="2400" kern="1200" dirty="0"/>
            <a:t>Use toothpaste products with arginine bicarbonate</a:t>
          </a:r>
        </a:p>
        <a:p>
          <a:pPr marL="228600" lvl="1" indent="-228600" algn="l" defTabSz="1066800">
            <a:lnSpc>
              <a:spcPct val="90000"/>
            </a:lnSpc>
            <a:spcBef>
              <a:spcPct val="0"/>
            </a:spcBef>
            <a:spcAft>
              <a:spcPct val="15000"/>
            </a:spcAft>
            <a:buChar char="•"/>
          </a:pPr>
          <a:r>
            <a:rPr lang="en-US" sz="2400" kern="1200" dirty="0"/>
            <a:t>Candy with arginine</a:t>
          </a:r>
        </a:p>
      </dsp:txBody>
      <dsp:txXfrm>
        <a:off x="5410215" y="910162"/>
        <a:ext cx="5068779" cy="27230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FB22-B712-6141-BB71-BE0DB7314F65}">
      <dsp:nvSpPr>
        <dsp:cNvPr id="0" name=""/>
        <dsp:cNvSpPr/>
      </dsp:nvSpPr>
      <dsp:spPr>
        <a:xfrm>
          <a:off x="0"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Acid Reflux</a:t>
          </a:r>
        </a:p>
      </dsp:txBody>
      <dsp:txXfrm>
        <a:off x="0" y="605006"/>
        <a:ext cx="2852486" cy="1711492"/>
      </dsp:txXfrm>
    </dsp:sp>
    <dsp:sp modelId="{E2C1F77F-FDEC-C848-8577-A03F6B2CA4C9}">
      <dsp:nvSpPr>
        <dsp:cNvPr id="0" name=""/>
        <dsp:cNvSpPr/>
      </dsp:nvSpPr>
      <dsp:spPr>
        <a:xfrm>
          <a:off x="3137735"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Obstructive Sleep Apnea</a:t>
          </a:r>
        </a:p>
      </dsp:txBody>
      <dsp:txXfrm>
        <a:off x="3137735" y="605006"/>
        <a:ext cx="2852486" cy="1711492"/>
      </dsp:txXfrm>
    </dsp:sp>
    <dsp:sp modelId="{613D46FF-0A6F-2740-939A-9763C5199896}">
      <dsp:nvSpPr>
        <dsp:cNvPr id="0" name=""/>
        <dsp:cNvSpPr/>
      </dsp:nvSpPr>
      <dsp:spPr>
        <a:xfrm>
          <a:off x="6275471"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Habits </a:t>
          </a:r>
        </a:p>
        <a:p>
          <a:pPr marL="0" lvl="0" indent="0" algn="ctr" defTabSz="1066800">
            <a:lnSpc>
              <a:spcPct val="90000"/>
            </a:lnSpc>
            <a:spcBef>
              <a:spcPct val="0"/>
            </a:spcBef>
            <a:spcAft>
              <a:spcPct val="35000"/>
            </a:spcAft>
            <a:buNone/>
          </a:pPr>
          <a:r>
            <a:rPr lang="en-US" sz="2400" kern="1200" dirty="0"/>
            <a:t>(smoking, nutrition, or supplement)</a:t>
          </a:r>
        </a:p>
      </dsp:txBody>
      <dsp:txXfrm>
        <a:off x="6275471" y="605006"/>
        <a:ext cx="2852486" cy="1711492"/>
      </dsp:txXfrm>
    </dsp:sp>
    <dsp:sp modelId="{1279A5A5-D059-1241-97A2-1A5179F49489}">
      <dsp:nvSpPr>
        <dsp:cNvPr id="0" name=""/>
        <dsp:cNvSpPr/>
      </dsp:nvSpPr>
      <dsp:spPr>
        <a:xfrm>
          <a:off x="0"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Dry Mouth (medication, age, disease or radiation induced)</a:t>
          </a:r>
        </a:p>
      </dsp:txBody>
      <dsp:txXfrm>
        <a:off x="0" y="2601746"/>
        <a:ext cx="2852486" cy="1711492"/>
      </dsp:txXfrm>
    </dsp:sp>
    <dsp:sp modelId="{29067F81-2AE8-5945-A08A-41CC6D4449F9}">
      <dsp:nvSpPr>
        <dsp:cNvPr id="0" name=""/>
        <dsp:cNvSpPr/>
      </dsp:nvSpPr>
      <dsp:spPr>
        <a:xfrm>
          <a:off x="3137735" y="260174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Eating Disorder (bulimia)</a:t>
          </a:r>
        </a:p>
      </dsp:txBody>
      <dsp:txXfrm>
        <a:off x="3137735" y="2601746"/>
        <a:ext cx="2852486" cy="1711492"/>
      </dsp:txXfrm>
    </dsp:sp>
    <dsp:sp modelId="{B5ECE4BB-CAA2-8447-9916-22FCEAF4FD7C}">
      <dsp:nvSpPr>
        <dsp:cNvPr id="0" name=""/>
        <dsp:cNvSpPr/>
      </dsp:nvSpPr>
      <dsp:spPr>
        <a:xfrm>
          <a:off x="6275471"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Other</a:t>
          </a:r>
        </a:p>
      </dsp:txBody>
      <dsp:txXfrm>
        <a:off x="6275471" y="2601746"/>
        <a:ext cx="2852486" cy="171149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7/29/26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7/29/26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159/00048498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session focuses on saliva and its role in caries as a dynamic disease process. Caries is driven by changes in the oral environment over time. Saliva plays a key role in maintaining balance, influencing pH, and shaping biofilm behavior. </a:t>
            </a:r>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3681092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Biofilms with high amounts of arginine, whether delivered endogenously or exogenously, are likely non-cariogenic. Arginine negatively affects the growth, pathogenic potential, and ability of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a cariogenic bacterium, to handle environmental stressors. Increased levels of arginine result in a more pH-neutral oral environment.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References: </a:t>
            </a:r>
            <a:br>
              <a:rPr lang="en-US" dirty="0"/>
            </a:br>
            <a:r>
              <a:rPr lang="en-US" sz="1200" kern="1200" dirty="0">
                <a:solidFill>
                  <a:schemeClr val="tx1"/>
                </a:solidFill>
                <a:effectLst/>
                <a:latin typeface="+mn-lt"/>
                <a:ea typeface="+mn-ea"/>
                <a:cs typeface="+mn-cs"/>
              </a:rPr>
              <a:t>Marcelle Nascimento, Valeria V. Gordan, Cyndi W. Garvan, Christopher M. </a:t>
            </a:r>
            <a:r>
              <a:rPr lang="en-US" sz="1200" kern="1200" dirty="0" err="1">
                <a:solidFill>
                  <a:schemeClr val="tx1"/>
                </a:solidFill>
                <a:effectLst/>
                <a:latin typeface="+mn-lt"/>
                <a:ea typeface="+mn-ea"/>
                <a:cs typeface="+mn-cs"/>
              </a:rPr>
              <a:t>Browngardt</a:t>
            </a:r>
            <a:r>
              <a:rPr lang="en-US" sz="1200" kern="1200" dirty="0">
                <a:solidFill>
                  <a:schemeClr val="tx1"/>
                </a:solidFill>
                <a:effectLst/>
                <a:latin typeface="+mn-lt"/>
                <a:ea typeface="+mn-ea"/>
                <a:cs typeface="+mn-cs"/>
              </a:rPr>
              <a:t>, and Robert A. Burne, “Correlations of oral bacterial arginine and urea catabolism with caries experience,” </a:t>
            </a:r>
            <a:r>
              <a:rPr lang="en-US" sz="1200" i="1" kern="1200" dirty="0">
                <a:solidFill>
                  <a:schemeClr val="tx1"/>
                </a:solidFill>
                <a:effectLst/>
                <a:latin typeface="+mn-lt"/>
                <a:ea typeface="+mn-ea"/>
                <a:cs typeface="+mn-cs"/>
              </a:rPr>
              <a:t>Oral Microbiology and immunology</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24(2), 89–95, 2009,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/10.1111/j.1399-302X.2008.00477.x.</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Brinta</a:t>
            </a:r>
            <a:r>
              <a:rPr lang="en-US" sz="1200" b="0" i="0" u="none" strike="noStrike" kern="1200" dirty="0">
                <a:solidFill>
                  <a:schemeClr val="tx1"/>
                </a:solidFill>
                <a:effectLst/>
                <a:latin typeface="+mn-lt"/>
                <a:ea typeface="+mn-ea"/>
                <a:cs typeface="+mn-cs"/>
              </a:rPr>
              <a:t> Chakraborty and Robert Burne, “Effects of Arginine on </a:t>
            </a:r>
            <a:r>
              <a:rPr lang="en-US" sz="1200" b="0" i="1" u="none" strike="noStrike" kern="1200" dirty="0">
                <a:solidFill>
                  <a:schemeClr val="tx1"/>
                </a:solidFill>
                <a:effectLst/>
                <a:latin typeface="+mn-lt"/>
                <a:ea typeface="+mn-ea"/>
                <a:cs typeface="+mn-cs"/>
              </a:rPr>
              <a:t>Streptococcus mutans</a:t>
            </a:r>
            <a:r>
              <a:rPr lang="en-US" sz="1200" b="0" i="0" u="none" strike="noStrike" kern="1200" dirty="0">
                <a:solidFill>
                  <a:schemeClr val="tx1"/>
                </a:solidFill>
                <a:effectLst/>
                <a:latin typeface="+mn-lt"/>
                <a:ea typeface="+mn-ea"/>
                <a:cs typeface="+mn-cs"/>
              </a:rPr>
              <a:t> Growth, Virulence Gene Expression, and Stress Tolerance,” </a:t>
            </a:r>
            <a:r>
              <a:rPr lang="en-US" sz="1200" b="0" i="1" kern="1200" dirty="0">
                <a:solidFill>
                  <a:schemeClr val="tx1"/>
                </a:solidFill>
                <a:effectLst/>
                <a:latin typeface="+mn-lt"/>
                <a:ea typeface="+mn-ea"/>
                <a:cs typeface="+mn-cs"/>
              </a:rPr>
              <a:t>Applied and environmental microbiology</a:t>
            </a:r>
            <a:r>
              <a:rPr lang="en-US" sz="1200" b="0" i="0" kern="1200" dirty="0">
                <a:solidFill>
                  <a:schemeClr val="tx1"/>
                </a:solidFill>
                <a:effectLst/>
                <a:latin typeface="+mn-lt"/>
                <a:ea typeface="+mn-ea"/>
                <a:cs typeface="+mn-cs"/>
              </a:rPr>
              <a:t>, 83(15), e00496-1, 2017,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/10.1128/AEM.00496-17.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Ya-Ling Liu, Marcelle Nascimento, and Robert Burne, “Progress toward Understanding the Contribution of Alkali Generation in Dental Biofilms to Inhibition of Dental Caries,” </a:t>
            </a:r>
            <a:r>
              <a:rPr lang="en-US" sz="1200" i="1" kern="1200" dirty="0">
                <a:solidFill>
                  <a:schemeClr val="tx1"/>
                </a:solidFill>
                <a:effectLst/>
                <a:latin typeface="+mn-lt"/>
                <a:ea typeface="+mn-ea"/>
                <a:cs typeface="+mn-cs"/>
              </a:rPr>
              <a:t>International Journal of Oral Science</a:t>
            </a:r>
            <a:r>
              <a:rPr lang="en-US" sz="1200" kern="1200" dirty="0">
                <a:solidFill>
                  <a:schemeClr val="tx1"/>
                </a:solidFill>
                <a:effectLst/>
                <a:latin typeface="+mn-lt"/>
                <a:ea typeface="+mn-ea"/>
                <a:cs typeface="+mn-cs"/>
              </a:rPr>
              <a:t>, Sept. 2012, </a:t>
            </a:r>
            <a:r>
              <a:rPr lang="en-US" sz="1200" kern="1200" dirty="0" err="1">
                <a:solidFill>
                  <a:schemeClr val="tx1"/>
                </a:solidFill>
                <a:effectLst/>
                <a:latin typeface="+mn-lt"/>
                <a:ea typeface="+mn-ea"/>
                <a:cs typeface="+mn-cs"/>
              </a:rPr>
              <a:t>www.ncbi.nlm.nih.gov</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pmc</a:t>
            </a:r>
            <a:r>
              <a:rPr lang="en-US" sz="1200" kern="1200" dirty="0">
                <a:solidFill>
                  <a:schemeClr val="tx1"/>
                </a:solidFill>
                <a:effectLst/>
                <a:latin typeface="+mn-lt"/>
                <a:ea typeface="+mn-ea"/>
                <a:cs typeface="+mn-cs"/>
              </a:rPr>
              <a:t>/articles/PMC3465751/.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3802986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Contemporary views on dental caries focus on how the ecology of dental plaque biofilm and local environmental factors cause disease. There is growing recognition of the importance of a healthy oral microbiome in preventing caries and promoting oral health. This paper advocates for ecological preventive measures that disrupt cariogenic factors without harming bacteria and promote the growth of beneficial, diverse microbial communities, potentially offering more effective caries prevention than conventional methods.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Reference: </a:t>
            </a:r>
          </a:p>
          <a:p>
            <a:r>
              <a:rPr lang="en-US" sz="1200" b="0" i="0" kern="1200" dirty="0">
                <a:solidFill>
                  <a:schemeClr val="tx1"/>
                </a:solidFill>
                <a:effectLst/>
                <a:latin typeface="+mn-lt"/>
                <a:ea typeface="+mn-ea"/>
                <a:cs typeface="+mn-cs"/>
              </a:rPr>
              <a:t>Nebu Philip, Bharat Suneja, and Laurence J. Walsh, “Ecological Approaches to Dental Caries Prevention: Paradigm Shift or Shibboleth?” </a:t>
            </a:r>
            <a:r>
              <a:rPr lang="en-US" sz="1200" b="0" i="1" kern="1200" dirty="0">
                <a:solidFill>
                  <a:schemeClr val="tx1"/>
                </a:solidFill>
                <a:effectLst/>
                <a:latin typeface="+mn-lt"/>
                <a:ea typeface="+mn-ea"/>
                <a:cs typeface="+mn-cs"/>
              </a:rPr>
              <a:t>Caries Research,</a:t>
            </a:r>
            <a:r>
              <a:rPr lang="en-US" sz="1200" b="0" i="0" kern="1200" dirty="0">
                <a:solidFill>
                  <a:schemeClr val="tx1"/>
                </a:solidFill>
                <a:effectLst/>
                <a:latin typeface="+mn-lt"/>
                <a:ea typeface="+mn-ea"/>
                <a:cs typeface="+mn-cs"/>
              </a:rPr>
              <a:t> 22 February 2018, 52 (1-2): 153–165, </a:t>
            </a:r>
            <a:r>
              <a:rPr lang="en-US" sz="1200" b="0" i="0" u="sng" kern="1200" dirty="0">
                <a:solidFill>
                  <a:schemeClr val="tx1"/>
                </a:solidFill>
                <a:effectLst/>
                <a:latin typeface="+mn-lt"/>
                <a:ea typeface="+mn-ea"/>
                <a:cs typeface="+mn-cs"/>
                <a:hlinkClick r:id="rId3"/>
              </a:rPr>
              <a:t>https://doi.org/10.1159/000484985</a:t>
            </a:r>
            <a:r>
              <a:rPr lang="en-US" sz="1200" b="0" i="0" u="sng" kern="120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11</a:t>
            </a:fld>
            <a:endParaRPr lang="en-US"/>
          </a:p>
        </p:txBody>
      </p:sp>
    </p:spTree>
    <p:extLst>
      <p:ext uri="{BB962C8B-B14F-4D97-AF65-F5344CB8AC3E}">
        <p14:creationId xmlns:p14="http://schemas.microsoft.com/office/powerpoint/2010/main" val="3752318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Another groundbreaking article researchers studied the microbiome of the tongue, and found that the nitric oxide, a component that helps with dilation of blood vessels in the body is produced by the bacteria on your tongue. Drinking water, eating green leafy vegetables helps these “good” bacteria grow. </a:t>
            </a:r>
          </a:p>
          <a:p>
            <a:endParaRPr lang="en-US" b="0" dirty="0"/>
          </a:p>
          <a:p>
            <a:r>
              <a:rPr lang="en-US" b="0" dirty="0"/>
              <a:t>However, using a broad-spectrum antimicrobial mouth rinse that you might get to freshen your breath alters this group of bacteria, and their ability to produce nitric oxide, resulting in high blood pressure and increase risk for cardiovascular disease. </a:t>
            </a:r>
          </a:p>
          <a:p>
            <a:endParaRPr lang="en-US" dirty="0"/>
          </a:p>
          <a:p>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Gena D. Tribble, Nikola Angelov, Robin Weltman, Bing-Yan Wang, Sridhar V. Eswaran, Isabel C. Gay, Kavitha Parthasarathy, Doan-Hieu V. Dao, Katherine N. Richardson, Nadia M. Ismail, Iraida G. Sharina, </a:t>
            </a:r>
            <a:r>
              <a:rPr lang="en-US" sz="1200" kern="1200" dirty="0" err="1">
                <a:solidFill>
                  <a:schemeClr val="tx1"/>
                </a:solidFill>
                <a:effectLst/>
                <a:latin typeface="+mn-lt"/>
                <a:ea typeface="+mn-ea"/>
                <a:cs typeface="+mn-cs"/>
              </a:rPr>
              <a:t>Embriette</a:t>
            </a:r>
            <a:r>
              <a:rPr lang="en-US" sz="1200" kern="1200" dirty="0">
                <a:solidFill>
                  <a:schemeClr val="tx1"/>
                </a:solidFill>
                <a:effectLst/>
                <a:latin typeface="+mn-lt"/>
                <a:ea typeface="+mn-ea"/>
                <a:cs typeface="+mn-cs"/>
              </a:rPr>
              <a:t> R. Hyde, Nadim J. Ajami, Joseph F. Petrosino, and Nathan S. Bryan</a:t>
            </a:r>
            <a:r>
              <a:rPr lang="en-US" dirty="0"/>
              <a:t>, “Frequency of Tongue Cleaning Impacts the Human Tongue Microbiome Composition and </a:t>
            </a:r>
            <a:r>
              <a:rPr lang="en-US" dirty="0" err="1"/>
              <a:t>Enterosalivary</a:t>
            </a:r>
            <a:r>
              <a:rPr lang="en-US" dirty="0"/>
              <a:t> Circulation of Nitrate,” </a:t>
            </a:r>
            <a:r>
              <a:rPr lang="en-US" i="1" dirty="0"/>
              <a:t>Frontiers in Cellular and Infection Microbiology</a:t>
            </a:r>
            <a:r>
              <a:rPr lang="en-US" dirty="0"/>
              <a:t>, 434270, 2019, https://</a:t>
            </a:r>
            <a:r>
              <a:rPr lang="en-US" dirty="0" err="1"/>
              <a:t>doi.org</a:t>
            </a:r>
            <a:r>
              <a:rPr lang="en-US" dirty="0"/>
              <a:t>/10.3389/fcimb.2019.00039.</a:t>
            </a:r>
          </a:p>
        </p:txBody>
      </p:sp>
      <p:sp>
        <p:nvSpPr>
          <p:cNvPr id="4" name="Slide Number Placeholder 3"/>
          <p:cNvSpPr>
            <a:spLocks noGrp="1"/>
          </p:cNvSpPr>
          <p:nvPr>
            <p:ph type="sldNum" sz="quarter" idx="5"/>
          </p:nvPr>
        </p:nvSpPr>
        <p:spPr/>
        <p:txBody>
          <a:bodyPr/>
          <a:lstStyle/>
          <a:p>
            <a:fld id="{A2EC831D-AA7D-6D4B-9E9A-AC97125AEC8A}" type="slidenum">
              <a:rPr lang="en-US" smtClean="0"/>
              <a:t>12</a:t>
            </a:fld>
            <a:endParaRPr lang="en-US"/>
          </a:p>
        </p:txBody>
      </p:sp>
    </p:spTree>
    <p:extLst>
      <p:ext uri="{BB962C8B-B14F-4D97-AF65-F5344CB8AC3E}">
        <p14:creationId xmlns:p14="http://schemas.microsoft.com/office/powerpoint/2010/main" val="4017686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There are several preventive options to improve your oral microbiome and enhance oral hygiene.</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Use Xylitol or Baking Soda Toothpaste: </a:t>
            </a:r>
            <a:r>
              <a:rPr lang="en-US" sz="1200" b="0" i="0" kern="1200" dirty="0">
                <a:solidFill>
                  <a:schemeClr val="tx1"/>
                </a:solidFill>
                <a:effectLst/>
                <a:latin typeface="+mn-lt"/>
                <a:ea typeface="+mn-ea"/>
                <a:cs typeface="+mn-cs"/>
              </a:rPr>
              <a:t>These types of toothpaste can help reduce harmful bacteria in your mouth and maintain a healthy balance of oral microbes.</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Try EDTA Gel:</a:t>
            </a:r>
            <a:r>
              <a:rPr lang="en-US" sz="1200" b="0" i="0" kern="1200" dirty="0">
                <a:solidFill>
                  <a:schemeClr val="tx1"/>
                </a:solidFill>
                <a:effectLst/>
                <a:latin typeface="+mn-lt"/>
                <a:ea typeface="+mn-ea"/>
                <a:cs typeface="+mn-cs"/>
              </a:rPr>
              <a:t> This gel is designed to disrupt the biofilm on your teeth, making them easier to clean and reducing plaque buildup.</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Use a pH Basic Mouthwash:</a:t>
            </a:r>
            <a:r>
              <a:rPr lang="en-US" sz="1200" b="0" i="0" kern="1200" dirty="0">
                <a:solidFill>
                  <a:schemeClr val="tx1"/>
                </a:solidFill>
                <a:effectLst/>
                <a:latin typeface="+mn-lt"/>
                <a:ea typeface="+mn-ea"/>
                <a:cs typeface="+mn-cs"/>
              </a:rPr>
              <a:t> This type of mouthwash can help neutralize the acids in your mouth, creating a more favorable environment for beneficial bacteria.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Additionally, you can morph your microbiome by making lifestyle changes:</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Drink More Water: </a:t>
            </a:r>
            <a:r>
              <a:rPr lang="en-US" sz="1200" b="0" i="0" kern="1200" dirty="0">
                <a:solidFill>
                  <a:schemeClr val="tx1"/>
                </a:solidFill>
                <a:effectLst/>
                <a:latin typeface="+mn-lt"/>
                <a:ea typeface="+mn-ea"/>
                <a:cs typeface="+mn-cs"/>
              </a:rPr>
              <a:t>Drinking water, especially water with xylitol, can help wash away food particles and bacteria.</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Chew Xylitol or Sugar-Free Gum/Mints: </a:t>
            </a:r>
            <a:r>
              <a:rPr lang="en-US" sz="1200" b="0" i="0" kern="1200" dirty="0">
                <a:solidFill>
                  <a:schemeClr val="tx1"/>
                </a:solidFill>
                <a:effectLst/>
                <a:latin typeface="+mn-lt"/>
                <a:ea typeface="+mn-ea"/>
                <a:cs typeface="+mn-cs"/>
              </a:rPr>
              <a:t>These can help increase saliva flow, which is essential for maintaining a healthy oral environment.</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Ingest Prebiotics that Contain Arginine: </a:t>
            </a:r>
            <a:r>
              <a:rPr lang="en-US" sz="1200" b="0" i="0" kern="1200" dirty="0">
                <a:solidFill>
                  <a:schemeClr val="tx1"/>
                </a:solidFill>
                <a:effectLst/>
                <a:latin typeface="+mn-lt"/>
                <a:ea typeface="+mn-ea"/>
                <a:cs typeface="+mn-cs"/>
              </a:rPr>
              <a:t>Eating foods or supplements with arginine can support the growth of beneficial bacteria in your mouth.</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Take an Oral Care Probiotic: </a:t>
            </a:r>
            <a:r>
              <a:rPr lang="en-US" sz="1200" b="0" i="0" kern="1200" dirty="0">
                <a:solidFill>
                  <a:schemeClr val="tx1"/>
                </a:solidFill>
                <a:effectLst/>
                <a:latin typeface="+mn-lt"/>
                <a:ea typeface="+mn-ea"/>
                <a:cs typeface="+mn-cs"/>
              </a:rPr>
              <a:t>This can introduce beneficial bacteria into your mouth, promoting a healthier oral microbiome.</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13</a:t>
            </a:fld>
            <a:endParaRPr lang="en-US"/>
          </a:p>
        </p:txBody>
      </p:sp>
    </p:spTree>
    <p:extLst>
      <p:ext uri="{BB962C8B-B14F-4D97-AF65-F5344CB8AC3E}">
        <p14:creationId xmlns:p14="http://schemas.microsoft.com/office/powerpoint/2010/main" val="255016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What does ammonia have to do with oral health?</a:t>
            </a:r>
          </a:p>
        </p:txBody>
      </p:sp>
      <p:sp>
        <p:nvSpPr>
          <p:cNvPr id="4" name="Slide Number Placeholder 3"/>
          <p:cNvSpPr>
            <a:spLocks noGrp="1"/>
          </p:cNvSpPr>
          <p:nvPr>
            <p:ph type="sldNum" sz="quarter" idx="5"/>
          </p:nvPr>
        </p:nvSpPr>
        <p:spPr/>
        <p:txBody>
          <a:bodyPr/>
          <a:lstStyle/>
          <a:p>
            <a:fld id="{EA410BA5-E037-324B-A239-07AF460C56E8}" type="slidenum">
              <a:rPr lang="en-US" smtClean="0"/>
              <a:t>14</a:t>
            </a:fld>
            <a:endParaRPr lang="en-US"/>
          </a:p>
        </p:txBody>
      </p:sp>
    </p:spTree>
    <p:extLst>
      <p:ext uri="{BB962C8B-B14F-4D97-AF65-F5344CB8AC3E}">
        <p14:creationId xmlns:p14="http://schemas.microsoft.com/office/powerpoint/2010/main" val="3722808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1940s, eight papers were published that highlighted the relationship between ammonia and oral health. One author, Robert G. Kesel, spearheaded many of these papers into the 1950s, with titles such as “Ammonia, Urea, and Dental Caries,” “Ammonia Production in the Oral Cavity and the Use of Ammonium Salts for the Control of Dental Caries,” and “The Role of Ammonia in Caries Control.”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 resurgence of papers and publications came in the early 2000s. </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15</a:t>
            </a:fld>
            <a:endParaRPr lang="en-US"/>
          </a:p>
        </p:txBody>
      </p:sp>
    </p:spTree>
    <p:extLst>
      <p:ext uri="{BB962C8B-B14F-4D97-AF65-F5344CB8AC3E}">
        <p14:creationId xmlns:p14="http://schemas.microsoft.com/office/powerpoint/2010/main" val="1023080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paper by Akiko Amano and others looked at ammonia to measure halitosis as a proxy for poor oral hygiene. </a:t>
            </a:r>
            <a:r>
              <a:rPr lang="en-US" sz="1200" kern="1200" dirty="0">
                <a:solidFill>
                  <a:schemeClr val="tx1"/>
                </a:solidFill>
                <a:effectLst/>
                <a:latin typeface="+mn-lt"/>
                <a:ea typeface="+mn-ea"/>
                <a:cs typeface="+mn-cs"/>
              </a:rPr>
              <a:t>They measured ammonia levels in three ways: organoleptic method, gas chromatography, and ammonia monitoring. They found that after brushing and scraping the tongue, ammonia levels decreased, showing that ammonia can possibly serve as a proxy for oral cleanliness.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Akiko Amano, Yasuo Yoshida, Takahiko Oho, and Toshihiko Koga, “Monitoring ammonia to assess halitosis,” </a:t>
            </a:r>
            <a:r>
              <a:rPr lang="en-US" sz="1200" i="1" kern="1200" dirty="0">
                <a:solidFill>
                  <a:schemeClr val="tx1"/>
                </a:solidFill>
                <a:effectLst/>
                <a:latin typeface="+mn-lt"/>
                <a:ea typeface="+mn-ea"/>
                <a:cs typeface="+mn-cs"/>
              </a:rPr>
              <a:t>Oral Surgery, Oral Medicine, Oral Pathology, Oral Radiology</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94(6), (2002) 692–696,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/10.1067/moe.2002.126911.</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16</a:t>
            </a:fld>
            <a:endParaRPr lang="en-US"/>
          </a:p>
        </p:txBody>
      </p:sp>
    </p:spTree>
    <p:extLst>
      <p:ext uri="{BB962C8B-B14F-4D97-AF65-F5344CB8AC3E}">
        <p14:creationId xmlns:p14="http://schemas.microsoft.com/office/powerpoint/2010/main" val="1726616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2006, </a:t>
            </a:r>
            <a:r>
              <a:rPr lang="en-US" sz="1200" kern="1200" dirty="0" err="1">
                <a:solidFill>
                  <a:schemeClr val="tx1"/>
                </a:solidFill>
                <a:effectLst/>
                <a:latin typeface="+mn-lt"/>
                <a:ea typeface="+mn-ea"/>
                <a:cs typeface="+mn-cs"/>
              </a:rPr>
              <a:t>Krespi</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et al. </a:t>
            </a:r>
            <a:r>
              <a:rPr lang="en-US" sz="1200" kern="1200" dirty="0">
                <a:solidFill>
                  <a:schemeClr val="tx1"/>
                </a:solidFill>
                <a:effectLst/>
                <a:latin typeface="+mn-lt"/>
                <a:ea typeface="+mn-ea"/>
                <a:cs typeface="+mn-cs"/>
              </a:rPr>
              <a:t>associate certain bacterial with such malodor-causing bacteria on the tongue as </a:t>
            </a:r>
            <a:r>
              <a:rPr lang="en-US" sz="1200" i="1" kern="1200" dirty="0" err="1">
                <a:solidFill>
                  <a:schemeClr val="tx1"/>
                </a:solidFill>
                <a:effectLst/>
                <a:latin typeface="+mn-lt"/>
                <a:ea typeface="+mn-ea"/>
                <a:cs typeface="+mn-cs"/>
              </a:rPr>
              <a:t>Porphyromonoas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Prevotella</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Actinobacillus</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Fusobacterium</a:t>
            </a:r>
            <a:r>
              <a:rPr lang="en-US" sz="1200" kern="1200" dirty="0">
                <a:solidFill>
                  <a:schemeClr val="tx1"/>
                </a:solidFill>
                <a:effectLst/>
                <a:latin typeface="+mn-lt"/>
                <a:ea typeface="+mn-ea"/>
                <a:cs typeface="+mn-cs"/>
              </a:rPr>
              <a:t> species, and on the teeth as </a:t>
            </a:r>
            <a:r>
              <a:rPr lang="en-US" sz="1200" i="1" kern="1200" dirty="0">
                <a:solidFill>
                  <a:schemeClr val="tx1"/>
                </a:solidFill>
                <a:effectLst/>
                <a:latin typeface="+mn-lt"/>
                <a:ea typeface="+mn-ea"/>
                <a:cs typeface="+mn-cs"/>
              </a:rPr>
              <a:t>T. </a:t>
            </a:r>
            <a:r>
              <a:rPr lang="en-US" sz="1200" i="1" kern="1200" dirty="0" err="1">
                <a:solidFill>
                  <a:schemeClr val="tx1"/>
                </a:solidFill>
                <a:effectLst/>
                <a:latin typeface="+mn-lt"/>
                <a:ea typeface="+mn-ea"/>
                <a:cs typeface="+mn-cs"/>
              </a:rPr>
              <a:t>denticola</a:t>
            </a:r>
            <a:r>
              <a:rPr lang="en-US" sz="1200" i="1" kern="1200" dirty="0">
                <a:solidFill>
                  <a:schemeClr val="tx1"/>
                </a:solidFill>
                <a:effectLst/>
                <a:latin typeface="+mn-lt"/>
                <a:ea typeface="+mn-ea"/>
                <a:cs typeface="+mn-cs"/>
              </a:rPr>
              <a:t>, P. </a:t>
            </a:r>
            <a:r>
              <a:rPr lang="en-US" sz="1200" i="1" kern="1200" dirty="0" err="1">
                <a:solidFill>
                  <a:schemeClr val="tx1"/>
                </a:solidFill>
                <a:effectLst/>
                <a:latin typeface="+mn-lt"/>
                <a:ea typeface="+mn-ea"/>
                <a:cs typeface="+mn-cs"/>
              </a:rPr>
              <a:t>gingivialis</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B. </a:t>
            </a:r>
            <a:r>
              <a:rPr lang="en-US" sz="1200" i="1" kern="1200" dirty="0" err="1">
                <a:solidFill>
                  <a:schemeClr val="tx1"/>
                </a:solidFill>
                <a:effectLst/>
                <a:latin typeface="+mn-lt"/>
                <a:ea typeface="+mn-ea"/>
                <a:cs typeface="+mn-cs"/>
              </a:rPr>
              <a:t>forsythus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One of the groups of bacteria associated with fresh breath is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salivarius</a:t>
            </a:r>
            <a:r>
              <a:rPr lang="en-US" sz="1200" b="0" i="0" kern="1200" dirty="0">
                <a:solidFill>
                  <a:schemeClr val="tx1"/>
                </a:solidFill>
                <a:effectLst/>
                <a:latin typeface="+mn-lt"/>
                <a:ea typeface="+mn-ea"/>
                <a:cs typeface="+mn-cs"/>
              </a:rPr>
              <a:t>, and it is not associated with halitosis.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Yosef Krepi, Mark </a:t>
            </a:r>
            <a:r>
              <a:rPr lang="en-US" sz="1200" kern="1200" dirty="0" err="1">
                <a:solidFill>
                  <a:schemeClr val="tx1"/>
                </a:solidFill>
                <a:effectLst/>
                <a:latin typeface="+mn-lt"/>
                <a:ea typeface="+mn-ea"/>
                <a:cs typeface="+mn-cs"/>
              </a:rPr>
              <a:t>Shrime</a:t>
            </a:r>
            <a:r>
              <a:rPr lang="en-US" sz="1200" kern="1200" dirty="0">
                <a:solidFill>
                  <a:schemeClr val="tx1"/>
                </a:solidFill>
                <a:effectLst/>
                <a:latin typeface="+mn-lt"/>
                <a:ea typeface="+mn-ea"/>
                <a:cs typeface="+mn-cs"/>
              </a:rPr>
              <a:t>, and Ashutosh </a:t>
            </a:r>
            <a:r>
              <a:rPr lang="en-US" sz="1200" kern="1200" dirty="0" err="1">
                <a:solidFill>
                  <a:schemeClr val="tx1"/>
                </a:solidFill>
                <a:effectLst/>
                <a:latin typeface="+mn-lt"/>
                <a:ea typeface="+mn-ea"/>
                <a:cs typeface="+mn-cs"/>
              </a:rPr>
              <a:t>Kacker</a:t>
            </a:r>
            <a:r>
              <a:rPr lang="en-US" sz="1200" kern="1200" dirty="0">
                <a:solidFill>
                  <a:schemeClr val="tx1"/>
                </a:solidFill>
                <a:effectLst/>
                <a:latin typeface="+mn-lt"/>
                <a:ea typeface="+mn-ea"/>
                <a:cs typeface="+mn-cs"/>
              </a:rPr>
              <a:t>, “The relationship between oral malodor and volatile sulfur compound-producing bacteria,” </a:t>
            </a:r>
            <a:r>
              <a:rPr lang="en-US" sz="1200" i="1" kern="1200" dirty="0">
                <a:solidFill>
                  <a:schemeClr val="tx1"/>
                </a:solidFill>
                <a:effectLst/>
                <a:latin typeface="+mn-lt"/>
                <a:ea typeface="+mn-ea"/>
                <a:cs typeface="+mn-cs"/>
              </a:rPr>
              <a:t>Otolaryngology-Head and Neck Surgery</a:t>
            </a:r>
            <a:r>
              <a:rPr lang="en-US" sz="1200" kern="1200" dirty="0">
                <a:solidFill>
                  <a:schemeClr val="tx1"/>
                </a:solidFill>
                <a:effectLst/>
                <a:latin typeface="+mn-lt"/>
                <a:ea typeface="+mn-ea"/>
                <a:cs typeface="+mn-cs"/>
              </a:rPr>
              <a:t>, 2006, https://</a:t>
            </a:r>
            <a:r>
              <a:rPr lang="en-US" sz="1200" kern="1200" dirty="0" err="1">
                <a:solidFill>
                  <a:schemeClr val="tx1"/>
                </a:solidFill>
                <a:effectLst/>
                <a:latin typeface="+mn-lt"/>
                <a:ea typeface="+mn-ea"/>
                <a:cs typeface="+mn-cs"/>
              </a:rPr>
              <a:t>journals.sagepub.com</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/abs/10.1016/j.otohns.2005.09.036?rfr_dat=cr_pub%3Dpubmed&amp;url_ver=Z39.88-2003&amp;rfr_id=ori%3Arid%3Acrossref.org&amp;journalCode=</a:t>
            </a:r>
            <a:r>
              <a:rPr lang="en-US" sz="1200" kern="1200" dirty="0" err="1">
                <a:solidFill>
                  <a:schemeClr val="tx1"/>
                </a:solidFill>
                <a:effectLst/>
                <a:latin typeface="+mn-lt"/>
                <a:ea typeface="+mn-ea"/>
                <a:cs typeface="+mn-cs"/>
              </a:rPr>
              <a:t>otoj</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A2EC831D-AA7D-6D4B-9E9A-AC97125AEC8A}" type="slidenum">
              <a:rPr lang="en-US" smtClean="0"/>
              <a:t>17</a:t>
            </a:fld>
            <a:endParaRPr lang="en-US"/>
          </a:p>
        </p:txBody>
      </p:sp>
    </p:spTree>
    <p:extLst>
      <p:ext uri="{BB962C8B-B14F-4D97-AF65-F5344CB8AC3E}">
        <p14:creationId xmlns:p14="http://schemas.microsoft.com/office/powerpoint/2010/main" val="469869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Afterward, a shift occurred in the literature, transitioning from an emphasis on halitosis (its origin, cause, and treatment) to an exploration of the human oral cavity's microbiome.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paper contributes to our understanding of the advantages of alkali generation in the oral cavity.</a:t>
            </a:r>
          </a:p>
          <a:p>
            <a:endParaRPr lang="en-US" dirty="0"/>
          </a:p>
          <a:p>
            <a:r>
              <a:rPr lang="en-US" sz="1200" b="0" i="0" kern="1200" dirty="0">
                <a:solidFill>
                  <a:schemeClr val="tx1"/>
                </a:solidFill>
                <a:effectLst/>
                <a:latin typeface="+mn-lt"/>
                <a:ea typeface="+mn-ea"/>
                <a:cs typeface="+mn-cs"/>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Ya-Ling Liu, Marcelle Nascimento, and Robert Burne, “Progress toward Understanding the Contribution of Alkali Generation in Dental Biofilms to Inhibition of Dental Caries,” </a:t>
            </a:r>
            <a:r>
              <a:rPr lang="en-US" sz="1200" i="1" kern="1200" dirty="0">
                <a:solidFill>
                  <a:schemeClr val="tx1"/>
                </a:solidFill>
                <a:effectLst/>
                <a:latin typeface="+mn-lt"/>
                <a:ea typeface="+mn-ea"/>
                <a:cs typeface="+mn-cs"/>
              </a:rPr>
              <a:t>International Journal of Oral Science</a:t>
            </a:r>
            <a:r>
              <a:rPr lang="en-US" sz="1200" kern="1200" dirty="0">
                <a:solidFill>
                  <a:schemeClr val="tx1"/>
                </a:solidFill>
                <a:effectLst/>
                <a:latin typeface="+mn-lt"/>
                <a:ea typeface="+mn-ea"/>
                <a:cs typeface="+mn-cs"/>
              </a:rPr>
              <a:t>, Nature Publishing Group, Sept. 2012, </a:t>
            </a:r>
            <a:r>
              <a:rPr lang="en-US" sz="1200" kern="1200" dirty="0" err="1">
                <a:solidFill>
                  <a:schemeClr val="tx1"/>
                </a:solidFill>
                <a:effectLst/>
                <a:latin typeface="+mn-lt"/>
                <a:ea typeface="+mn-ea"/>
                <a:cs typeface="+mn-cs"/>
              </a:rPr>
              <a:t>www.ncbi.nlm.nih.gov</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pmc</a:t>
            </a:r>
            <a:r>
              <a:rPr lang="en-US" sz="1200" kern="1200" dirty="0">
                <a:solidFill>
                  <a:schemeClr val="tx1"/>
                </a:solidFill>
                <a:effectLst/>
                <a:latin typeface="+mn-lt"/>
                <a:ea typeface="+mn-ea"/>
                <a:cs typeface="+mn-cs"/>
              </a:rPr>
              <a:t>/articles/PMC3465751/.</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18</a:t>
            </a:fld>
            <a:endParaRPr lang="en-US"/>
          </a:p>
        </p:txBody>
      </p:sp>
    </p:spTree>
    <p:extLst>
      <p:ext uri="{BB962C8B-B14F-4D97-AF65-F5344CB8AC3E}">
        <p14:creationId xmlns:p14="http://schemas.microsoft.com/office/powerpoint/2010/main" val="1836616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2015 article talks about how recent progress in molecular biology has helped us figure out what makes up the oral microbiome. But we still don't know much about what it actually does.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review brings together what we currently know about how the oral microbiome works, focusing on two main things: how bacteria that break down sugars create acids that lead to cavities, and how bacteria that break down proteins produce substances that contribute to gum disease and bad breath.</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stresses the importance of using a metabolomic approach to learn more about how microbial activity affects the oral environment, making bacteria more harmful.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Nobuhiro Takahashi, “Oral Microbiome Metabolism: From ‘Who Are They?’ to ‘What Are They Doing?’” </a:t>
            </a:r>
            <a:r>
              <a:rPr lang="en-US" i="1" dirty="0"/>
              <a:t>Journal of Dental Research,</a:t>
            </a:r>
            <a:r>
              <a:rPr lang="en-US" dirty="0"/>
              <a:t> </a:t>
            </a:r>
            <a:r>
              <a:rPr lang="en-US" sz="1200" b="0" i="0" kern="1200" dirty="0">
                <a:solidFill>
                  <a:schemeClr val="tx1"/>
                </a:solidFill>
                <a:effectLst/>
                <a:latin typeface="+mn-lt"/>
                <a:ea typeface="+mn-ea"/>
                <a:cs typeface="+mn-cs"/>
              </a:rPr>
              <a:t>94(12), 1628–1637,2015,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/10.1177/0022034515606045.</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19</a:t>
            </a:fld>
            <a:endParaRPr lang="en-US"/>
          </a:p>
        </p:txBody>
      </p:sp>
    </p:spTree>
    <p:extLst>
      <p:ext uri="{BB962C8B-B14F-4D97-AF65-F5344CB8AC3E}">
        <p14:creationId xmlns:p14="http://schemas.microsoft.com/office/powerpoint/2010/main" val="139138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3F50B-89D1-E988-A799-5548E2883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A04E9-DED7-EE8E-3F73-8A819023C8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8274E-E7F8-537E-9FAB-A2CAAF91CD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goals for this session are to achieve the following learning objectives: [read slide]</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725929E-0C7C-C53B-2F88-2C0663CE3DE0}"/>
              </a:ext>
            </a:extLst>
          </p:cNvPr>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2761023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article also helps understand the measurement between health and disease, particularly focusing on demineralization versus remineralization. It explains how the balance between these processes affects oral health. Additionally, the article explores how ecological factors have impacted the oral microbiome and its role in oral health and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put it all together, healthy</a:t>
            </a:r>
            <a:r>
              <a:rPr lang="en-US" sz="1200" b="0" i="0" kern="1200" dirty="0">
                <a:solidFill>
                  <a:schemeClr val="tx1"/>
                </a:solidFill>
                <a:effectLst/>
                <a:latin typeface="+mn-lt"/>
                <a:ea typeface="+mn-ea"/>
                <a:cs typeface="+mn-cs"/>
              </a:rPr>
              <a:t> microbiomes tend to be basic and generate ammonia, and do not produce caries. Pathogenic biofilms are acidic, produce minimal ammonia, and have pathogens in an environment that result in caries.</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Nobuhiro Takahashi, “Oral Microbiome Metabolism: From ‘Who Are They?’ to ‘What Are They Doing?’” </a:t>
            </a:r>
            <a:r>
              <a:rPr lang="en-US" i="1" dirty="0"/>
              <a:t>Journal of Dental Research,</a:t>
            </a:r>
            <a:r>
              <a:rPr lang="en-US" dirty="0"/>
              <a:t> </a:t>
            </a:r>
            <a:r>
              <a:rPr lang="en-US" sz="1200" b="0" i="0" kern="1200" dirty="0">
                <a:solidFill>
                  <a:schemeClr val="tx1"/>
                </a:solidFill>
                <a:effectLst/>
                <a:latin typeface="+mn-lt"/>
                <a:ea typeface="+mn-ea"/>
                <a:cs typeface="+mn-cs"/>
              </a:rPr>
              <a:t>94(12), 1628–1637, 201,5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/10.1177/0022034515606045.</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20</a:t>
            </a:fld>
            <a:endParaRPr lang="en-US"/>
          </a:p>
        </p:txBody>
      </p:sp>
    </p:spTree>
    <p:extLst>
      <p:ext uri="{BB962C8B-B14F-4D97-AF65-F5344CB8AC3E}">
        <p14:creationId xmlns:p14="http://schemas.microsoft.com/office/powerpoint/2010/main" val="796571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2018 article talks about how there's a connection between cavities and low levels of arginine breakdown in the mouth biofilms of kids and their teeth over time.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They suggest that checking how well the body breaks down arginine, using something called the arginine deiminase system, could help find people and tooth areas more likely to get cavities.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Marcelle Nascimento, Andres J. Alvarez, X. Huang, Shawn Hanway, S. Perry, Amy Luce, Vincent P. Richards, and R.A. Burne, </a:t>
            </a:r>
            <a:r>
              <a:rPr lang="en-US" sz="1200" b="0" i="0" kern="1200" dirty="0">
                <a:solidFill>
                  <a:schemeClr val="tx1"/>
                </a:solidFill>
                <a:effectLst/>
                <a:latin typeface="+mn-lt"/>
                <a:ea typeface="+mn-ea"/>
                <a:cs typeface="+mn-cs"/>
              </a:rPr>
              <a:t>“Arginine Metabolism in Supragingival Oral Biofilms as a Potential Predictor of Caries Risk,” </a:t>
            </a:r>
            <a:r>
              <a:rPr lang="en-US" sz="1200" b="0" i="1" kern="1200" dirty="0">
                <a:solidFill>
                  <a:schemeClr val="tx1"/>
                </a:solidFill>
                <a:effectLst/>
                <a:latin typeface="+mn-lt"/>
                <a:ea typeface="+mn-ea"/>
                <a:cs typeface="+mn-cs"/>
              </a:rPr>
              <a:t>JDR clinical and translational research</a:t>
            </a:r>
            <a:r>
              <a:rPr lang="en-US" sz="1200" b="0" i="0" kern="1200" dirty="0">
                <a:solidFill>
                  <a:schemeClr val="tx1"/>
                </a:solidFill>
                <a:effectLst/>
                <a:latin typeface="+mn-lt"/>
                <a:ea typeface="+mn-ea"/>
                <a:cs typeface="+mn-cs"/>
              </a:rPr>
              <a:t>, 4(3), 262–270, 2019,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/10.1177/2380084419834234.</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21</a:t>
            </a:fld>
            <a:endParaRPr lang="en-US"/>
          </a:p>
        </p:txBody>
      </p:sp>
    </p:spTree>
    <p:extLst>
      <p:ext uri="{BB962C8B-B14F-4D97-AF65-F5344CB8AC3E}">
        <p14:creationId xmlns:p14="http://schemas.microsoft.com/office/powerpoint/2010/main" val="184714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34B23-0D48-E993-90B2-68F5AD555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3505E-8530-9D0D-EF2B-8B0525A83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DFB663-515C-4F95-FC78-21AB6E50BF54}"/>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To improve ammonia levels and address poor oral hygiene, several preventive options can be recommended. First, educate the patient on proper oral hygiene practices, including the use of an electric toothbrush. Encourage the patient to drink more water, especially water containing xylitol. Chewing xylitol or sugar-free gum and mints can help increase saliva flow. Using a pH-basic mouthwash can also be beneficial. Additionally, boosting commensal bacteria through probiotics is advisable. Products such as toothpaste containing arginine bicarbonate and candies with arginine can further support oral health.</a:t>
            </a:r>
            <a:endParaRPr lang="en-US" dirty="0"/>
          </a:p>
        </p:txBody>
      </p:sp>
      <p:sp>
        <p:nvSpPr>
          <p:cNvPr id="4" name="Slide Number Placeholder 3">
            <a:extLst>
              <a:ext uri="{FF2B5EF4-FFF2-40B4-BE49-F238E27FC236}">
                <a16:creationId xmlns:a16="http://schemas.microsoft.com/office/drawing/2014/main" id="{C7FD06E7-D163-B0E3-35C7-A1BC9D8051FF}"/>
              </a:ext>
            </a:extLst>
          </p:cNvPr>
          <p:cNvSpPr>
            <a:spLocks noGrp="1"/>
          </p:cNvSpPr>
          <p:nvPr>
            <p:ph type="sldNum" sz="quarter" idx="5"/>
          </p:nvPr>
        </p:nvSpPr>
        <p:spPr/>
        <p:txBody>
          <a:bodyPr/>
          <a:lstStyle/>
          <a:p>
            <a:fld id="{A2EC831D-AA7D-6D4B-9E9A-AC97125AEC8A}" type="slidenum">
              <a:rPr lang="en-US" smtClean="0"/>
              <a:t>22</a:t>
            </a:fld>
            <a:endParaRPr lang="en-US"/>
          </a:p>
        </p:txBody>
      </p:sp>
    </p:spTree>
    <p:extLst>
      <p:ext uri="{BB962C8B-B14F-4D97-AF65-F5344CB8AC3E}">
        <p14:creationId xmlns:p14="http://schemas.microsoft.com/office/powerpoint/2010/main" val="1825609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Now we will have a small group activity looking into different salivary diagnostic screenings available.</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23</a:t>
            </a:fld>
            <a:endParaRPr lang="en-US"/>
          </a:p>
        </p:txBody>
      </p:sp>
    </p:spTree>
    <p:extLst>
      <p:ext uri="{BB962C8B-B14F-4D97-AF65-F5344CB8AC3E}">
        <p14:creationId xmlns:p14="http://schemas.microsoft.com/office/powerpoint/2010/main" val="1065702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Salivary diagnostics involve analyzing oral fluid biocomponents to test for various oral diseases. These biocomponents include hormones, cytokines, antibodies, proteins and enzymes, growth factors, nucleic acids, viruses, bacteria, fungi, drugs, metabolites, and tumor markers.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24</a:t>
            </a:fld>
            <a:endParaRPr lang="en-US"/>
          </a:p>
        </p:txBody>
      </p:sp>
    </p:spTree>
    <p:extLst>
      <p:ext uri="{BB962C8B-B14F-4D97-AF65-F5344CB8AC3E}">
        <p14:creationId xmlns:p14="http://schemas.microsoft.com/office/powerpoint/2010/main" val="11250207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this small group exercise, each group will be assigned to research a saliva screening method, as described on the next slide. You will have 5 minutes to report back on the following points: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What is the test measuring?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What markers are being used?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What does the literature say about those markers?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How accurate are the tests?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How could you use this information to shape patient care?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Would this test impact your preventive treatment plan?</a:t>
            </a:r>
          </a:p>
        </p:txBody>
      </p:sp>
      <p:sp>
        <p:nvSpPr>
          <p:cNvPr id="4" name="Slide Number Placeholder 3"/>
          <p:cNvSpPr>
            <a:spLocks noGrp="1"/>
          </p:cNvSpPr>
          <p:nvPr>
            <p:ph type="sldNum" sz="quarter" idx="5"/>
          </p:nvPr>
        </p:nvSpPr>
        <p:spPr/>
        <p:txBody>
          <a:bodyPr/>
          <a:lstStyle/>
          <a:p>
            <a:fld id="{A2EC831D-AA7D-6D4B-9E9A-AC97125AEC8A}" type="slidenum">
              <a:rPr lang="en-US" smtClean="0"/>
              <a:t>25</a:t>
            </a:fld>
            <a:endParaRPr lang="en-US"/>
          </a:p>
        </p:txBody>
      </p:sp>
    </p:spTree>
    <p:extLst>
      <p:ext uri="{BB962C8B-B14F-4D97-AF65-F5344CB8AC3E}">
        <p14:creationId xmlns:p14="http://schemas.microsoft.com/office/powerpoint/2010/main" val="31120743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Now we will divide into groups and assign each group one of these salivary diagnostic screenings.</a:t>
            </a:r>
          </a:p>
          <a:p>
            <a:endParaRPr lang="en-US" dirty="0">
              <a:effectLst/>
            </a:endParaRPr>
          </a:p>
          <a:p>
            <a:r>
              <a:rPr lang="en-US" dirty="0">
                <a:effectLst/>
              </a:rPr>
              <a:t>[Divide students into small groups and assign a saliva screening to each group. Allow 5 minutes for each group to report their findings to the class.]</a:t>
            </a:r>
          </a:p>
        </p:txBody>
      </p:sp>
      <p:sp>
        <p:nvSpPr>
          <p:cNvPr id="4" name="Slide Number Placeholder 3"/>
          <p:cNvSpPr>
            <a:spLocks noGrp="1"/>
          </p:cNvSpPr>
          <p:nvPr>
            <p:ph type="sldNum" sz="quarter" idx="5"/>
          </p:nvPr>
        </p:nvSpPr>
        <p:spPr/>
        <p:txBody>
          <a:bodyPr/>
          <a:lstStyle/>
          <a:p>
            <a:fld id="{A2EC831D-AA7D-6D4B-9E9A-AC97125AEC8A}" type="slidenum">
              <a:rPr lang="en-US" smtClean="0"/>
              <a:t>26</a:t>
            </a:fld>
            <a:endParaRPr lang="en-US"/>
          </a:p>
        </p:txBody>
      </p:sp>
    </p:spTree>
    <p:extLst>
      <p:ext uri="{BB962C8B-B14F-4D97-AF65-F5344CB8AC3E}">
        <p14:creationId xmlns:p14="http://schemas.microsoft.com/office/powerpoint/2010/main" val="3292296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Let’s discuss chairside screening that includes a 5-Point Approach to help your patients interpret and address their saliva reports.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27</a:t>
            </a:fld>
            <a:endParaRPr lang="en-US"/>
          </a:p>
        </p:txBody>
      </p:sp>
    </p:spTree>
    <p:extLst>
      <p:ext uri="{BB962C8B-B14F-4D97-AF65-F5344CB8AC3E}">
        <p14:creationId xmlns:p14="http://schemas.microsoft.com/office/powerpoint/2010/main" val="2466215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With your patients, you want to create a personalized prevention plan by assessing their salivary flow to understand demineralization. During the chairside and in-person consultations, you will work on shifting their microbiome and ensuring their salivary chemistry is optimal. Salivary chemistry should include adequate levels of calcium and phosphate and proper acidity to help decrease inflammation, especially in the gum tissue.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To the right are resources to improve salivary function. At the top, you can see the desired treatment effects based on whether the patient's saliva is more cariogenic or acidic. The rows help align the treatment with the patient’s preferences for delivery.</a:t>
            </a:r>
          </a:p>
          <a:p>
            <a:endParaRPr lang="en-US" dirty="0"/>
          </a:p>
          <a:p>
            <a:r>
              <a:rPr lang="en-US" dirty="0"/>
              <a:t>Image on the right modified from: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Brian </a:t>
            </a:r>
            <a:r>
              <a:rPr lang="en-US" sz="1200" kern="1200" dirty="0">
                <a:solidFill>
                  <a:schemeClr val="tx1"/>
                </a:solidFill>
                <a:effectLst/>
                <a:latin typeface="+mn-lt"/>
                <a:ea typeface="+mn-ea"/>
                <a:cs typeface="+mn-cs"/>
              </a:rPr>
              <a:t>Nový</a:t>
            </a:r>
            <a:r>
              <a:rPr lang="en-US" dirty="0"/>
              <a:t>, Erinne Kennedy, Janice Donahoe, and Susan Fournier, “Minimizing Aerosols with Non-Surgical Approaches to Caries Management,” </a:t>
            </a:r>
            <a:r>
              <a:rPr lang="en-US" i="1" dirty="0"/>
              <a:t>Journal of the Michigan Dental Association</a:t>
            </a:r>
            <a:r>
              <a:rPr lang="en-US" dirty="0"/>
              <a:t>, 48–56, July 2020.</a:t>
            </a:r>
          </a:p>
        </p:txBody>
      </p:sp>
      <p:sp>
        <p:nvSpPr>
          <p:cNvPr id="4" name="Slide Number Placeholder 3"/>
          <p:cNvSpPr>
            <a:spLocks noGrp="1"/>
          </p:cNvSpPr>
          <p:nvPr>
            <p:ph type="sldNum" sz="quarter" idx="5"/>
          </p:nvPr>
        </p:nvSpPr>
        <p:spPr/>
        <p:txBody>
          <a:bodyPr/>
          <a:lstStyle/>
          <a:p>
            <a:fld id="{A2EC831D-AA7D-6D4B-9E9A-AC97125AEC8A}" type="slidenum">
              <a:rPr lang="en-US" smtClean="0"/>
              <a:t>28</a:t>
            </a:fld>
            <a:endParaRPr lang="en-US"/>
          </a:p>
        </p:txBody>
      </p:sp>
    </p:spTree>
    <p:extLst>
      <p:ext uri="{BB962C8B-B14F-4D97-AF65-F5344CB8AC3E}">
        <p14:creationId xmlns:p14="http://schemas.microsoft.com/office/powerpoint/2010/main" val="45912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a:p>
            <a:endParaRPr lang="en-US" dirty="0"/>
          </a:p>
          <a:p>
            <a:r>
              <a:rPr lang="en-US" dirty="0"/>
              <a:t>These are patient factors that </a:t>
            </a:r>
            <a:r>
              <a:rPr lang="en-US" sz="1200" b="0" i="0" kern="1200" dirty="0">
                <a:solidFill>
                  <a:schemeClr val="tx1"/>
                </a:solidFill>
                <a:effectLst/>
                <a:latin typeface="+mn-lt"/>
                <a:ea typeface="+mn-ea"/>
                <a:cs typeface="+mn-cs"/>
              </a:rPr>
              <a:t>that influence pH levels and acidity in oral health. </a:t>
            </a:r>
          </a:p>
          <a:p>
            <a:endParaRPr lang="en-US" sz="1200" b="0" i="0" kern="1200" dirty="0">
              <a:solidFill>
                <a:schemeClr val="tx1"/>
              </a:solidFill>
              <a:effectLst/>
              <a:latin typeface="+mn-lt"/>
              <a:ea typeface="+mn-ea"/>
              <a:cs typeface="+mn-cs"/>
            </a:endParaRPr>
          </a:p>
          <a:p>
            <a:r>
              <a:rPr lang="en-US" dirty="0"/>
              <a:t>Acid Reflux (GERD): Acid reflux can result from a high-fat or spicy diet eaten before bed, or from medications like those for high blood pressure. It can also be caused by obstructive sleep apnea (OSA).</a:t>
            </a:r>
          </a:p>
          <a:p>
            <a:endParaRPr lang="en-US" dirty="0"/>
          </a:p>
          <a:p>
            <a:r>
              <a:rPr lang="en-US" dirty="0"/>
              <a:t>Obstructive Sleep Apnea (OSA): Screening tools for OSA include STOP, STOP-BANG (SB), the Epworth Sleepiness Scale (ESS), and the 4-Variable screening tool (4-V). Patients with OSA often report high blood pressure, GERD, and weight gain. Treating OSA may reduce GERD symptoms.</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dirty="0"/>
              <a:t>Eating Disorder (Bulimia): Vomiting from bulimia produces extra saliva, but it cannot counteract the acid produced. Treatment of the disorder is crucial, and rinsing with baking soda water after vomiting can help reduce acid exposure on teeth.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Dry Mouth (Medication, Age, Disease, or Chemotherapy Induced): Dry mouth can be caused by medications, age, diseases like Sjogren's Syndrome, or radiation. Although acid stimulates saliva production, saliva pH mainly depends on flow rate. Patients may not always recognize dry mouth, but signs include carrying water around, sour taste, changes in food taste, difficulty swallowing, ill-fitting dentures, white crusts at mouth corners, and persistent thirst.</a:t>
            </a:r>
          </a:p>
          <a:p>
            <a:endParaRPr lang="en-US" dirty="0"/>
          </a:p>
          <a:p>
            <a:r>
              <a:rPr lang="en-US" dirty="0"/>
              <a:t>Habits: Reviewing these factors with patients can reveal habits like drinking sugary coffee or snacking on granola bars or candy at work, which also affect oral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29</a:t>
            </a:fld>
            <a:endParaRPr lang="en-US"/>
          </a:p>
        </p:txBody>
      </p:sp>
    </p:spTree>
    <p:extLst>
      <p:ext uri="{BB962C8B-B14F-4D97-AF65-F5344CB8AC3E}">
        <p14:creationId xmlns:p14="http://schemas.microsoft.com/office/powerpoint/2010/main" val="3709019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24729-F535-16B6-495B-E08B6AE6D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34EC9-0E40-3CB9-597B-0FC1CE3D205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732BC6B-D9FC-37B5-CA0E-1AAA132A7907}"/>
              </a:ext>
            </a:extLst>
          </p:cNvPr>
          <p:cNvSpPr>
            <a:spLocks noGrp="1"/>
          </p:cNvSpPr>
          <p:nvPr>
            <p:ph type="body" sz="quarter" idx="3"/>
          </p:nvPr>
        </p:nvSpPr>
        <p:spPr/>
        <p:txBody>
          <a:bodyPr/>
          <a:lstStyle/>
          <a:p>
            <a:r>
              <a:rPr lang="en-US" dirty="0"/>
              <a:t>[Review of session 9]</a:t>
            </a:r>
          </a:p>
          <a:p>
            <a:endParaRPr lang="en-US" dirty="0"/>
          </a:p>
          <a:p>
            <a:r>
              <a:rPr lang="en-US" dirty="0"/>
              <a:t>This is a quick review from the previous session to reconnect key concepts. Oral pH is controlled by several interacting factors. Buffering capacity helps neutralize acids. Bacterial metabolism drives acid or alkali production. Diet influences how often and how long the environment becomes acidic. These factors are constantly interacting, not working in isolation.</a:t>
            </a:r>
          </a:p>
          <a:p>
            <a:endParaRPr lang="en-US" dirty="0"/>
          </a:p>
          <a:p>
            <a:r>
              <a:rPr lang="en-US" dirty="0"/>
              <a:t>Caries risk increases when that balance shifts. Frequent acid exposure keeps the pH low for longer periods. Reduced saliva limits clearance and buffering. Weak buffering makes it harder to recover after an acid challenge. A </a:t>
            </a:r>
            <a:r>
              <a:rPr lang="en-US" dirty="0" err="1"/>
              <a:t>dysbiotic</a:t>
            </a:r>
            <a:r>
              <a:rPr lang="en-US" dirty="0"/>
              <a:t> biofilm favors acid-producing bacteria.</a:t>
            </a:r>
          </a:p>
          <a:p>
            <a:endParaRPr lang="en-US" dirty="0"/>
          </a:p>
          <a:p>
            <a:r>
              <a:rPr lang="en-US" dirty="0"/>
              <a:t>The key idea is that caries is not caused by a single factor. It is the result of an imbalance in the oral environment over time.</a:t>
            </a:r>
          </a:p>
          <a:p>
            <a:endParaRPr dirty="0"/>
          </a:p>
        </p:txBody>
      </p:sp>
      <p:sp>
        <p:nvSpPr>
          <p:cNvPr id="4" name="Slide Number Placeholder 3">
            <a:extLst>
              <a:ext uri="{FF2B5EF4-FFF2-40B4-BE49-F238E27FC236}">
                <a16:creationId xmlns:a16="http://schemas.microsoft.com/office/drawing/2014/main" id="{3A64B00C-85A3-374A-8523-5A60A82CC9D7}"/>
              </a:ext>
            </a:extLst>
          </p:cNvPr>
          <p:cNvSpPr>
            <a:spLocks noGrp="1"/>
          </p:cNvSpPr>
          <p:nvPr>
            <p:ph type="sldNum" sz="quarter" idx="5"/>
          </p:nvPr>
        </p:nvSpPr>
        <p:spPr/>
      </p:sp>
    </p:spTree>
    <p:extLst>
      <p:ext uri="{BB962C8B-B14F-4D97-AF65-F5344CB8AC3E}">
        <p14:creationId xmlns:p14="http://schemas.microsoft.com/office/powerpoint/2010/main" val="2481601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ADA updated their list of saliva systems and instruments in August 2018. At that time, there were no FDA-approved salivary diagnostic tests for evaluating risk of periodontal disease or dental caries, or of head and neck cancer.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However, these tools can be useful for assessing a patient’s risk or screening for early signs of the disease. </a:t>
            </a:r>
          </a:p>
          <a:p>
            <a:endParaRPr lang="en-US" dirty="0"/>
          </a:p>
          <a:p>
            <a:r>
              <a:rPr lang="en-US" dirty="0"/>
              <a:t>Reference: </a:t>
            </a:r>
          </a:p>
          <a:p>
            <a:r>
              <a:rPr lang="en-US" dirty="0"/>
              <a:t>“Salivary Diagnostics,” </a:t>
            </a:r>
            <a:r>
              <a:rPr lang="en-US" i="0" dirty="0"/>
              <a:t>American Dental Association</a:t>
            </a:r>
            <a:r>
              <a:rPr lang="en-US" dirty="0"/>
              <a:t>, </a:t>
            </a:r>
            <a:r>
              <a:rPr lang="en-US" dirty="0" err="1"/>
              <a:t>www.ada.org</a:t>
            </a:r>
            <a:r>
              <a:rPr lang="en-US" dirty="0"/>
              <a:t>/</a:t>
            </a:r>
            <a:r>
              <a:rPr lang="en-US" dirty="0" err="1"/>
              <a:t>en</a:t>
            </a:r>
            <a:r>
              <a:rPr lang="en-US" dirty="0"/>
              <a:t>/resources/</a:t>
            </a:r>
            <a:r>
              <a:rPr lang="en-US" dirty="0" err="1"/>
              <a:t>ada</a:t>
            </a:r>
            <a:r>
              <a:rPr lang="en-US" dirty="0"/>
              <a:t>-library/oral-health-topics/salivary-diagnostics. </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30</a:t>
            </a:fld>
            <a:endParaRPr lang="en-US"/>
          </a:p>
        </p:txBody>
      </p:sp>
    </p:spTree>
    <p:extLst>
      <p:ext uri="{BB962C8B-B14F-4D97-AF65-F5344CB8AC3E}">
        <p14:creationId xmlns:p14="http://schemas.microsoft.com/office/powerpoint/2010/main" val="2648886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list continues here.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“Salivary Diagnostics,” </a:t>
            </a:r>
            <a:r>
              <a:rPr lang="en-US" i="0" dirty="0"/>
              <a:t>American Dental Association</a:t>
            </a:r>
            <a:r>
              <a:rPr lang="en-US" dirty="0"/>
              <a:t>, </a:t>
            </a:r>
            <a:r>
              <a:rPr lang="en-US" dirty="0" err="1"/>
              <a:t>www.ada.org</a:t>
            </a:r>
            <a:r>
              <a:rPr lang="en-US" dirty="0"/>
              <a:t>/</a:t>
            </a:r>
            <a:r>
              <a:rPr lang="en-US" dirty="0" err="1"/>
              <a:t>en</a:t>
            </a:r>
            <a:r>
              <a:rPr lang="en-US" dirty="0"/>
              <a:t>/resources/</a:t>
            </a:r>
            <a:r>
              <a:rPr lang="en-US" dirty="0" err="1"/>
              <a:t>ada</a:t>
            </a:r>
            <a:r>
              <a:rPr lang="en-US" dirty="0"/>
              <a:t>-library/oral-health-topics/salivary-diagnostics.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31</a:t>
            </a:fld>
            <a:endParaRPr lang="en-US"/>
          </a:p>
        </p:txBody>
      </p:sp>
    </p:spTree>
    <p:extLst>
      <p:ext uri="{BB962C8B-B14F-4D97-AF65-F5344CB8AC3E}">
        <p14:creationId xmlns:p14="http://schemas.microsoft.com/office/powerpoint/2010/main" val="35754601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a:t>The goal of chairside screening in a practice is for the following reasons: </a:t>
            </a:r>
          </a:p>
          <a:p>
            <a:endParaRPr lang="en-US" dirty="0"/>
          </a:p>
          <a:p>
            <a:pPr marL="0" indent="0">
              <a:buNone/>
            </a:pPr>
            <a:r>
              <a:rPr lang="en-US" dirty="0"/>
              <a:t>First, it allows providers to ask better questions.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Second, it is best to follow a co-decision-making process when developing the patient’s treatment plan.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patient’s needs, desires, values, time, and insight are given utmost importance. The aim is to place the patient at the center of the process. Together, information such as X-rays, intraoral photos, periodontal charts, and the saliva test reports are utilized to discuss what is observed, available options, and potential courses of action.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Implementing this co-decision-making process not only ensures that the patient's preferences are taken in account but also increases their likelihood of compliance with the treatment plan.</a:t>
            </a:r>
          </a:p>
          <a:p>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32</a:t>
            </a:fld>
            <a:endParaRPr lang="en-US"/>
          </a:p>
        </p:txBody>
      </p:sp>
    </p:spTree>
    <p:extLst>
      <p:ext uri="{BB962C8B-B14F-4D97-AF65-F5344CB8AC3E}">
        <p14:creationId xmlns:p14="http://schemas.microsoft.com/office/powerpoint/2010/main" val="24361582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Third, it enables providers to adjust their preventive treatment plan based on new evidence.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Above is a figure from the American Dental Association illustrating the definition of evidence-based dentistry (EBD).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sources of evidence are evolving so providers can assess a patient's risk for caries more accurately at each appointment.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Reference: </a:t>
            </a:r>
          </a:p>
          <a:p>
            <a:r>
              <a:rPr lang="en-US" dirty="0"/>
              <a:t>“Evidence-based databases,” </a:t>
            </a:r>
            <a:r>
              <a:rPr lang="en-US" i="0" dirty="0"/>
              <a:t>American Dental Association</a:t>
            </a:r>
            <a:r>
              <a:rPr lang="en-US" dirty="0"/>
              <a:t>, accessed April 8, 2026, https://</a:t>
            </a:r>
            <a:r>
              <a:rPr lang="en-US" dirty="0" err="1"/>
              <a:t>www.ada.org</a:t>
            </a:r>
            <a:r>
              <a:rPr lang="en-US" dirty="0"/>
              <a:t>/</a:t>
            </a:r>
            <a:r>
              <a:rPr lang="en-US" dirty="0" err="1"/>
              <a:t>en</a:t>
            </a:r>
            <a:r>
              <a:rPr lang="en-US" dirty="0"/>
              <a:t>/resources/</a:t>
            </a:r>
            <a:r>
              <a:rPr lang="en-US" dirty="0" err="1"/>
              <a:t>ada</a:t>
            </a:r>
            <a:r>
              <a:rPr lang="en-US" dirty="0"/>
              <a:t>-library/evidence-based-databases.</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33</a:t>
            </a:fld>
            <a:endParaRPr lang="en-US"/>
          </a:p>
        </p:txBody>
      </p:sp>
    </p:spTree>
    <p:extLst>
      <p:ext uri="{BB962C8B-B14F-4D97-AF65-F5344CB8AC3E}">
        <p14:creationId xmlns:p14="http://schemas.microsoft.com/office/powerpoint/2010/main" val="3981882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Finally, it will help providers learn to assess the oral environment before disease develops, understand the difference between environmental factors and disease, and create preventive treatment plans.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34</a:t>
            </a:fld>
            <a:endParaRPr lang="en-US"/>
          </a:p>
        </p:txBody>
      </p:sp>
    </p:spTree>
    <p:extLst>
      <p:ext uri="{BB962C8B-B14F-4D97-AF65-F5344CB8AC3E}">
        <p14:creationId xmlns:p14="http://schemas.microsoft.com/office/powerpoint/2010/main" val="4844980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kern="1200" dirty="0">
                <a:solidFill>
                  <a:schemeClr val="tx1"/>
                </a:solidFill>
                <a:effectLst/>
                <a:latin typeface="+mn-lt"/>
                <a:ea typeface="+mn-ea"/>
                <a:cs typeface="+mn-cs"/>
              </a:rPr>
              <a:t>In summary, biofilms rich in arginine tend to be non-cariogenic, as arginine inhibits the growth and virulence of cariogenic bacteria like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promoting a neutral oral pH environment. Utilizing salivary diagnostics enables early detection of oral diseases by analyzing various biomarkers present in saliva, ranging from bacteria to tumor markers, aiding in implementing timely preventive and treatment measures. Chairside screening offers a proactive approach to oral health by allowing dental professionals to assess patients' oral environments and identify potential risk factors for diseases, facilitating the development of personalized treatment plans tailored to individual needs.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35</a:t>
            </a:fld>
            <a:endParaRPr lang="en-US"/>
          </a:p>
        </p:txBody>
      </p:sp>
    </p:spTree>
    <p:extLst>
      <p:ext uri="{BB962C8B-B14F-4D97-AF65-F5344CB8AC3E}">
        <p14:creationId xmlns:p14="http://schemas.microsoft.com/office/powerpoint/2010/main" val="2978165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36</a:t>
            </a:fld>
            <a:endParaRPr lang="en-US"/>
          </a:p>
        </p:txBody>
      </p:sp>
    </p:spTree>
    <p:extLst>
      <p:ext uri="{BB962C8B-B14F-4D97-AF65-F5344CB8AC3E}">
        <p14:creationId xmlns:p14="http://schemas.microsoft.com/office/powerpoint/2010/main" val="30507024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37</a:t>
            </a:fld>
            <a:endParaRPr lang="en-US"/>
          </a:p>
        </p:txBody>
      </p:sp>
    </p:spTree>
    <p:extLst>
      <p:ext uri="{BB962C8B-B14F-4D97-AF65-F5344CB8AC3E}">
        <p14:creationId xmlns:p14="http://schemas.microsoft.com/office/powerpoint/2010/main" val="3594716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Maintaining a healthy oral microbiome can prevent dental diseases and promote overall oral health. Oral health prebiotics and probiotics play a part in counteracting cariogenic bacteria by nourishing beneficial bacteria and maintaining microbial balance. </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a:t>
            </a:fld>
            <a:endParaRPr lang="en-US"/>
          </a:p>
        </p:txBody>
      </p:sp>
    </p:spTree>
    <p:extLst>
      <p:ext uri="{BB962C8B-B14F-4D97-AF65-F5344CB8AC3E}">
        <p14:creationId xmlns:p14="http://schemas.microsoft.com/office/powerpoint/2010/main" val="3707310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Oral health prebiotics are nutrients that you provide to your existing microbiome to create a favorable environment that promotes the growth of beneficial bacteria. Some product examples include arginine toothpaste, xylitol products, and urea products. Additionally, certain foods can act as prebiotics, such as roots like garlic, onions, leeks, and chicory root; grains like barley, oats, flaxseeds, and wheat bran; and fruits and vegetables such as bananas, apples, and asparagus. These products and foods help nourish your resident microbiome, supporting overall oral health.</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5</a:t>
            </a:fld>
            <a:endParaRPr lang="en-US"/>
          </a:p>
        </p:txBody>
      </p:sp>
    </p:spTree>
    <p:extLst>
      <p:ext uri="{BB962C8B-B14F-4D97-AF65-F5344CB8AC3E}">
        <p14:creationId xmlns:p14="http://schemas.microsoft.com/office/powerpoint/2010/main" val="940503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Oral care probiotics can be recommended in the following situations:</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Caries or Periodontal Preventative Treatment Plan: </a:t>
            </a:r>
            <a:r>
              <a:rPr lang="en-US" sz="1200" b="0" i="0" kern="1200" dirty="0">
                <a:solidFill>
                  <a:schemeClr val="tx1"/>
                </a:solidFill>
                <a:effectLst/>
                <a:latin typeface="+mn-lt"/>
                <a:ea typeface="+mn-ea"/>
                <a:cs typeface="+mn-cs"/>
              </a:rPr>
              <a:t>Recommend oral care probiotics to help reduce the risk of dental caries and periodontal disease by promoting a balanced and healthy oral microbiome.</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Halitosis: </a:t>
            </a:r>
            <a:r>
              <a:rPr lang="en-US" sz="1200" b="0" i="0" kern="1200" dirty="0">
                <a:solidFill>
                  <a:schemeClr val="tx1"/>
                </a:solidFill>
                <a:effectLst/>
                <a:latin typeface="+mn-lt"/>
                <a:ea typeface="+mn-ea"/>
                <a:cs typeface="+mn-cs"/>
              </a:rPr>
              <a:t>Suggest oral care probiotics to patients experiencing bad breath, as they can help reduce the bacteria responsible for causing halitosis and improve overall oral hygiene.</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Appliance Therapy:</a:t>
            </a:r>
            <a:r>
              <a:rPr lang="en-US" sz="1200" b="0" i="0" kern="1200" dirty="0">
                <a:solidFill>
                  <a:schemeClr val="tx1"/>
                </a:solidFill>
                <a:effectLst/>
                <a:latin typeface="+mn-lt"/>
                <a:ea typeface="+mn-ea"/>
                <a:cs typeface="+mn-cs"/>
              </a:rPr>
              <a:t> When a patient is undergoing appliance therapy, such as wearing braces or dentures, recommend oral care probiotics to maintain a healthy balance of oral bacteria and prevent issues like gum inflammation and bad breath.</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Periodontal Therapy/</a:t>
            </a:r>
            <a:r>
              <a:rPr lang="en-US" sz="1200" b="1" i="0" kern="1200" dirty="0" err="1">
                <a:solidFill>
                  <a:schemeClr val="tx1"/>
                </a:solidFill>
                <a:effectLst/>
                <a:latin typeface="+mn-lt"/>
                <a:ea typeface="+mn-ea"/>
                <a:cs typeface="+mn-cs"/>
              </a:rPr>
              <a:t>Recare</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For patients undergoing periodontal therapy or in the </a:t>
            </a:r>
            <a:r>
              <a:rPr lang="en-US" sz="1200" b="0" i="0" kern="1200" dirty="0" err="1">
                <a:solidFill>
                  <a:schemeClr val="tx1"/>
                </a:solidFill>
                <a:effectLst/>
                <a:latin typeface="+mn-lt"/>
                <a:ea typeface="+mn-ea"/>
                <a:cs typeface="+mn-cs"/>
              </a:rPr>
              <a:t>recare</a:t>
            </a:r>
            <a:r>
              <a:rPr lang="en-US" sz="1200" b="0" i="0" kern="1200" dirty="0">
                <a:solidFill>
                  <a:schemeClr val="tx1"/>
                </a:solidFill>
                <a:effectLst/>
                <a:latin typeface="+mn-lt"/>
                <a:ea typeface="+mn-ea"/>
                <a:cs typeface="+mn-cs"/>
              </a:rPr>
              <a:t> phase, recommend oral care probiotics to support the healing process, reduce inflammation, and prevent the recurrence of periodontal disease.</a:t>
            </a:r>
          </a:p>
        </p:txBody>
      </p:sp>
      <p:sp>
        <p:nvSpPr>
          <p:cNvPr id="4" name="Slide Number Placeholder 3"/>
          <p:cNvSpPr>
            <a:spLocks noGrp="1"/>
          </p:cNvSpPr>
          <p:nvPr>
            <p:ph type="sldNum" sz="quarter" idx="5"/>
          </p:nvPr>
        </p:nvSpPr>
        <p:spPr/>
        <p:txBody>
          <a:bodyPr/>
          <a:lstStyle/>
          <a:p>
            <a:fld id="{A2EC831D-AA7D-6D4B-9E9A-AC97125AEC8A}" type="slidenum">
              <a:rPr lang="en-US" smtClean="0"/>
              <a:t>6</a:t>
            </a:fld>
            <a:endParaRPr lang="en-US"/>
          </a:p>
        </p:txBody>
      </p:sp>
    </p:spTree>
    <p:extLst>
      <p:ext uri="{BB962C8B-B14F-4D97-AF65-F5344CB8AC3E}">
        <p14:creationId xmlns:p14="http://schemas.microsoft.com/office/powerpoint/2010/main" val="2339590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article published in 2017 discusses </a:t>
            </a:r>
            <a:r>
              <a:rPr lang="en-US" sz="1200" b="0" i="0" kern="1200" dirty="0">
                <a:solidFill>
                  <a:schemeClr val="tx1"/>
                </a:solidFill>
                <a:effectLst/>
                <a:latin typeface="+mn-lt"/>
                <a:ea typeface="+mn-ea"/>
                <a:cs typeface="+mn-cs"/>
              </a:rPr>
              <a:t>how probiotics help maintain oral health by interacting with the oral microbiome and contributing to a healthy microbial balance. Although there is not yet substantial evidence to support the use of probiotics for preventing or treating oral diseases, they have not been shown to cause adverse effects or increase the risk of caries or periodontal diseases. This review explores the potential of probiotics in oral health care and the possibilities of developing advanced probiotics for future complementary treatments.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Sari </a:t>
            </a:r>
            <a:r>
              <a:rPr lang="en-US" dirty="0" err="1"/>
              <a:t>Mahasneh</a:t>
            </a:r>
            <a:r>
              <a:rPr lang="en-US" dirty="0"/>
              <a:t> and Adel </a:t>
            </a:r>
            <a:r>
              <a:rPr lang="en-US" dirty="0" err="1"/>
              <a:t>Mahasneh</a:t>
            </a:r>
            <a:r>
              <a:rPr lang="en-US" dirty="0"/>
              <a:t>, “Probiotics: A Promising Role in Dental Health,” </a:t>
            </a:r>
            <a:r>
              <a:rPr lang="en-US" i="1" dirty="0"/>
              <a:t>Dent J (Basel),</a:t>
            </a:r>
            <a:r>
              <a:rPr lang="en-US" dirty="0"/>
              <a:t> </a:t>
            </a:r>
            <a:r>
              <a:rPr lang="en-US" sz="1200" b="0" i="0" kern="1200" dirty="0">
                <a:solidFill>
                  <a:schemeClr val="tx1"/>
                </a:solidFill>
                <a:effectLst/>
                <a:latin typeface="+mn-lt"/>
                <a:ea typeface="+mn-ea"/>
                <a:cs typeface="+mn-cs"/>
              </a:rPr>
              <a:t>5(4), (2017) 26,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/10.3390/dj5040026.</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7</a:t>
            </a:fld>
            <a:endParaRPr lang="en-US"/>
          </a:p>
        </p:txBody>
      </p:sp>
    </p:spTree>
    <p:extLst>
      <p:ext uri="{BB962C8B-B14F-4D97-AF65-F5344CB8AC3E}">
        <p14:creationId xmlns:p14="http://schemas.microsoft.com/office/powerpoint/2010/main" val="2884853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Tooth health is significantly influenced by the acidity and buffer capacity of the oral environment. Maintaining a balanced pH helps prevent dental caries and supports overall oral health. Arginine-rich biofilms play a key role in this balance by inhibiting harmful bacteria and promoting a pH-neutral environment.</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2120439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Biofilms containing high amounts of arginine, whether produced within the body or supplied from external sources, are likely to be non-cariogenic. Endogenous sources of arginine include protein turnover, excretion in saliva, and de novo generation. Exogenous sources of arginine include toothpaste, foods such as leafy greens, and candies with added arginine.</a:t>
            </a:r>
          </a:p>
          <a:p>
            <a:endParaRPr lang="en-US" sz="1200" b="0" i="0" kern="1200" dirty="0">
              <a:solidFill>
                <a:schemeClr val="tx1"/>
              </a:solidFill>
              <a:effectLst/>
              <a:latin typeface="+mn-lt"/>
              <a:ea typeface="+mn-ea"/>
              <a:cs typeface="+mn-cs"/>
            </a:endParaRPr>
          </a:p>
          <a:p>
            <a:r>
              <a:rPr lang="en-US" b="1" dirty="0">
                <a:solidFill>
                  <a:schemeClr val="bg2"/>
                </a:solidFill>
              </a:rPr>
              <a:t>Endogenous Examples</a:t>
            </a:r>
          </a:p>
          <a:p>
            <a:pPr marL="342900" indent="-342900">
              <a:buFont typeface="Arial" panose="020B0604020202020204" pitchFamily="34" charset="0"/>
              <a:buChar char="•"/>
            </a:pPr>
            <a:r>
              <a:rPr lang="en-US" dirty="0"/>
              <a:t>Protein Turnover</a:t>
            </a:r>
          </a:p>
          <a:p>
            <a:pPr marL="342900" indent="-342900">
              <a:buFont typeface="Arial" panose="020B0604020202020204" pitchFamily="34" charset="0"/>
              <a:buChar char="•"/>
            </a:pPr>
            <a:r>
              <a:rPr lang="en-US" dirty="0"/>
              <a:t>Excretion in Saliva</a:t>
            </a:r>
          </a:p>
          <a:p>
            <a:pPr marL="342900" indent="-342900">
              <a:buFont typeface="Arial" panose="020B0604020202020204" pitchFamily="34" charset="0"/>
              <a:buChar char="•"/>
            </a:pPr>
            <a:r>
              <a:rPr lang="en-US" dirty="0"/>
              <a:t>De Novo Generation</a:t>
            </a:r>
          </a:p>
          <a:p>
            <a:pPr marL="342900" indent="-342900">
              <a:buFont typeface="Arial" panose="020B0604020202020204" pitchFamily="34" charset="0"/>
              <a:buChar char="•"/>
            </a:pPr>
            <a:endParaRPr lang="en-US" dirty="0"/>
          </a:p>
          <a:p>
            <a:r>
              <a:rPr lang="en-US" b="1" dirty="0">
                <a:solidFill>
                  <a:schemeClr val="accent2"/>
                </a:solidFill>
              </a:rPr>
              <a:t>Exogenous Examples</a:t>
            </a:r>
          </a:p>
          <a:p>
            <a:pPr marL="342900" indent="-342900">
              <a:buFont typeface="Arial" panose="020B0604020202020204" pitchFamily="34" charset="0"/>
              <a:buChar char="•"/>
            </a:pPr>
            <a:r>
              <a:rPr lang="en-US" dirty="0"/>
              <a:t>Toothpaste </a:t>
            </a:r>
          </a:p>
          <a:p>
            <a:pPr marL="342900" indent="-342900">
              <a:buFont typeface="Arial" panose="020B0604020202020204" pitchFamily="34" charset="0"/>
              <a:buChar char="•"/>
            </a:pPr>
            <a:r>
              <a:rPr lang="en-US" dirty="0"/>
              <a:t>Foods</a:t>
            </a:r>
          </a:p>
          <a:p>
            <a:pPr marL="342900" indent="-342900">
              <a:buFont typeface="Arial" panose="020B0604020202020204" pitchFamily="34" charset="0"/>
              <a:buChar char="•"/>
            </a:pPr>
            <a:r>
              <a:rPr lang="en-US" dirty="0"/>
              <a:t>Candies</a:t>
            </a:r>
          </a:p>
          <a:p>
            <a:pPr marL="342900" indent="-34290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9</a:t>
            </a:fld>
            <a:endParaRPr lang="en-US"/>
          </a:p>
        </p:txBody>
      </p:sp>
    </p:spTree>
    <p:extLst>
      <p:ext uri="{BB962C8B-B14F-4D97-AF65-F5344CB8AC3E}">
        <p14:creationId xmlns:p14="http://schemas.microsoft.com/office/powerpoint/2010/main" val="7637544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6947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2"/>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4" imgW="7772400" imgH="10058400" progId="TCLayout.ActiveDocument.1">
                  <p:embed/>
                </p:oleObj>
              </mc:Choice>
              <mc:Fallback>
                <p:oleObj name="think-cell Slide" r:id="rId44"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5"/>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3"/>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6"/>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705" r:id="rId40"/>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4.sv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slideLayout" Target="../slideLayouts/slideLayout3.xml"/><Relationship Id="rId7" Type="http://schemas.openxmlformats.org/officeDocument/2006/relationships/hyperlink" Target="https://doi.org/10.1159/000484985"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1.xml"/><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7.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slideLayout" Target="../slideLayouts/slideLayout6.xml"/><Relationship Id="rId7" Type="http://schemas.openxmlformats.org/officeDocument/2006/relationships/diagramData" Target="../diagrams/data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17.emf"/><Relationship Id="rId11" Type="http://schemas.microsoft.com/office/2007/relationships/diagramDrawing" Target="../diagrams/drawing4.xml"/><Relationship Id="rId5" Type="http://schemas.openxmlformats.org/officeDocument/2006/relationships/oleObject" Target="../embeddings/oleObject7.bin"/><Relationship Id="rId10" Type="http://schemas.openxmlformats.org/officeDocument/2006/relationships/diagramColors" Target="../diagrams/colors4.xml"/><Relationship Id="rId4" Type="http://schemas.openxmlformats.org/officeDocument/2006/relationships/notesSlide" Target="../notesSlides/notesSlide13.xml"/><Relationship Id="rId9"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19.emf"/><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oleObject" Target="../embeddings/oleObject8.bin"/><Relationship Id="rId5" Type="http://schemas.openxmlformats.org/officeDocument/2006/relationships/image" Target="../media/image28.sv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oleObject" Target="../embeddings/oleObject7.bin"/><Relationship Id="rId5" Type="http://schemas.openxmlformats.org/officeDocument/2006/relationships/image" Target="../media/image29.svg"/><Relationship Id="rId4" Type="http://schemas.openxmlformats.org/officeDocument/2006/relationships/notesSlide" Target="../notesSlides/notesSlide15.xml"/><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2.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oleObject" Target="../embeddings/oleObject7.bin"/><Relationship Id="rId5" Type="http://schemas.openxmlformats.org/officeDocument/2006/relationships/image" Target="../media/image29.sv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oleObject" Target="../embeddings/oleObject7.bin"/><Relationship Id="rId5" Type="http://schemas.openxmlformats.org/officeDocument/2006/relationships/image" Target="../media/image29.sv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oleObject" Target="../embeddings/oleObject7.bin"/><Relationship Id="rId5" Type="http://schemas.openxmlformats.org/officeDocument/2006/relationships/image" Target="../media/image29.sv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6.emf"/><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oleObject" Target="../embeddings/oleObject7.bin"/><Relationship Id="rId5" Type="http://schemas.openxmlformats.org/officeDocument/2006/relationships/image" Target="../media/image29.sv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slideLayout" Target="../slideLayouts/slideLayout6.xml"/><Relationship Id="rId7" Type="http://schemas.openxmlformats.org/officeDocument/2006/relationships/diagramData" Target="../diagrams/data5.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17.emf"/><Relationship Id="rId11" Type="http://schemas.microsoft.com/office/2007/relationships/diagramDrawing" Target="../diagrams/drawing5.xml"/><Relationship Id="rId5" Type="http://schemas.openxmlformats.org/officeDocument/2006/relationships/oleObject" Target="../embeddings/oleObject7.bin"/><Relationship Id="rId10" Type="http://schemas.openxmlformats.org/officeDocument/2006/relationships/diagramColors" Target="../diagrams/colors5.xml"/><Relationship Id="rId4" Type="http://schemas.openxmlformats.org/officeDocument/2006/relationships/notesSlide" Target="../notesSlides/notesSlide22.xml"/><Relationship Id="rId9"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19.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8.bin"/><Relationship Id="rId5" Type="http://schemas.openxmlformats.org/officeDocument/2006/relationships/image" Target="../media/image38.sv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9.sv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0.sv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9.sv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41.sv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9.emf"/><Relationship Id="rId5" Type="http://schemas.openxmlformats.org/officeDocument/2006/relationships/oleObject" Target="../embeddings/oleObject8.bin"/><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slideLayout" Target="../slideLayouts/slideLayout6.xml"/><Relationship Id="rId7" Type="http://schemas.openxmlformats.org/officeDocument/2006/relationships/image" Target="../media/image42.sv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slideLayout" Target="../slideLayouts/slideLayout4.xml"/><Relationship Id="rId7" Type="http://schemas.openxmlformats.org/officeDocument/2006/relationships/diagramData" Target="../diagrams/data6.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7.emf"/><Relationship Id="rId11" Type="http://schemas.microsoft.com/office/2007/relationships/diagramDrawing" Target="../diagrams/drawing6.xml"/><Relationship Id="rId5" Type="http://schemas.openxmlformats.org/officeDocument/2006/relationships/oleObject" Target="../embeddings/oleObject7.bin"/><Relationship Id="rId10" Type="http://schemas.openxmlformats.org/officeDocument/2006/relationships/diagramColors" Target="../diagrams/colors6.xml"/><Relationship Id="rId4" Type="http://schemas.openxmlformats.org/officeDocument/2006/relationships/notesSlide" Target="../notesSlides/notesSlide29.xml"/><Relationship Id="rId9"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4.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5.sv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oleObject" Target="../embeddings/oleObject7.bin"/><Relationship Id="rId5" Type="http://schemas.openxmlformats.org/officeDocument/2006/relationships/image" Target="../media/image46.sv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7.sv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19.emf"/><Relationship Id="rId5" Type="http://schemas.openxmlformats.org/officeDocument/2006/relationships/oleObject" Target="../embeddings/oleObject8.bin"/><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19.emf"/><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oleObject" Target="../embeddings/oleObject8.bin"/><Relationship Id="rId5" Type="http://schemas.openxmlformats.org/officeDocument/2006/relationships/image" Target="../media/image18.sv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slideLayout" Target="../slideLayouts/slideLayout27.xml"/><Relationship Id="rId7" Type="http://schemas.openxmlformats.org/officeDocument/2006/relationships/diagramData" Target="../diagrams/data2.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20.emf"/><Relationship Id="rId11" Type="http://schemas.microsoft.com/office/2007/relationships/diagramDrawing" Target="../diagrams/drawing2.xml"/><Relationship Id="rId5" Type="http://schemas.openxmlformats.org/officeDocument/2006/relationships/oleObject" Target="../embeddings/oleObject9.bin"/><Relationship Id="rId10" Type="http://schemas.openxmlformats.org/officeDocument/2006/relationships/diagramColors" Target="../diagrams/colors2.xml"/><Relationship Id="rId4" Type="http://schemas.openxmlformats.org/officeDocument/2006/relationships/notesSlide" Target="../notesSlides/notesSlide5.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1.sv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slideLayout" Target="../slideLayouts/slideLayout3.xml"/><Relationship Id="rId7" Type="http://schemas.openxmlformats.org/officeDocument/2006/relationships/image" Target="../media/image22.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19.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8.bin"/><Relationship Id="rId5" Type="http://schemas.openxmlformats.org/officeDocument/2006/relationships/image" Target="../media/image18.sv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slideLayout" Target="../slideLayouts/slideLayout27.xml"/><Relationship Id="rId7" Type="http://schemas.openxmlformats.org/officeDocument/2006/relationships/diagramData" Target="../diagrams/data3.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0.emf"/><Relationship Id="rId11" Type="http://schemas.microsoft.com/office/2007/relationships/diagramDrawing" Target="../diagrams/drawing3.xml"/><Relationship Id="rId5" Type="http://schemas.openxmlformats.org/officeDocument/2006/relationships/oleObject" Target="../embeddings/oleObject9.bin"/><Relationship Id="rId10" Type="http://schemas.openxmlformats.org/officeDocument/2006/relationships/diagramColors" Target="../diagrams/colors3.xml"/><Relationship Id="rId4" Type="http://schemas.openxmlformats.org/officeDocument/2006/relationships/notesSlide" Target="../notesSlides/notesSlide9.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38472968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2" name="Title 1"/>
          <p:cNvSpPr>
            <a:spLocks noGrp="1"/>
          </p:cNvSpPr>
          <p:nvPr>
            <p:ph type="ctrTitle"/>
          </p:nvPr>
        </p:nvSpPr>
        <p:spPr>
          <a:xfrm>
            <a:off x="676276" y="809932"/>
            <a:ext cx="5852160" cy="4104968"/>
          </a:xfrm>
        </p:spPr>
        <p:txBody>
          <a:bodyPr/>
          <a:lstStyle/>
          <a:p>
            <a:r>
              <a:rPr lang="en-US" dirty="0"/>
              <a:t>Saliva in Health: </a:t>
            </a:r>
            <a:br>
              <a:rPr lang="en-US" dirty="0"/>
            </a:br>
            <a:r>
              <a:rPr lang="en-US" sz="4000" dirty="0"/>
              <a:t>Microbiome, pH, and Caries Risk</a:t>
            </a:r>
          </a:p>
        </p:txBody>
      </p:sp>
    </p:spTree>
    <p:extLst>
      <p:ext uri="{BB962C8B-B14F-4D97-AF65-F5344CB8AC3E}">
        <p14:creationId xmlns:p14="http://schemas.microsoft.com/office/powerpoint/2010/main" val="1841668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Why arginine?</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1"/>
            <a:ext cx="11303000" cy="2031402"/>
          </a:xfrm>
        </p:spPr>
        <p:txBody>
          <a:bodyPr/>
          <a:lstStyle/>
          <a:p>
            <a:pPr marL="342900" indent="-342900">
              <a:buFont typeface="Arial" panose="020B0604020202020204" pitchFamily="34" charset="0"/>
              <a:buChar char="•"/>
            </a:pPr>
            <a:r>
              <a:rPr lang="en-US" dirty="0"/>
              <a:t>Biofilms with high amounts of arginine (either endogenously or exogenously delivered) are likely non-cariogenic. </a:t>
            </a:r>
          </a:p>
          <a:p>
            <a:pPr marL="342900" indent="-342900">
              <a:buFont typeface="Arial" panose="020B0604020202020204" pitchFamily="34" charset="0"/>
              <a:buChar char="•"/>
            </a:pPr>
            <a:r>
              <a:rPr lang="en-US" dirty="0"/>
              <a:t>Arginine negatively affects the growth, pathogenic potential, and the ability to handle environmental stressors of </a:t>
            </a:r>
            <a:r>
              <a:rPr lang="en-US" i="1" dirty="0"/>
              <a:t>Streptococcus mutans </a:t>
            </a:r>
            <a:r>
              <a:rPr lang="en-US" dirty="0"/>
              <a:t>(cariogenic bacteria).</a:t>
            </a:r>
          </a:p>
          <a:p>
            <a:pPr marL="342900" indent="-342900">
              <a:buFont typeface="Arial" panose="020B0604020202020204" pitchFamily="34" charset="0"/>
              <a:buChar char="•"/>
            </a:pPr>
            <a:r>
              <a:rPr lang="en-US" dirty="0"/>
              <a:t>Increased levels of arginine, result in a more pH neutral oral environment. </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a:xfrm>
            <a:off x="2743200" y="5486400"/>
            <a:ext cx="8051800" cy="1123886"/>
          </a:xfrm>
        </p:spPr>
        <p:txBody>
          <a:bodyPr/>
          <a:lstStyle/>
          <a:p>
            <a:pPr lvl="0" defTabSz="914400">
              <a:lnSpc>
                <a:spcPct val="100000"/>
              </a:lnSpc>
              <a:defRPr/>
            </a:pPr>
            <a:r>
              <a:rPr lang="en-US" dirty="0"/>
              <a:t>Marcelle Nascimento, Valeria V. Gordan, Cyndi W. Garvan, Christopher M. </a:t>
            </a:r>
            <a:r>
              <a:rPr lang="en-US" dirty="0" err="1"/>
              <a:t>Browngardt</a:t>
            </a:r>
            <a:r>
              <a:rPr lang="en-US" dirty="0"/>
              <a:t>, and Robert A. Burne, “Correlations of oral bacterial arginine and urea catabolism with caries experience,” </a:t>
            </a:r>
            <a:r>
              <a:rPr lang="en-US" i="1" dirty="0"/>
              <a:t>Oral Microbiology and immunology</a:t>
            </a:r>
            <a:r>
              <a:rPr lang="en-US" dirty="0"/>
              <a:t>, 24(2), 89–95, 2009, https://</a:t>
            </a:r>
            <a:r>
              <a:rPr lang="en-US" dirty="0" err="1"/>
              <a:t>doi.org</a:t>
            </a:r>
            <a:r>
              <a:rPr lang="en-US" dirty="0"/>
              <a:t>/10.1111/j.1399-302X.2008.00477.x.</a:t>
            </a:r>
          </a:p>
          <a:p>
            <a:pPr lvl="0" defTabSz="914400">
              <a:lnSpc>
                <a:spcPct val="100000"/>
              </a:lnSpc>
              <a:defRPr/>
            </a:pPr>
            <a:endParaRPr lang="en-US" dirty="0"/>
          </a:p>
          <a:p>
            <a:pPr lvl="0" defTabSz="914400">
              <a:lnSpc>
                <a:spcPct val="100000"/>
              </a:lnSpc>
              <a:defRPr/>
            </a:pPr>
            <a:r>
              <a:rPr lang="en-US" dirty="0" err="1"/>
              <a:t>Brinta</a:t>
            </a:r>
            <a:r>
              <a:rPr lang="en-US" dirty="0"/>
              <a:t> Chakraborty and Robert Burne, “Effects of Arginine on </a:t>
            </a:r>
            <a:r>
              <a:rPr lang="en-US" i="1" dirty="0"/>
              <a:t>Streptococcus mutans</a:t>
            </a:r>
            <a:r>
              <a:rPr lang="en-US" dirty="0"/>
              <a:t> Growth, Virulence Gene Expression, and Stress Tolerance,” </a:t>
            </a:r>
            <a:r>
              <a:rPr lang="en-US" i="1" dirty="0"/>
              <a:t>Applied and environmental microbiology</a:t>
            </a:r>
            <a:r>
              <a:rPr lang="en-US" dirty="0"/>
              <a:t>, 83(15), e00496-1, 2017, https://</a:t>
            </a:r>
            <a:r>
              <a:rPr lang="en-US" dirty="0" err="1"/>
              <a:t>doi.org</a:t>
            </a:r>
            <a:r>
              <a:rPr lang="en-US" dirty="0"/>
              <a:t>/10.1128/AEM.00496-17.</a:t>
            </a:r>
          </a:p>
          <a:p>
            <a:pPr lvl="0" defTabSz="914400">
              <a:lnSpc>
                <a:spcPct val="100000"/>
              </a:lnSpc>
              <a:defRPr/>
            </a:pPr>
            <a:endParaRPr lang="en-US" dirty="0"/>
          </a:p>
          <a:p>
            <a:pPr lvl="0" defTabSz="914400">
              <a:lnSpc>
                <a:spcPct val="100000"/>
              </a:lnSpc>
              <a:defRPr/>
            </a:pPr>
            <a:r>
              <a:rPr lang="en-US" dirty="0"/>
              <a:t>Ya-Ling Liu, Marcelle Nascimento, and Robert Burne, “Progress toward Understanding the Contribution of Alkali Generation in Dental Biofilms to Inhibition of Dental Caries,” </a:t>
            </a:r>
            <a:r>
              <a:rPr lang="en-US" i="1" dirty="0"/>
              <a:t>International Journal of Oral Science</a:t>
            </a:r>
            <a:r>
              <a:rPr lang="en-US" dirty="0"/>
              <a:t>, Sept. 2012, </a:t>
            </a:r>
            <a:r>
              <a:rPr lang="en-US" dirty="0" err="1"/>
              <a:t>www.ncbi.nlm.nih.gov</a:t>
            </a:r>
            <a:r>
              <a:rPr lang="en-US" dirty="0"/>
              <a:t>/</a:t>
            </a:r>
            <a:r>
              <a:rPr lang="en-US" dirty="0" err="1"/>
              <a:t>pmc</a:t>
            </a:r>
            <a:r>
              <a:rPr lang="en-US" dirty="0"/>
              <a:t>/articles/PMC3465751/.</a:t>
            </a:r>
          </a:p>
        </p:txBody>
      </p:sp>
      <p:pic>
        <p:nvPicPr>
          <p:cNvPr id="2" name="Graphic 1">
            <a:extLst>
              <a:ext uri="{FF2B5EF4-FFF2-40B4-BE49-F238E27FC236}">
                <a16:creationId xmlns:a16="http://schemas.microsoft.com/office/drawing/2014/main" id="{38F62768-3FCB-3EB0-4853-43AE7A6DC8D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692110" y="2941599"/>
            <a:ext cx="4252113" cy="3189085"/>
          </a:xfrm>
          <a:prstGeom prst="rect">
            <a:avLst/>
          </a:prstGeom>
        </p:spPr>
      </p:pic>
    </p:spTree>
    <p:extLst>
      <p:ext uri="{BB962C8B-B14F-4D97-AF65-F5344CB8AC3E}">
        <p14:creationId xmlns:p14="http://schemas.microsoft.com/office/powerpoint/2010/main" val="3462661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Nebu Philip, Bharat Suneja, and Laurence J. Walsh, “Ecological Approaches to Dental Caries Prevention: Paradigm Shift or Shibboleth?” </a:t>
            </a:r>
            <a:r>
              <a:rPr lang="en-US" i="1" dirty="0"/>
              <a:t>Caries Research,</a:t>
            </a:r>
            <a:r>
              <a:rPr lang="en-US" dirty="0"/>
              <a:t> 22 February 2018, 52 (1-2): 153–165, </a:t>
            </a:r>
            <a:r>
              <a:rPr lang="en-US" u="sng" dirty="0">
                <a:hlinkClick r:id="rId7"/>
              </a:rPr>
              <a:t>https://doi.org/10.1159/000484985</a:t>
            </a:r>
            <a:r>
              <a:rPr lang="en-US" u="sng" dirty="0"/>
              <a:t>.</a:t>
            </a:r>
            <a:endParaRPr lang="en-US" dirty="0"/>
          </a:p>
        </p:txBody>
      </p:sp>
      <p:pic>
        <p:nvPicPr>
          <p:cNvPr id="12" name="Picture 11">
            <a:extLst>
              <a:ext uri="{FF2B5EF4-FFF2-40B4-BE49-F238E27FC236}">
                <a16:creationId xmlns:a16="http://schemas.microsoft.com/office/drawing/2014/main" id="{754C3FD0-F2A0-8C41-92BE-B9FF7E243C5D}"/>
              </a:ext>
            </a:extLst>
          </p:cNvPr>
          <p:cNvPicPr>
            <a:picLocks noChangeAspect="1"/>
          </p:cNvPicPr>
          <p:nvPr/>
        </p:nvPicPr>
        <p:blipFill>
          <a:blip r:embed="rId8"/>
          <a:stretch>
            <a:fillRect/>
          </a:stretch>
        </p:blipFill>
        <p:spPr>
          <a:xfrm>
            <a:off x="3583780" y="194310"/>
            <a:ext cx="5024439" cy="2433163"/>
          </a:xfrm>
          <a:prstGeom prst="rect">
            <a:avLst/>
          </a:prstGeom>
        </p:spPr>
      </p:pic>
      <p:pic>
        <p:nvPicPr>
          <p:cNvPr id="13" name="Picture 12">
            <a:extLst>
              <a:ext uri="{FF2B5EF4-FFF2-40B4-BE49-F238E27FC236}">
                <a16:creationId xmlns:a16="http://schemas.microsoft.com/office/drawing/2014/main" id="{EC6A72EE-52B6-D64B-B661-E8C34FC7B3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83780" y="2627473"/>
            <a:ext cx="4669763" cy="3264408"/>
          </a:xfrm>
          <a:prstGeom prst="rect">
            <a:avLst/>
          </a:prstGeom>
        </p:spPr>
      </p:pic>
    </p:spTree>
    <p:extLst>
      <p:ext uri="{BB962C8B-B14F-4D97-AF65-F5344CB8AC3E}">
        <p14:creationId xmlns:p14="http://schemas.microsoft.com/office/powerpoint/2010/main" val="2768347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0" name="Title 5">
            <a:extLst>
              <a:ext uri="{FF2B5EF4-FFF2-40B4-BE49-F238E27FC236}">
                <a16:creationId xmlns:a16="http://schemas.microsoft.com/office/drawing/2014/main" id="{D4FC14C3-1941-0A4A-9EE3-471EA9E0BDAD}"/>
              </a:ext>
            </a:extLst>
          </p:cNvPr>
          <p:cNvSpPr txBox="1">
            <a:spLocks/>
          </p:cNvSpPr>
          <p:nvPr/>
        </p:nvSpPr>
        <p:spPr>
          <a:xfrm>
            <a:off x="838200" y="638567"/>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endParaRPr lang="en-US" dirty="0"/>
          </a:p>
        </p:txBody>
      </p:sp>
      <p:pic>
        <p:nvPicPr>
          <p:cNvPr id="2" name="Picture 1">
            <a:extLst>
              <a:ext uri="{FF2B5EF4-FFF2-40B4-BE49-F238E27FC236}">
                <a16:creationId xmlns:a16="http://schemas.microsoft.com/office/drawing/2014/main" id="{AE8F48B5-B68A-4E43-BCDC-C4E8E624DB72}"/>
              </a:ext>
            </a:extLst>
          </p:cNvPr>
          <p:cNvPicPr>
            <a:picLocks noChangeAspect="1"/>
          </p:cNvPicPr>
          <p:nvPr/>
        </p:nvPicPr>
        <p:blipFill>
          <a:blip r:embed="rId7"/>
          <a:stretch>
            <a:fillRect/>
          </a:stretch>
        </p:blipFill>
        <p:spPr>
          <a:xfrm>
            <a:off x="1606522" y="1408898"/>
            <a:ext cx="8978956" cy="3387271"/>
          </a:xfrm>
          <a:prstGeom prst="rect">
            <a:avLst/>
          </a:prstGeom>
        </p:spPr>
      </p:pic>
      <p:sp>
        <p:nvSpPr>
          <p:cNvPr id="11" name="Text Placeholder 10">
            <a:extLst>
              <a:ext uri="{FF2B5EF4-FFF2-40B4-BE49-F238E27FC236}">
                <a16:creationId xmlns:a16="http://schemas.microsoft.com/office/drawing/2014/main" id="{9351D78A-F1A1-744A-BF59-4DD603DC634B}"/>
              </a:ext>
            </a:extLst>
          </p:cNvPr>
          <p:cNvSpPr txBox="1">
            <a:spLocks/>
          </p:cNvSpPr>
          <p:nvPr/>
        </p:nvSpPr>
        <p:spPr>
          <a:xfrm>
            <a:off x="2838422" y="6219433"/>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Gena D. Tribble, Nikola Angelov, Robin Weltman, Bing-Yan Wang, Sridhar V. Eswaran, Isabel C. Gay, Kavitha Parthasarathy, Doan-Hieu V. Dao, Katherine N. Richardson, Nadia M. Ismail, Iraida G. Sharina, </a:t>
            </a:r>
            <a:r>
              <a:rPr lang="en-US" dirty="0" err="1"/>
              <a:t>Embriette</a:t>
            </a:r>
            <a:r>
              <a:rPr lang="en-US" dirty="0"/>
              <a:t> R. Hyde, Nadim J. Ajami, Joseph F. Petrosino, and Nathan S. Bryan, “Frequency of Tongue Cleaning Impacts the Human Tongue Microbiome Composition and </a:t>
            </a:r>
            <a:r>
              <a:rPr lang="en-US" dirty="0" err="1"/>
              <a:t>Enterosalivary</a:t>
            </a:r>
            <a:r>
              <a:rPr lang="en-US" dirty="0"/>
              <a:t> Circulation of Nitrate,” </a:t>
            </a:r>
            <a:r>
              <a:rPr lang="en-US" i="1" dirty="0"/>
              <a:t>Frontiers in Cellular and Infection Microbiology</a:t>
            </a:r>
            <a:r>
              <a:rPr lang="en-US" dirty="0"/>
              <a:t>, 434270, 2019, https://</a:t>
            </a:r>
            <a:r>
              <a:rPr lang="en-US" dirty="0" err="1"/>
              <a:t>doi.org</a:t>
            </a:r>
            <a:r>
              <a:rPr lang="en-US" dirty="0"/>
              <a:t>/10.3389/fcimb.2019.00039.</a:t>
            </a:r>
          </a:p>
        </p:txBody>
      </p:sp>
    </p:spTree>
    <p:extLst>
      <p:ext uri="{BB962C8B-B14F-4D97-AF65-F5344CB8AC3E}">
        <p14:creationId xmlns:p14="http://schemas.microsoft.com/office/powerpoint/2010/main" val="3527167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Preventive Options to Improve Oral Microbiome</a:t>
            </a:r>
          </a:p>
        </p:txBody>
      </p:sp>
      <p:graphicFrame>
        <p:nvGraphicFramePr>
          <p:cNvPr id="4" name="Diagram 3">
            <a:extLst>
              <a:ext uri="{FF2B5EF4-FFF2-40B4-BE49-F238E27FC236}">
                <a16:creationId xmlns:a16="http://schemas.microsoft.com/office/drawing/2014/main" id="{6E3CB722-E672-388D-75AB-705CD177814D}"/>
              </a:ext>
            </a:extLst>
          </p:cNvPr>
          <p:cNvGraphicFramePr/>
          <p:nvPr>
            <p:extLst>
              <p:ext uri="{D42A27DB-BD31-4B8C-83A1-F6EECF244321}">
                <p14:modId xmlns:p14="http://schemas.microsoft.com/office/powerpoint/2010/main" val="1741226339"/>
              </p:ext>
            </p:extLst>
          </p:nvPr>
        </p:nvGraphicFramePr>
        <p:xfrm>
          <a:off x="847165" y="1600200"/>
          <a:ext cx="10820400"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03481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20E76C4-02C6-9544-AE8B-A37396193698}"/>
              </a:ext>
            </a:extLst>
          </p:cNvPr>
          <p:cNvPicPr>
            <a:picLocks noGrp="1" noChangeAspect="1"/>
          </p:cNvPicPr>
          <p:nvPr>
            <p:ph sz="quarter" idx="10"/>
          </p:nvPr>
        </p:nvPicPr>
        <p:blipFill>
          <a:blip>
            <a:alphaModFix amt="10000"/>
            <a:extLst>
              <a:ext uri="{96DAC541-7B7A-43D3-8B79-37D633B846F1}">
                <asvg:svgBlip xmlns:asvg="http://schemas.microsoft.com/office/drawing/2016/SVG/main" r:embed="rId5"/>
              </a:ext>
            </a:extLst>
          </a:blip>
          <a:stretch>
            <a:fillRect/>
          </a:stretch>
        </p:blipFill>
        <p:spPr>
          <a:xfrm rot="652890">
            <a:off x="4824431" y="1101967"/>
            <a:ext cx="6533349" cy="4900012"/>
          </a:xfr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Oral Cleanliness: Ammonia</a:t>
            </a:r>
          </a:p>
        </p:txBody>
      </p:sp>
    </p:spTree>
    <p:extLst>
      <p:ext uri="{BB962C8B-B14F-4D97-AF65-F5344CB8AC3E}">
        <p14:creationId xmlns:p14="http://schemas.microsoft.com/office/powerpoint/2010/main" val="1580058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0884D77-7EAB-C788-6AD3-85E2AB3754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79812">
            <a:off x="5108516" y="816000"/>
            <a:ext cx="6968000" cy="5226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Ammonia Timeline</a:t>
            </a:r>
          </a:p>
        </p:txBody>
      </p:sp>
      <p:pic>
        <p:nvPicPr>
          <p:cNvPr id="2" name="Content Placeholder 6">
            <a:extLst>
              <a:ext uri="{FF2B5EF4-FFF2-40B4-BE49-F238E27FC236}">
                <a16:creationId xmlns:a16="http://schemas.microsoft.com/office/drawing/2014/main" id="{E81031CC-006B-DBA8-00F8-EE45949948E3}"/>
              </a:ext>
            </a:extLst>
          </p:cNvPr>
          <p:cNvPicPr>
            <a:picLocks noChangeAspect="1"/>
          </p:cNvPicPr>
          <p:nvPr/>
        </p:nvPicPr>
        <p:blipFill>
          <a:blip>
            <a:alphaModFix amt="10000"/>
            <a:extLst>
              <a:ext uri="{96DAC541-7B7A-43D3-8B79-37D633B846F1}">
                <asvg:svgBlip xmlns:asvg="http://schemas.microsoft.com/office/drawing/2016/SVG/main" r:embed="rId8"/>
              </a:ext>
            </a:extLst>
          </a:blip>
          <a:stretch>
            <a:fillRect/>
          </a:stretch>
        </p:blipFill>
        <p:spPr>
          <a:xfrm rot="652890">
            <a:off x="4824431" y="1101967"/>
            <a:ext cx="6533349" cy="4900012"/>
          </a:xfrm>
          <a:prstGeom prst="rect">
            <a:avLst/>
          </a:prstGeom>
        </p:spPr>
      </p:pic>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15" name="Picture 14">
            <a:extLst>
              <a:ext uri="{FF2B5EF4-FFF2-40B4-BE49-F238E27FC236}">
                <a16:creationId xmlns:a16="http://schemas.microsoft.com/office/drawing/2014/main" id="{C0652546-35A2-F4BC-28B2-85A226FF430C}"/>
              </a:ext>
            </a:extLst>
          </p:cNvPr>
          <p:cNvPicPr>
            <a:picLocks noChangeAspect="1"/>
          </p:cNvPicPr>
          <p:nvPr/>
        </p:nvPicPr>
        <p:blipFill>
          <a:blip r:embed="rId9"/>
          <a:stretch>
            <a:fillRect/>
          </a:stretch>
        </p:blipFill>
        <p:spPr>
          <a:xfrm>
            <a:off x="1633538" y="1549909"/>
            <a:ext cx="8924923" cy="4462462"/>
          </a:xfrm>
          <a:prstGeom prst="rect">
            <a:avLst/>
          </a:prstGeom>
        </p:spPr>
      </p:pic>
    </p:spTree>
    <p:extLst>
      <p:ext uri="{BB962C8B-B14F-4D97-AF65-F5344CB8AC3E}">
        <p14:creationId xmlns:p14="http://schemas.microsoft.com/office/powerpoint/2010/main" val="1122894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Ammonia Timeline</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endParaRPr lang="en-US" dirty="0"/>
          </a:p>
          <a:p>
            <a:pPr lvl="0" defTabSz="914400">
              <a:lnSpc>
                <a:spcPct val="100000"/>
              </a:lnSpc>
              <a:defRPr/>
            </a:pPr>
            <a:r>
              <a:rPr lang="en-US" dirty="0"/>
              <a:t>Akiko Amano, Yasuo Yoshida, Takahiko Oho, and Toshihiko Koga, “Monitoring ammonia to assess halitosis,” </a:t>
            </a:r>
            <a:r>
              <a:rPr lang="en-US" i="1" dirty="0"/>
              <a:t>Oral Surgery, Oral Medicine, Oral Pathology, Oral Radiology</a:t>
            </a:r>
            <a:r>
              <a:rPr lang="en-US" dirty="0"/>
              <a:t>, 94(6), (2002) 692–696, https://</a:t>
            </a:r>
            <a:r>
              <a:rPr lang="en-US" dirty="0" err="1"/>
              <a:t>doi.org</a:t>
            </a:r>
            <a:r>
              <a:rPr lang="en-US" dirty="0"/>
              <a:t>/10.1067/moe.2002.126911.</a:t>
            </a:r>
          </a:p>
          <a:p>
            <a:pPr lvl="0" defTabSz="914400">
              <a:lnSpc>
                <a:spcPct val="100000"/>
              </a:lnSpc>
              <a:defRPr/>
            </a:pPr>
            <a:endParaRPr lang="en-US" dirty="0"/>
          </a:p>
        </p:txBody>
      </p:sp>
      <p:pic>
        <p:nvPicPr>
          <p:cNvPr id="12" name="Picture 11">
            <a:extLst>
              <a:ext uri="{FF2B5EF4-FFF2-40B4-BE49-F238E27FC236}">
                <a16:creationId xmlns:a16="http://schemas.microsoft.com/office/drawing/2014/main" id="{09ABF0D7-1B15-67B6-6815-9C8FE8E82C1E}"/>
              </a:ext>
            </a:extLst>
          </p:cNvPr>
          <p:cNvPicPr>
            <a:picLocks noChangeAspect="1"/>
          </p:cNvPicPr>
          <p:nvPr/>
        </p:nvPicPr>
        <p:blipFill>
          <a:blip r:embed="rId7"/>
          <a:stretch>
            <a:fillRect/>
          </a:stretch>
        </p:blipFill>
        <p:spPr>
          <a:xfrm>
            <a:off x="1633538" y="1554163"/>
            <a:ext cx="8924923" cy="4462462"/>
          </a:xfrm>
          <a:prstGeom prst="rect">
            <a:avLst/>
          </a:prstGeom>
        </p:spPr>
      </p:pic>
    </p:spTree>
    <p:extLst>
      <p:ext uri="{BB962C8B-B14F-4D97-AF65-F5344CB8AC3E}">
        <p14:creationId xmlns:p14="http://schemas.microsoft.com/office/powerpoint/2010/main" val="829677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24C47DB-4F57-03F9-A41B-0281DA77ECA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79812">
            <a:off x="5108516" y="816000"/>
            <a:ext cx="6968000" cy="5226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Ammonia Timeline</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Yosef Krepi, Mark </a:t>
            </a:r>
            <a:r>
              <a:rPr lang="en-US" dirty="0" err="1"/>
              <a:t>Shrime</a:t>
            </a:r>
            <a:r>
              <a:rPr lang="en-US" dirty="0"/>
              <a:t>, and Ashutosh </a:t>
            </a:r>
            <a:r>
              <a:rPr lang="en-US" dirty="0" err="1"/>
              <a:t>Kacker</a:t>
            </a:r>
            <a:r>
              <a:rPr lang="en-US" dirty="0"/>
              <a:t>, “The relationship between oral malodor and volatile sulfur compound-producing bacteria,” </a:t>
            </a:r>
            <a:r>
              <a:rPr lang="en-US" i="1" dirty="0"/>
              <a:t>Otolaryngology-Head and Neck Surgery</a:t>
            </a:r>
            <a:r>
              <a:rPr lang="en-US" dirty="0"/>
              <a:t>, 2006, https://</a:t>
            </a:r>
            <a:r>
              <a:rPr lang="en-US" dirty="0" err="1"/>
              <a:t>journals.sagepub.com</a:t>
            </a:r>
            <a:r>
              <a:rPr lang="en-US" dirty="0"/>
              <a:t>/</a:t>
            </a:r>
            <a:r>
              <a:rPr lang="en-US" dirty="0" err="1"/>
              <a:t>doi</a:t>
            </a:r>
            <a:r>
              <a:rPr lang="en-US" dirty="0"/>
              <a:t>/abs/10.1016/j.otohns.2005.09.036?rfr_dat=cr_pub%3Dpubmed&amp;url_ver=Z39.88-2003&amp;rfr_id=ori%3Arid%3Acrossref.org&amp;journalCode=</a:t>
            </a:r>
            <a:r>
              <a:rPr lang="en-US" dirty="0" err="1"/>
              <a:t>otoj</a:t>
            </a:r>
            <a:r>
              <a:rPr lang="en-US" dirty="0"/>
              <a:t>. </a:t>
            </a:r>
          </a:p>
        </p:txBody>
      </p:sp>
      <p:pic>
        <p:nvPicPr>
          <p:cNvPr id="12" name="Picture 11">
            <a:extLst>
              <a:ext uri="{FF2B5EF4-FFF2-40B4-BE49-F238E27FC236}">
                <a16:creationId xmlns:a16="http://schemas.microsoft.com/office/drawing/2014/main" id="{792C5582-9085-FC9A-E24A-A9C754AF34FC}"/>
              </a:ext>
            </a:extLst>
          </p:cNvPr>
          <p:cNvPicPr>
            <a:picLocks noChangeAspect="1"/>
          </p:cNvPicPr>
          <p:nvPr/>
        </p:nvPicPr>
        <p:blipFill>
          <a:blip r:embed="rId8"/>
          <a:stretch>
            <a:fillRect/>
          </a:stretch>
        </p:blipFill>
        <p:spPr>
          <a:xfrm>
            <a:off x="1649183" y="1570492"/>
            <a:ext cx="8924923" cy="4462462"/>
          </a:xfrm>
          <a:prstGeom prst="rect">
            <a:avLst/>
          </a:prstGeom>
        </p:spPr>
      </p:pic>
    </p:spTree>
    <p:extLst>
      <p:ext uri="{BB962C8B-B14F-4D97-AF65-F5344CB8AC3E}">
        <p14:creationId xmlns:p14="http://schemas.microsoft.com/office/powerpoint/2010/main" val="185671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10070CE2-43F1-6698-823A-23DF3A9C995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954223">
            <a:off x="-55154" y="1027343"/>
            <a:ext cx="6968000" cy="5226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Ammonia Timeline</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Ya-Ling Liu, Marcelle Nascimento, and Robert Burne, “Progress toward Understanding the Contribution of Alkali Generation in Dental Biofilms to Inhibition of Dental Caries,” </a:t>
            </a:r>
            <a:r>
              <a:rPr lang="en-US" i="1" dirty="0"/>
              <a:t>International Journal of Oral Science</a:t>
            </a:r>
            <a:r>
              <a:rPr lang="en-US" dirty="0"/>
              <a:t>, Nature Publishing Group, Sept. 2012, </a:t>
            </a:r>
            <a:r>
              <a:rPr lang="en-US" dirty="0" err="1"/>
              <a:t>www.ncbi.nlm.nih.gov</a:t>
            </a:r>
            <a:r>
              <a:rPr lang="en-US" dirty="0"/>
              <a:t>/</a:t>
            </a:r>
            <a:r>
              <a:rPr lang="en-US" dirty="0" err="1"/>
              <a:t>pmc</a:t>
            </a:r>
            <a:r>
              <a:rPr lang="en-US" dirty="0"/>
              <a:t>/articles/PMC3465751/.</a:t>
            </a:r>
          </a:p>
        </p:txBody>
      </p:sp>
      <p:pic>
        <p:nvPicPr>
          <p:cNvPr id="12" name="Picture 11">
            <a:extLst>
              <a:ext uri="{FF2B5EF4-FFF2-40B4-BE49-F238E27FC236}">
                <a16:creationId xmlns:a16="http://schemas.microsoft.com/office/drawing/2014/main" id="{70EBB6D7-A923-F7BA-C86B-D955F1E537B2}"/>
              </a:ext>
            </a:extLst>
          </p:cNvPr>
          <p:cNvPicPr>
            <a:picLocks noChangeAspect="1"/>
          </p:cNvPicPr>
          <p:nvPr/>
        </p:nvPicPr>
        <p:blipFill>
          <a:blip r:embed="rId8"/>
          <a:stretch>
            <a:fillRect/>
          </a:stretch>
        </p:blipFill>
        <p:spPr>
          <a:xfrm>
            <a:off x="1658016" y="1566402"/>
            <a:ext cx="8875968" cy="4437984"/>
          </a:xfrm>
          <a:prstGeom prst="rect">
            <a:avLst/>
          </a:prstGeom>
        </p:spPr>
      </p:pic>
    </p:spTree>
    <p:extLst>
      <p:ext uri="{BB962C8B-B14F-4D97-AF65-F5344CB8AC3E}">
        <p14:creationId xmlns:p14="http://schemas.microsoft.com/office/powerpoint/2010/main" val="2332263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454056A-5357-E696-0451-EC6C13D1813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954223">
            <a:off x="-55154" y="1027343"/>
            <a:ext cx="6968000" cy="5226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Ammonia Timeline</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N. Takahashi, “Oral Microbiome Metabolism: From ‘Who Are They?’ to ‘What Are They Doing?’” </a:t>
            </a:r>
            <a:r>
              <a:rPr lang="en-US" i="1" dirty="0"/>
              <a:t>Journal of Dental Research,</a:t>
            </a:r>
            <a:r>
              <a:rPr lang="en-US" dirty="0"/>
              <a:t> 94(12), (2015) 1628–1637, https://</a:t>
            </a:r>
            <a:r>
              <a:rPr lang="en-US" dirty="0" err="1"/>
              <a:t>doi.org</a:t>
            </a:r>
            <a:r>
              <a:rPr lang="en-US" dirty="0"/>
              <a:t>/10.1177/0022034515606045.</a:t>
            </a:r>
          </a:p>
        </p:txBody>
      </p:sp>
      <p:pic>
        <p:nvPicPr>
          <p:cNvPr id="9" name="Picture 8">
            <a:extLst>
              <a:ext uri="{FF2B5EF4-FFF2-40B4-BE49-F238E27FC236}">
                <a16:creationId xmlns:a16="http://schemas.microsoft.com/office/drawing/2014/main" id="{EDAF8821-9FFE-DB26-B1DE-9BF2E20512E9}"/>
              </a:ext>
            </a:extLst>
          </p:cNvPr>
          <p:cNvPicPr>
            <a:picLocks noChangeAspect="1"/>
          </p:cNvPicPr>
          <p:nvPr/>
        </p:nvPicPr>
        <p:blipFill>
          <a:blip r:embed="rId8"/>
          <a:stretch>
            <a:fillRect/>
          </a:stretch>
        </p:blipFill>
        <p:spPr>
          <a:xfrm>
            <a:off x="2284224" y="1602087"/>
            <a:ext cx="8875968" cy="4437984"/>
          </a:xfrm>
          <a:prstGeom prst="rect">
            <a:avLst/>
          </a:prstGeom>
        </p:spPr>
      </p:pic>
    </p:spTree>
    <p:extLst>
      <p:ext uri="{BB962C8B-B14F-4D97-AF65-F5344CB8AC3E}">
        <p14:creationId xmlns:p14="http://schemas.microsoft.com/office/powerpoint/2010/main" val="524695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EDC12-6A04-BC46-778D-329EC6D210A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78FD43B-2D42-3854-87F3-4A61E50C4DA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75A3209-D85A-E486-8897-B2A6F96CF8BF}"/>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21944544-87D3-1133-11CE-67DEF023C028}"/>
              </a:ext>
            </a:extLst>
          </p:cNvPr>
          <p:cNvSpPr>
            <a:spLocks noGrp="1"/>
          </p:cNvSpPr>
          <p:nvPr>
            <p:ph type="title"/>
          </p:nvPr>
        </p:nvSpPr>
        <p:spPr>
          <a:xfrm>
            <a:off x="685800" y="486167"/>
            <a:ext cx="10820400" cy="966701"/>
          </a:xfrm>
        </p:spPr>
        <p:txBody>
          <a:bodyPr/>
          <a:lstStyle/>
          <a:p>
            <a:r>
              <a:rPr lang="en-US" dirty="0"/>
              <a:t>Learning Objectives</a:t>
            </a:r>
          </a:p>
        </p:txBody>
      </p:sp>
      <p:sp>
        <p:nvSpPr>
          <p:cNvPr id="5" name="Rectangle 2">
            <a:extLst>
              <a:ext uri="{FF2B5EF4-FFF2-40B4-BE49-F238E27FC236}">
                <a16:creationId xmlns:a16="http://schemas.microsoft.com/office/drawing/2014/main" id="{D5A928A8-483A-FA14-11BC-581A582D6846}"/>
              </a:ext>
            </a:extLst>
          </p:cNvPr>
          <p:cNvSpPr>
            <a:spLocks noGrp="1" noChangeArrowheads="1"/>
          </p:cNvSpPr>
          <p:nvPr>
            <p:ph idx="1"/>
          </p:nvPr>
        </p:nvSpPr>
        <p:spPr bwMode="auto">
          <a:xfrm>
            <a:off x="685800" y="1452868"/>
            <a:ext cx="10551459" cy="3347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Explain how salivary factors influence oral pH and biofilm behavior </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Describe the role of acid and alkali production in caries risk </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Interpret how changes in the oral environment contribute to disease progression </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Identify evidence-informed strategies to support a less cariogenic environment</a:t>
            </a:r>
          </a:p>
        </p:txBody>
      </p:sp>
    </p:spTree>
    <p:extLst>
      <p:ext uri="{BB962C8B-B14F-4D97-AF65-F5344CB8AC3E}">
        <p14:creationId xmlns:p14="http://schemas.microsoft.com/office/powerpoint/2010/main" val="3418603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endParaRPr lang="en-US" dirty="0"/>
          </a:p>
          <a:p>
            <a:pPr lvl="0" defTabSz="914400">
              <a:lnSpc>
                <a:spcPct val="100000"/>
              </a:lnSpc>
              <a:defRPr/>
            </a:pPr>
            <a:r>
              <a:rPr lang="en-US" dirty="0"/>
              <a:t>Nobuhiro Takahashi, “Oral Microbiome Metabolism: From ‘Who Are They?’ to ‘What Are They Doing?’” </a:t>
            </a:r>
            <a:r>
              <a:rPr lang="en-US" i="1" dirty="0"/>
              <a:t>Journal of Dental Research,</a:t>
            </a:r>
            <a:r>
              <a:rPr lang="en-US" dirty="0"/>
              <a:t> 94(12), 1628–1637, 201,5 https://</a:t>
            </a:r>
            <a:r>
              <a:rPr lang="en-US" dirty="0" err="1"/>
              <a:t>doi.org</a:t>
            </a:r>
            <a:r>
              <a:rPr lang="en-US" dirty="0"/>
              <a:t>/10.1177/0022034515606045.</a:t>
            </a:r>
          </a:p>
        </p:txBody>
      </p:sp>
      <p:pic>
        <p:nvPicPr>
          <p:cNvPr id="12" name="Picture 11">
            <a:extLst>
              <a:ext uri="{FF2B5EF4-FFF2-40B4-BE49-F238E27FC236}">
                <a16:creationId xmlns:a16="http://schemas.microsoft.com/office/drawing/2014/main" id="{A03E321C-86A1-D445-B99F-3C03DA9A5915}"/>
              </a:ext>
            </a:extLst>
          </p:cNvPr>
          <p:cNvPicPr>
            <a:picLocks noChangeAspect="1"/>
          </p:cNvPicPr>
          <p:nvPr/>
        </p:nvPicPr>
        <p:blipFill>
          <a:blip r:embed="rId7"/>
          <a:stretch>
            <a:fillRect/>
          </a:stretch>
        </p:blipFill>
        <p:spPr>
          <a:xfrm>
            <a:off x="2095500" y="678918"/>
            <a:ext cx="8001000" cy="5223918"/>
          </a:xfrm>
          <a:prstGeom prst="rect">
            <a:avLst/>
          </a:prstGeom>
        </p:spPr>
      </p:pic>
    </p:spTree>
    <p:extLst>
      <p:ext uri="{BB962C8B-B14F-4D97-AF65-F5344CB8AC3E}">
        <p14:creationId xmlns:p14="http://schemas.microsoft.com/office/powerpoint/2010/main" val="1373298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5A7214-941A-2F13-C36C-F72B70E042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954223">
            <a:off x="-55154" y="1027343"/>
            <a:ext cx="6968000" cy="5226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Ammonia Timeline</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Marcelle Nascimento, Andres J. Alvarez, X. Huang, Shawn Hanway, S. Perry, Amy Luce, Vincent P. Richards, and R.A. Burne, “Arginine Metabolism in Supragingival Oral Biofilms as a Potential Predictor of Caries Risk,” </a:t>
            </a:r>
            <a:r>
              <a:rPr lang="en-US" i="1" dirty="0"/>
              <a:t>JDR clinical and translational research</a:t>
            </a:r>
            <a:r>
              <a:rPr lang="en-US" dirty="0"/>
              <a:t>, 4(3), 262–270, 2019, https://</a:t>
            </a:r>
            <a:r>
              <a:rPr lang="en-US" dirty="0" err="1"/>
              <a:t>doi.org</a:t>
            </a:r>
            <a:r>
              <a:rPr lang="en-US" dirty="0"/>
              <a:t>/10.1177/2380084419834234.</a:t>
            </a:r>
          </a:p>
        </p:txBody>
      </p:sp>
      <p:pic>
        <p:nvPicPr>
          <p:cNvPr id="4" name="Graphic 3">
            <a:extLst>
              <a:ext uri="{FF2B5EF4-FFF2-40B4-BE49-F238E27FC236}">
                <a16:creationId xmlns:a16="http://schemas.microsoft.com/office/drawing/2014/main" id="{851F7A0E-9101-0A44-A4C6-F7242DF8F9A2}"/>
              </a:ext>
            </a:extLst>
          </p:cNvPr>
          <p:cNvPicPr>
            <a:picLocks noChangeAspect="1"/>
          </p:cNvPicPr>
          <p:nvPr/>
        </p:nvPicPr>
        <p:blipFill rotWithShape="1">
          <a:blip>
            <a:extLst>
              <a:ext uri="{96DAC541-7B7A-43D3-8B79-37D633B846F1}">
                <asvg:svgBlip xmlns:asvg="http://schemas.microsoft.com/office/drawing/2016/SVG/main" r:embed="rId8"/>
              </a:ext>
            </a:extLst>
          </a:blip>
          <a:srcRect t="7576" r="28832" b="-1"/>
          <a:stretch/>
        </p:blipFill>
        <p:spPr>
          <a:xfrm>
            <a:off x="2920154" y="1791748"/>
            <a:ext cx="6351691" cy="4124386"/>
          </a:xfrm>
          <a:prstGeom prst="rect">
            <a:avLst/>
          </a:prstGeom>
        </p:spPr>
      </p:pic>
    </p:spTree>
    <p:extLst>
      <p:ext uri="{BB962C8B-B14F-4D97-AF65-F5344CB8AC3E}">
        <p14:creationId xmlns:p14="http://schemas.microsoft.com/office/powerpoint/2010/main" val="3374194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F08DD-2D8A-BDD8-8CFC-60FE9750B20E}"/>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006BF95-BC58-CD5E-C4EF-67ABF112D54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B7E10A6-1049-A8DE-231C-FAC4D6C57BD5}"/>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6B9ACFF4-8E86-9E73-29DB-9AD4F57E6694}"/>
              </a:ext>
            </a:extLst>
          </p:cNvPr>
          <p:cNvSpPr>
            <a:spLocks noGrp="1"/>
          </p:cNvSpPr>
          <p:nvPr>
            <p:ph type="title"/>
          </p:nvPr>
        </p:nvSpPr>
        <p:spPr>
          <a:xfrm>
            <a:off x="685800" y="486167"/>
            <a:ext cx="10820400" cy="966701"/>
          </a:xfrm>
        </p:spPr>
        <p:txBody>
          <a:bodyPr/>
          <a:lstStyle/>
          <a:p>
            <a:r>
              <a:rPr lang="en-US" dirty="0"/>
              <a:t>Preventive Options to Improve Ammonia Levels</a:t>
            </a:r>
          </a:p>
        </p:txBody>
      </p:sp>
      <p:graphicFrame>
        <p:nvGraphicFramePr>
          <p:cNvPr id="14" name="Diagram 13">
            <a:extLst>
              <a:ext uri="{FF2B5EF4-FFF2-40B4-BE49-F238E27FC236}">
                <a16:creationId xmlns:a16="http://schemas.microsoft.com/office/drawing/2014/main" id="{8F085C59-A0A5-916D-5BCB-DB18A489FCEC}"/>
              </a:ext>
            </a:extLst>
          </p:cNvPr>
          <p:cNvGraphicFramePr/>
          <p:nvPr>
            <p:extLst>
              <p:ext uri="{D42A27DB-BD31-4B8C-83A1-F6EECF244321}">
                <p14:modId xmlns:p14="http://schemas.microsoft.com/office/powerpoint/2010/main" val="1367639505"/>
              </p:ext>
            </p:extLst>
          </p:nvPr>
        </p:nvGraphicFramePr>
        <p:xfrm>
          <a:off x="829235" y="1600200"/>
          <a:ext cx="1084729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69478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3831A4BA-E469-3849-8D74-3C0C81FD76D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43491" y="1812651"/>
            <a:ext cx="5269535" cy="3952151"/>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Small Group Activity</a:t>
            </a:r>
          </a:p>
        </p:txBody>
      </p:sp>
    </p:spTree>
    <p:extLst>
      <p:ext uri="{BB962C8B-B14F-4D97-AF65-F5344CB8AC3E}">
        <p14:creationId xmlns:p14="http://schemas.microsoft.com/office/powerpoint/2010/main" val="567261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Salivary Diagnostics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452868"/>
            <a:ext cx="10820400" cy="505335"/>
          </a:xfrm>
        </p:spPr>
        <p:txBody>
          <a:bodyPr/>
          <a:lstStyle/>
          <a:p>
            <a:r>
              <a:rPr lang="en-US" sz="2400" dirty="0"/>
              <a:t>Oral Fluid Biocomponents (only including tests for oral </a:t>
            </a:r>
            <a:r>
              <a:rPr lang="en-US" dirty="0"/>
              <a:t>d</a:t>
            </a:r>
            <a:r>
              <a:rPr lang="en-US" sz="2400" dirty="0"/>
              <a:t>iseases):</a:t>
            </a:r>
          </a:p>
          <a:p>
            <a:pPr lvl="1"/>
            <a:endParaRPr lang="en-US" dirty="0"/>
          </a:p>
        </p:txBody>
      </p:sp>
      <p:sp>
        <p:nvSpPr>
          <p:cNvPr id="2" name="Rectangle 1">
            <a:extLst>
              <a:ext uri="{FF2B5EF4-FFF2-40B4-BE49-F238E27FC236}">
                <a16:creationId xmlns:a16="http://schemas.microsoft.com/office/drawing/2014/main" id="{33734659-10BF-1B40-B1CD-125A2E86D34E}"/>
              </a:ext>
            </a:extLst>
          </p:cNvPr>
          <p:cNvSpPr/>
          <p:nvPr/>
        </p:nvSpPr>
        <p:spPr>
          <a:xfrm>
            <a:off x="4417877" y="2189505"/>
            <a:ext cx="3356245" cy="2308324"/>
          </a:xfrm>
          <a:prstGeom prst="rect">
            <a:avLst/>
          </a:prstGeom>
        </p:spPr>
        <p:txBody>
          <a:bodyPr wrap="square">
            <a:spAutoFit/>
          </a:bodyPr>
          <a:lstStyle/>
          <a:p>
            <a:pPr marL="800100" lvl="1" indent="-342900">
              <a:buFont typeface="Arial" panose="020B0604020202020204" pitchFamily="34" charset="0"/>
              <a:buChar char="•"/>
            </a:pPr>
            <a:r>
              <a:rPr lang="en-US" sz="2400" dirty="0"/>
              <a:t>Viruses </a:t>
            </a:r>
          </a:p>
          <a:p>
            <a:pPr marL="800100" lvl="1" indent="-342900">
              <a:buFont typeface="Arial" panose="020B0604020202020204" pitchFamily="34" charset="0"/>
              <a:buChar char="•"/>
            </a:pPr>
            <a:r>
              <a:rPr lang="en-US" sz="2400" dirty="0"/>
              <a:t>Bacteria </a:t>
            </a:r>
          </a:p>
          <a:p>
            <a:pPr marL="800100" lvl="1" indent="-342900">
              <a:buFont typeface="Arial" panose="020B0604020202020204" pitchFamily="34" charset="0"/>
              <a:buChar char="•"/>
            </a:pPr>
            <a:r>
              <a:rPr lang="en-US" sz="2400" dirty="0"/>
              <a:t>Fungi </a:t>
            </a:r>
          </a:p>
          <a:p>
            <a:pPr marL="800100" lvl="1" indent="-342900">
              <a:buFont typeface="Arial" panose="020B0604020202020204" pitchFamily="34" charset="0"/>
              <a:buChar char="•"/>
            </a:pPr>
            <a:r>
              <a:rPr lang="en-US" sz="2400" dirty="0"/>
              <a:t>Drugs</a:t>
            </a:r>
          </a:p>
          <a:p>
            <a:pPr marL="800100" lvl="1" indent="-342900">
              <a:buFont typeface="Arial" panose="020B0604020202020204" pitchFamily="34" charset="0"/>
              <a:buChar char="•"/>
            </a:pPr>
            <a:r>
              <a:rPr lang="en-US" sz="2400" dirty="0"/>
              <a:t>Metabolites </a:t>
            </a:r>
          </a:p>
          <a:p>
            <a:pPr marL="800100" lvl="1" indent="-342900">
              <a:buFont typeface="Arial" panose="020B0604020202020204" pitchFamily="34" charset="0"/>
              <a:buChar char="•"/>
            </a:pPr>
            <a:r>
              <a:rPr lang="en-US" sz="2400" dirty="0"/>
              <a:t>Tumor Markers </a:t>
            </a:r>
          </a:p>
        </p:txBody>
      </p:sp>
      <p:sp>
        <p:nvSpPr>
          <p:cNvPr id="5" name="TextBox 4">
            <a:extLst>
              <a:ext uri="{FF2B5EF4-FFF2-40B4-BE49-F238E27FC236}">
                <a16:creationId xmlns:a16="http://schemas.microsoft.com/office/drawing/2014/main" id="{108D158F-27B8-6C5B-4169-F1C3CFBD4993}"/>
              </a:ext>
            </a:extLst>
          </p:cNvPr>
          <p:cNvSpPr txBox="1"/>
          <p:nvPr/>
        </p:nvSpPr>
        <p:spPr>
          <a:xfrm>
            <a:off x="865955" y="2189505"/>
            <a:ext cx="4249271" cy="2308324"/>
          </a:xfrm>
          <a:prstGeom prst="rect">
            <a:avLst/>
          </a:prstGeom>
          <a:noFill/>
        </p:spPr>
        <p:txBody>
          <a:bodyPr wrap="square">
            <a:spAutoFit/>
          </a:bodyPr>
          <a:lstStyle/>
          <a:p>
            <a:pPr marL="742950" lvl="1" indent="-285750">
              <a:buFont typeface="Arial" panose="020B0604020202020204" pitchFamily="34" charset="0"/>
              <a:buChar char="•"/>
            </a:pPr>
            <a:r>
              <a:rPr lang="en-US" sz="2400" dirty="0"/>
              <a:t>Hormones</a:t>
            </a:r>
          </a:p>
          <a:p>
            <a:pPr marL="742950" lvl="1" indent="-285750">
              <a:buFont typeface="Arial" panose="020B0604020202020204" pitchFamily="34" charset="0"/>
              <a:buChar char="•"/>
            </a:pPr>
            <a:r>
              <a:rPr lang="en-US" sz="2400" dirty="0"/>
              <a:t>Cytokines </a:t>
            </a:r>
          </a:p>
          <a:p>
            <a:pPr marL="742950" lvl="1" indent="-285750">
              <a:buFont typeface="Arial" panose="020B0604020202020204" pitchFamily="34" charset="0"/>
              <a:buChar char="•"/>
            </a:pPr>
            <a:r>
              <a:rPr lang="en-US" sz="2400" dirty="0"/>
              <a:t>Antibodies </a:t>
            </a:r>
          </a:p>
          <a:p>
            <a:pPr marL="742950" lvl="1" indent="-285750">
              <a:buFont typeface="Arial" panose="020B0604020202020204" pitchFamily="34" charset="0"/>
              <a:buChar char="•"/>
            </a:pPr>
            <a:r>
              <a:rPr lang="en-US" sz="2400" dirty="0"/>
              <a:t>Proteins and Enzymes </a:t>
            </a:r>
          </a:p>
          <a:p>
            <a:pPr marL="742950" lvl="1" indent="-285750">
              <a:buFont typeface="Arial" panose="020B0604020202020204" pitchFamily="34" charset="0"/>
              <a:buChar char="•"/>
            </a:pPr>
            <a:r>
              <a:rPr lang="en-US" sz="2400" dirty="0"/>
              <a:t>Growth Factors </a:t>
            </a:r>
          </a:p>
          <a:p>
            <a:pPr marL="742950" lvl="1" indent="-285750">
              <a:buFont typeface="Arial" panose="020B0604020202020204" pitchFamily="34" charset="0"/>
              <a:buChar char="•"/>
            </a:pPr>
            <a:r>
              <a:rPr lang="en-US" sz="2400" dirty="0"/>
              <a:t>Nucleic Acids </a:t>
            </a:r>
          </a:p>
        </p:txBody>
      </p:sp>
      <p:pic>
        <p:nvPicPr>
          <p:cNvPr id="12" name="Graphic 11">
            <a:extLst>
              <a:ext uri="{FF2B5EF4-FFF2-40B4-BE49-F238E27FC236}">
                <a16:creationId xmlns:a16="http://schemas.microsoft.com/office/drawing/2014/main" id="{B2500052-0FAF-A56E-D79A-A5D666D0572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10426" y="571500"/>
            <a:ext cx="7620000" cy="5715000"/>
          </a:xfrm>
          <a:prstGeom prst="rect">
            <a:avLst/>
          </a:prstGeom>
        </p:spPr>
      </p:pic>
    </p:spTree>
    <p:extLst>
      <p:ext uri="{BB962C8B-B14F-4D97-AF65-F5344CB8AC3E}">
        <p14:creationId xmlns:p14="http://schemas.microsoft.com/office/powerpoint/2010/main" val="2078273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Small Group Exercise</a:t>
            </a:r>
          </a:p>
        </p:txBody>
      </p:sp>
      <p:sp>
        <p:nvSpPr>
          <p:cNvPr id="7" name="Content Placeholder 6">
            <a:extLst>
              <a:ext uri="{FF2B5EF4-FFF2-40B4-BE49-F238E27FC236}">
                <a16:creationId xmlns:a16="http://schemas.microsoft.com/office/drawing/2014/main" id="{D3F91064-E435-9C40-ABD4-80BB5757F166}"/>
              </a:ext>
            </a:extLst>
          </p:cNvPr>
          <p:cNvSpPr>
            <a:spLocks noGrp="1"/>
          </p:cNvSpPr>
          <p:nvPr>
            <p:ph idx="1"/>
          </p:nvPr>
        </p:nvSpPr>
        <p:spPr>
          <a:xfrm>
            <a:off x="685800" y="1265751"/>
            <a:ext cx="11303000" cy="966701"/>
          </a:xfrm>
        </p:spPr>
        <p:txBody>
          <a:bodyPr/>
          <a:lstStyle/>
          <a:p>
            <a:r>
              <a:rPr lang="en-US" dirty="0"/>
              <a:t>Each group will be assigned to research a saliva screening (found on the next slide) and take 5 minutes to report back the following:</a:t>
            </a:r>
          </a:p>
        </p:txBody>
      </p:sp>
      <p:pic>
        <p:nvPicPr>
          <p:cNvPr id="12" name="Graphic 11">
            <a:extLst>
              <a:ext uri="{FF2B5EF4-FFF2-40B4-BE49-F238E27FC236}">
                <a16:creationId xmlns:a16="http://schemas.microsoft.com/office/drawing/2014/main" id="{32AAC469-C111-4CF7-52C9-29D514F4CD43}"/>
              </a:ext>
            </a:extLst>
          </p:cNvPr>
          <p:cNvPicPr>
            <a:picLocks noChangeAspect="1"/>
          </p:cNvPicPr>
          <p:nvPr/>
        </p:nvPicPr>
        <p:blipFill>
          <a:blip>
            <a:extLst>
              <a:ext uri="{96DAC541-7B7A-43D3-8B79-37D633B846F1}">
                <asvg:svgBlip xmlns:asvg="http://schemas.microsoft.com/office/drawing/2016/SVG/main" r:embed="rId7"/>
              </a:ext>
            </a:extLst>
          </a:blip>
          <a:srcRect r="11188"/>
          <a:stretch>
            <a:fillRect/>
          </a:stretch>
        </p:blipFill>
        <p:spPr>
          <a:xfrm>
            <a:off x="2123888" y="1972445"/>
            <a:ext cx="8426824" cy="4744192"/>
          </a:xfrm>
          <a:prstGeom prst="rect">
            <a:avLst/>
          </a:prstGeom>
        </p:spPr>
      </p:pic>
    </p:spTree>
    <p:extLst>
      <p:ext uri="{BB962C8B-B14F-4D97-AF65-F5344CB8AC3E}">
        <p14:creationId xmlns:p14="http://schemas.microsoft.com/office/powerpoint/2010/main" val="3425947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Small Group Exercise</a:t>
            </a:r>
          </a:p>
        </p:txBody>
      </p:sp>
      <p:sp>
        <p:nvSpPr>
          <p:cNvPr id="7" name="Content Placeholder 6">
            <a:extLst>
              <a:ext uri="{FF2B5EF4-FFF2-40B4-BE49-F238E27FC236}">
                <a16:creationId xmlns:a16="http://schemas.microsoft.com/office/drawing/2014/main" id="{D3F91064-E435-9C40-ABD4-80BB5757F166}"/>
              </a:ext>
            </a:extLst>
          </p:cNvPr>
          <p:cNvSpPr>
            <a:spLocks noGrp="1"/>
          </p:cNvSpPr>
          <p:nvPr>
            <p:ph idx="1"/>
          </p:nvPr>
        </p:nvSpPr>
        <p:spPr>
          <a:xfrm>
            <a:off x="685800" y="1538201"/>
            <a:ext cx="3073400" cy="4462081"/>
          </a:xfrm>
        </p:spPr>
        <p:txBody>
          <a:bodyPr/>
          <a:lstStyle/>
          <a:p>
            <a:r>
              <a:rPr lang="en-US" dirty="0"/>
              <a:t>Saliva Screenings:</a:t>
            </a:r>
          </a:p>
          <a:p>
            <a:pPr lvl="1"/>
            <a:r>
              <a:rPr lang="en-US" dirty="0"/>
              <a:t>My </a:t>
            </a:r>
            <a:r>
              <a:rPr lang="en-US" dirty="0" err="1"/>
              <a:t>Perio</a:t>
            </a:r>
            <a:r>
              <a:rPr lang="en-US" dirty="0"/>
              <a:t> IL-6</a:t>
            </a:r>
          </a:p>
          <a:p>
            <a:pPr lvl="1"/>
            <a:r>
              <a:rPr lang="en-US" dirty="0" err="1"/>
              <a:t>Celsus</a:t>
            </a:r>
            <a:r>
              <a:rPr lang="en-US" dirty="0"/>
              <a:t> One</a:t>
            </a:r>
          </a:p>
          <a:p>
            <a:pPr lvl="1"/>
            <a:r>
              <a:rPr lang="en-US" dirty="0" err="1"/>
              <a:t>OraRisk</a:t>
            </a:r>
            <a:r>
              <a:rPr lang="en-US" dirty="0"/>
              <a:t> HPV</a:t>
            </a:r>
          </a:p>
          <a:p>
            <a:pPr lvl="1"/>
            <a:r>
              <a:rPr lang="en-US" dirty="0" err="1"/>
              <a:t>OraRisk</a:t>
            </a:r>
            <a:r>
              <a:rPr lang="en-US" dirty="0"/>
              <a:t> HSV</a:t>
            </a:r>
          </a:p>
          <a:p>
            <a:pPr lvl="1"/>
            <a:r>
              <a:rPr lang="en-US" dirty="0"/>
              <a:t>My </a:t>
            </a:r>
            <a:r>
              <a:rPr lang="en-US" dirty="0" err="1"/>
              <a:t>PerioPath</a:t>
            </a:r>
            <a:endParaRPr lang="en-US" dirty="0"/>
          </a:p>
          <a:p>
            <a:pPr lvl="1"/>
            <a:r>
              <a:rPr lang="en-US" dirty="0"/>
              <a:t>Hr5 Test </a:t>
            </a:r>
          </a:p>
          <a:p>
            <a:pPr lvl="1"/>
            <a:r>
              <a:rPr lang="en-US" dirty="0" err="1"/>
              <a:t>OraRisk</a:t>
            </a:r>
            <a:r>
              <a:rPr lang="en-US" dirty="0"/>
              <a:t> Caries</a:t>
            </a:r>
          </a:p>
          <a:p>
            <a:pPr lvl="1"/>
            <a:r>
              <a:rPr lang="en-US" dirty="0" err="1"/>
              <a:t>OraRisk</a:t>
            </a:r>
            <a:r>
              <a:rPr lang="en-US" dirty="0"/>
              <a:t> CT/NG</a:t>
            </a:r>
          </a:p>
          <a:p>
            <a:pPr lvl="1"/>
            <a:r>
              <a:rPr lang="en-US" dirty="0" err="1"/>
              <a:t>Viome</a:t>
            </a:r>
            <a:endParaRPr lang="en-US" dirty="0"/>
          </a:p>
        </p:txBody>
      </p:sp>
      <p:sp>
        <p:nvSpPr>
          <p:cNvPr id="2" name="Rectangle 1">
            <a:extLst>
              <a:ext uri="{FF2B5EF4-FFF2-40B4-BE49-F238E27FC236}">
                <a16:creationId xmlns:a16="http://schemas.microsoft.com/office/drawing/2014/main" id="{56B7608A-D60C-B14B-A9E0-F269AE07B5AC}"/>
              </a:ext>
            </a:extLst>
          </p:cNvPr>
          <p:cNvSpPr/>
          <p:nvPr/>
        </p:nvSpPr>
        <p:spPr>
          <a:xfrm>
            <a:off x="3759200" y="1894521"/>
            <a:ext cx="7747000" cy="2677656"/>
          </a:xfrm>
          <a:prstGeom prst="rect">
            <a:avLst/>
          </a:prstGeom>
        </p:spPr>
        <p:txBody>
          <a:bodyPr wrap="square">
            <a:spAutoFit/>
          </a:bodyPr>
          <a:lstStyle/>
          <a:p>
            <a:pPr marL="285750" indent="-285750">
              <a:buFont typeface="Arial" panose="020B0604020202020204" pitchFamily="34" charset="0"/>
              <a:buChar char="•"/>
            </a:pPr>
            <a:r>
              <a:rPr lang="en-US" sz="2400" dirty="0"/>
              <a:t>Saliva Check Buffer</a:t>
            </a:r>
          </a:p>
          <a:p>
            <a:pPr marL="285750" indent="-285750">
              <a:buFont typeface="Arial" panose="020B0604020202020204" pitchFamily="34" charset="0"/>
              <a:buChar char="•"/>
            </a:pPr>
            <a:r>
              <a:rPr lang="en-US" sz="2400" dirty="0"/>
              <a:t>Bristle</a:t>
            </a:r>
          </a:p>
          <a:p>
            <a:pPr marL="285750" indent="-285750">
              <a:buFont typeface="Arial" panose="020B0604020202020204" pitchFamily="34" charset="0"/>
              <a:buChar char="•"/>
            </a:pPr>
            <a:r>
              <a:rPr lang="en-US" sz="2400" dirty="0" err="1"/>
              <a:t>OraRisk</a:t>
            </a:r>
            <a:r>
              <a:rPr lang="en-US" sz="2400" dirty="0"/>
              <a:t> Candida </a:t>
            </a:r>
          </a:p>
          <a:p>
            <a:pPr marL="285750" indent="-285750">
              <a:buFont typeface="Arial" panose="020B0604020202020204" pitchFamily="34" charset="0"/>
              <a:buChar char="•"/>
            </a:pPr>
            <a:r>
              <a:rPr lang="en-US" sz="2400" dirty="0" err="1"/>
              <a:t>SillHa</a:t>
            </a:r>
            <a:r>
              <a:rPr lang="en-US" sz="2400" dirty="0"/>
              <a:t> Oral Wellness System Tooth Health </a:t>
            </a:r>
          </a:p>
          <a:p>
            <a:pPr marL="285750" indent="-285750">
              <a:buFont typeface="Arial" panose="020B0604020202020204" pitchFamily="34" charset="0"/>
              <a:buChar char="•"/>
            </a:pPr>
            <a:r>
              <a:rPr lang="en-US" sz="2400" dirty="0" err="1"/>
              <a:t>SillHa</a:t>
            </a:r>
            <a:r>
              <a:rPr lang="en-US" sz="2400" dirty="0"/>
              <a:t> Oral Wellness System Gum Heath </a:t>
            </a:r>
          </a:p>
          <a:p>
            <a:pPr marL="285750" indent="-285750">
              <a:buFont typeface="Arial" panose="020B0604020202020204" pitchFamily="34" charset="0"/>
              <a:buChar char="•"/>
            </a:pPr>
            <a:r>
              <a:rPr lang="en-US" sz="2400" dirty="0" err="1"/>
              <a:t>SillHa</a:t>
            </a:r>
            <a:r>
              <a:rPr lang="en-US" sz="2400" dirty="0"/>
              <a:t> Oral Wellness System Oral Cleanliness</a:t>
            </a:r>
          </a:p>
          <a:p>
            <a:pPr marL="285750" indent="-285750">
              <a:buFont typeface="Arial" panose="020B0604020202020204" pitchFamily="34" charset="0"/>
              <a:buChar char="•"/>
            </a:pPr>
            <a:r>
              <a:rPr lang="en-US" sz="2400" dirty="0"/>
              <a:t>Simply </a:t>
            </a:r>
            <a:r>
              <a:rPr lang="en-US" sz="2400" dirty="0" err="1"/>
              <a:t>Perio</a:t>
            </a:r>
            <a:r>
              <a:rPr lang="en-US" sz="2400" dirty="0"/>
              <a:t> Test  </a:t>
            </a:r>
          </a:p>
        </p:txBody>
      </p:sp>
      <p:pic>
        <p:nvPicPr>
          <p:cNvPr id="4" name="Graphic 3">
            <a:extLst>
              <a:ext uri="{FF2B5EF4-FFF2-40B4-BE49-F238E27FC236}">
                <a16:creationId xmlns:a16="http://schemas.microsoft.com/office/drawing/2014/main" id="{31A04D10-D44C-076F-4382-B07AD429CA8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10426" y="571500"/>
            <a:ext cx="7620000" cy="5715000"/>
          </a:xfrm>
          <a:prstGeom prst="rect">
            <a:avLst/>
          </a:prstGeom>
        </p:spPr>
      </p:pic>
    </p:spTree>
    <p:extLst>
      <p:ext uri="{BB962C8B-B14F-4D97-AF65-F5344CB8AC3E}">
        <p14:creationId xmlns:p14="http://schemas.microsoft.com/office/powerpoint/2010/main" val="4251743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Chairside Screening</a:t>
            </a:r>
          </a:p>
        </p:txBody>
      </p:sp>
      <p:pic>
        <p:nvPicPr>
          <p:cNvPr id="6" name="Graphic 5">
            <a:extLst>
              <a:ext uri="{FF2B5EF4-FFF2-40B4-BE49-F238E27FC236}">
                <a16:creationId xmlns:a16="http://schemas.microsoft.com/office/drawing/2014/main" id="{8B77375F-67F5-FB46-9F85-4B9C9C7BBB3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000010" y="817160"/>
            <a:ext cx="6662383" cy="4996787"/>
          </a:xfrm>
          <a:prstGeom prst="rect">
            <a:avLst/>
          </a:prstGeom>
        </p:spPr>
      </p:pic>
    </p:spTree>
    <p:extLst>
      <p:ext uri="{BB962C8B-B14F-4D97-AF65-F5344CB8AC3E}">
        <p14:creationId xmlns:p14="http://schemas.microsoft.com/office/powerpoint/2010/main" val="1155279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Connection between 5-Point Plan and Chart</a:t>
            </a:r>
          </a:p>
        </p:txBody>
      </p:sp>
      <p:sp>
        <p:nvSpPr>
          <p:cNvPr id="10" name="Text Placeholder 9">
            <a:extLst>
              <a:ext uri="{FF2B5EF4-FFF2-40B4-BE49-F238E27FC236}">
                <a16:creationId xmlns:a16="http://schemas.microsoft.com/office/drawing/2014/main" id="{FFB920D4-684C-1749-805A-E649EFDC5875}"/>
              </a:ext>
            </a:extLst>
          </p:cNvPr>
          <p:cNvSpPr>
            <a:spLocks noGrp="1"/>
          </p:cNvSpPr>
          <p:nvPr>
            <p:ph type="body" sz="half" idx="10"/>
          </p:nvPr>
        </p:nvSpPr>
        <p:spPr/>
        <p:txBody>
          <a:bodyPr/>
          <a:lstStyle/>
          <a:p>
            <a:r>
              <a:rPr lang="en-US" dirty="0"/>
              <a:t>Image on the right modified from: </a:t>
            </a:r>
          </a:p>
          <a:p>
            <a:r>
              <a:rPr lang="en-US" dirty="0"/>
              <a:t>Brian Nový, Erinne Kennedy, Janice Donahoe, and Susan Fournier, “Minimizing Aerosols with Non-Surgical Approaches to Caries Management,” </a:t>
            </a:r>
            <a:r>
              <a:rPr lang="en-US" i="1" dirty="0"/>
              <a:t>Journal of the Michigan Dental Association</a:t>
            </a:r>
            <a:r>
              <a:rPr lang="en-US" dirty="0"/>
              <a:t>, 48–56, July 2020.</a:t>
            </a:r>
          </a:p>
          <a:p>
            <a:endParaRPr lang="en-US" dirty="0"/>
          </a:p>
        </p:txBody>
      </p:sp>
      <p:pic>
        <p:nvPicPr>
          <p:cNvPr id="4" name="Content Placeholder 3">
            <a:extLst>
              <a:ext uri="{FF2B5EF4-FFF2-40B4-BE49-F238E27FC236}">
                <a16:creationId xmlns:a16="http://schemas.microsoft.com/office/drawing/2014/main" id="{12BB7530-1AC3-E34E-9060-CD100E7DE4E5}"/>
              </a:ext>
            </a:extLst>
          </p:cNvPr>
          <p:cNvPicPr>
            <a:picLocks noGrp="1" noChangeAspect="1"/>
          </p:cNvPicPr>
          <p:nvPr>
            <p:ph sz="half" idx="2"/>
          </p:nvPr>
        </p:nvPicPr>
        <p:blipFill>
          <a:blip>
            <a:extLst>
              <a:ext uri="{96DAC541-7B7A-43D3-8B79-37D633B846F1}">
                <asvg:svgBlip xmlns:asvg="http://schemas.microsoft.com/office/drawing/2016/SVG/main" r:embed="rId7"/>
              </a:ext>
            </a:extLst>
          </a:blip>
          <a:stretch>
            <a:fillRect/>
          </a:stretch>
        </p:blipFill>
        <p:spPr>
          <a:xfrm>
            <a:off x="-153133" y="1256749"/>
            <a:ext cx="5792666" cy="4344499"/>
          </a:xfrm>
        </p:spPr>
      </p:pic>
      <p:pic>
        <p:nvPicPr>
          <p:cNvPr id="13" name="Graphic 12">
            <a:extLst>
              <a:ext uri="{FF2B5EF4-FFF2-40B4-BE49-F238E27FC236}">
                <a16:creationId xmlns:a16="http://schemas.microsoft.com/office/drawing/2014/main" id="{EA196E1E-0F80-064A-9EFE-9569F3A5152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88627" y="870863"/>
            <a:ext cx="6621054" cy="5116269"/>
          </a:xfrm>
          <a:prstGeom prst="rect">
            <a:avLst/>
          </a:prstGeom>
        </p:spPr>
      </p:pic>
    </p:spTree>
    <p:extLst>
      <p:ext uri="{BB962C8B-B14F-4D97-AF65-F5344CB8AC3E}">
        <p14:creationId xmlns:p14="http://schemas.microsoft.com/office/powerpoint/2010/main" val="19074693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0" name="Title 5">
            <a:extLst>
              <a:ext uri="{FF2B5EF4-FFF2-40B4-BE49-F238E27FC236}">
                <a16:creationId xmlns:a16="http://schemas.microsoft.com/office/drawing/2014/main" id="{D4FC14C3-1941-0A4A-9EE3-471EA9E0BDAD}"/>
              </a:ext>
            </a:extLst>
          </p:cNvPr>
          <p:cNvSpPr txBox="1">
            <a:spLocks/>
          </p:cNvSpPr>
          <p:nvPr/>
        </p:nvSpPr>
        <p:spPr>
          <a:xfrm>
            <a:off x="838200" y="638567"/>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Patient Factors</a:t>
            </a:r>
          </a:p>
        </p:txBody>
      </p:sp>
      <p:graphicFrame>
        <p:nvGraphicFramePr>
          <p:cNvPr id="2" name="Diagram 1">
            <a:extLst>
              <a:ext uri="{FF2B5EF4-FFF2-40B4-BE49-F238E27FC236}">
                <a16:creationId xmlns:a16="http://schemas.microsoft.com/office/drawing/2014/main" id="{CAE70A0B-A378-2B4A-2AD7-8527B9EB20C6}"/>
              </a:ext>
            </a:extLst>
          </p:cNvPr>
          <p:cNvGraphicFramePr/>
          <p:nvPr>
            <p:extLst>
              <p:ext uri="{D42A27DB-BD31-4B8C-83A1-F6EECF244321}">
                <p14:modId xmlns:p14="http://schemas.microsoft.com/office/powerpoint/2010/main" val="2471592189"/>
              </p:ext>
            </p:extLst>
          </p:nvPr>
        </p:nvGraphicFramePr>
        <p:xfrm>
          <a:off x="1532021" y="969877"/>
          <a:ext cx="9127958" cy="49182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93338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CB2EF-03F0-0194-7551-65BE917398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410770-8764-E49F-BD92-ADDF139B308A}"/>
              </a:ext>
            </a:extLst>
          </p:cNvPr>
          <p:cNvSpPr>
            <a:spLocks noGrp="1"/>
          </p:cNvSpPr>
          <p:nvPr>
            <p:ph type="title"/>
          </p:nvPr>
        </p:nvSpPr>
        <p:spPr/>
        <p:txBody>
          <a:bodyPr/>
          <a:lstStyle/>
          <a:p>
            <a:r>
              <a:t>Review</a:t>
            </a:r>
          </a:p>
        </p:txBody>
      </p:sp>
      <p:graphicFrame>
        <p:nvGraphicFramePr>
          <p:cNvPr id="7" name="Diagram 6">
            <a:extLst>
              <a:ext uri="{FF2B5EF4-FFF2-40B4-BE49-F238E27FC236}">
                <a16:creationId xmlns:a16="http://schemas.microsoft.com/office/drawing/2014/main" id="{7CCE9B7C-0376-917B-B686-D562E3BCAC88}"/>
              </a:ext>
            </a:extLst>
          </p:cNvPr>
          <p:cNvGraphicFramePr/>
          <p:nvPr>
            <p:extLst>
              <p:ext uri="{D42A27DB-BD31-4B8C-83A1-F6EECF244321}">
                <p14:modId xmlns:p14="http://schemas.microsoft.com/office/powerpoint/2010/main" val="701339158"/>
              </p:ext>
            </p:extLst>
          </p:nvPr>
        </p:nvGraphicFramePr>
        <p:xfrm>
          <a:off x="685800" y="1649506"/>
          <a:ext cx="10820400" cy="37225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8642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Chairside Screening</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“Salivary Diagnostics,” American Dental Association, </a:t>
            </a:r>
            <a:r>
              <a:rPr lang="en-US" dirty="0" err="1"/>
              <a:t>www.ada.org</a:t>
            </a:r>
            <a:r>
              <a:rPr lang="en-US" dirty="0"/>
              <a:t>/</a:t>
            </a:r>
            <a:r>
              <a:rPr lang="en-US" dirty="0" err="1"/>
              <a:t>en</a:t>
            </a:r>
            <a:r>
              <a:rPr lang="en-US" dirty="0"/>
              <a:t>/resources/</a:t>
            </a:r>
            <a:r>
              <a:rPr lang="en-US" dirty="0" err="1"/>
              <a:t>ada</a:t>
            </a:r>
            <a:r>
              <a:rPr lang="en-US" dirty="0"/>
              <a:t>-library/oral-health-topics/salivary-diagnostics. </a:t>
            </a:r>
          </a:p>
        </p:txBody>
      </p:sp>
      <p:graphicFrame>
        <p:nvGraphicFramePr>
          <p:cNvPr id="9" name="Table 8">
            <a:extLst>
              <a:ext uri="{FF2B5EF4-FFF2-40B4-BE49-F238E27FC236}">
                <a16:creationId xmlns:a16="http://schemas.microsoft.com/office/drawing/2014/main" id="{4EA120BF-30D4-7543-84EC-AE1BA2ED0D65}"/>
              </a:ext>
            </a:extLst>
          </p:cNvPr>
          <p:cNvGraphicFramePr>
            <a:graphicFrameLocks noGrp="1"/>
          </p:cNvGraphicFramePr>
          <p:nvPr>
            <p:extLst>
              <p:ext uri="{D42A27DB-BD31-4B8C-83A1-F6EECF244321}">
                <p14:modId xmlns:p14="http://schemas.microsoft.com/office/powerpoint/2010/main" val="226481007"/>
              </p:ext>
            </p:extLst>
          </p:nvPr>
        </p:nvGraphicFramePr>
        <p:xfrm>
          <a:off x="1617052" y="1150409"/>
          <a:ext cx="9437811" cy="4557181"/>
        </p:xfrm>
        <a:graphic>
          <a:graphicData uri="http://schemas.openxmlformats.org/drawingml/2006/table">
            <a:tbl>
              <a:tblPr firstRow="1" bandRow="1">
                <a:tableStyleId>{5940675A-B579-460E-94D1-54222C63F5DA}</a:tableStyleId>
              </a:tblPr>
              <a:tblGrid>
                <a:gridCol w="3145937">
                  <a:extLst>
                    <a:ext uri="{9D8B030D-6E8A-4147-A177-3AD203B41FA5}">
                      <a16:colId xmlns:a16="http://schemas.microsoft.com/office/drawing/2014/main" val="625680908"/>
                    </a:ext>
                  </a:extLst>
                </a:gridCol>
                <a:gridCol w="2692888">
                  <a:extLst>
                    <a:ext uri="{9D8B030D-6E8A-4147-A177-3AD203B41FA5}">
                      <a16:colId xmlns:a16="http://schemas.microsoft.com/office/drawing/2014/main" val="3001165990"/>
                    </a:ext>
                  </a:extLst>
                </a:gridCol>
                <a:gridCol w="3598986">
                  <a:extLst>
                    <a:ext uri="{9D8B030D-6E8A-4147-A177-3AD203B41FA5}">
                      <a16:colId xmlns:a16="http://schemas.microsoft.com/office/drawing/2014/main" val="1897440120"/>
                    </a:ext>
                  </a:extLst>
                </a:gridCol>
              </a:tblGrid>
              <a:tr h="329912">
                <a:tc>
                  <a:txBody>
                    <a:bodyPr/>
                    <a:lstStyle/>
                    <a:p>
                      <a:r>
                        <a:rPr lang="en-US" sz="1600" b="1" dirty="0"/>
                        <a:t>Measure</a:t>
                      </a:r>
                      <a:r>
                        <a:rPr lang="en-US" sz="1600" dirty="0"/>
                        <a:t> </a:t>
                      </a:r>
                      <a:endParaRPr lang="en-US" sz="1600" dirty="0">
                        <a:latin typeface="Arial" panose="020B0604020202020204" pitchFamily="34" charset="0"/>
                        <a:cs typeface="Arial" panose="020B0604020202020204" pitchFamily="34" charset="0"/>
                      </a:endParaRPr>
                    </a:p>
                  </a:txBody>
                  <a:tcPr marL="85725" marR="85725" marT="42863" marB="42863"/>
                </a:tc>
                <a:tc>
                  <a:txBody>
                    <a:bodyPr/>
                    <a:lstStyle/>
                    <a:p>
                      <a:r>
                        <a:rPr lang="en-US" sz="1600" b="1" dirty="0"/>
                        <a:t>Tool </a:t>
                      </a:r>
                      <a:endParaRPr lang="en-US" sz="1600" b="1" dirty="0">
                        <a:latin typeface="Arial" panose="020B0604020202020204" pitchFamily="34" charset="0"/>
                        <a:cs typeface="Arial" panose="020B0604020202020204" pitchFamily="34" charset="0"/>
                      </a:endParaRPr>
                    </a:p>
                  </a:txBody>
                  <a:tcPr marL="85725" marR="85725" marT="42863" marB="42863"/>
                </a:tc>
                <a:tc>
                  <a:txBody>
                    <a:bodyPr/>
                    <a:lstStyle/>
                    <a:p>
                      <a:r>
                        <a:rPr lang="en-US" sz="1600" b="1" dirty="0"/>
                        <a:t>Associated Disease  </a:t>
                      </a:r>
                      <a:endParaRPr lang="en-US" sz="1600" b="1" dirty="0">
                        <a:latin typeface="Arial" panose="020B0604020202020204" pitchFamily="34" charset="0"/>
                        <a:cs typeface="Arial" panose="020B0604020202020204" pitchFamily="34" charset="0"/>
                      </a:endParaRPr>
                    </a:p>
                  </a:txBody>
                  <a:tcPr marL="85725" marR="85725" marT="42863" marB="42863"/>
                </a:tc>
                <a:extLst>
                  <a:ext uri="{0D108BD9-81ED-4DB2-BD59-A6C34878D82A}">
                    <a16:rowId xmlns:a16="http://schemas.microsoft.com/office/drawing/2014/main" val="470868502"/>
                  </a:ext>
                </a:extLst>
              </a:tr>
              <a:tr h="2065133">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 Other Pathogens (HIV, HPV, STD’s)</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OraQuick</a:t>
                      </a:r>
                      <a:r>
                        <a:rPr lang="en-US" sz="1600" b="0" u="none" strike="noStrike" kern="1200" baseline="30000" dirty="0">
                          <a:solidFill>
                            <a:schemeClr val="tx1"/>
                          </a:solidFill>
                          <a:effectLst/>
                        </a:rPr>
                        <a:t>®</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OraRisk</a:t>
                      </a:r>
                      <a:r>
                        <a:rPr lang="en-US" sz="1600" b="0" u="none" strike="noStrike" kern="1200" dirty="0">
                          <a:solidFill>
                            <a:schemeClr val="tx1"/>
                          </a:solidFill>
                          <a:effectLst/>
                        </a:rPr>
                        <a:t> HPV</a:t>
                      </a:r>
                      <a:r>
                        <a:rPr lang="en-US" sz="1600" b="0" u="none" strike="noStrike" kern="1200" baseline="30000" dirty="0">
                          <a:solidFill>
                            <a:schemeClr val="tx1"/>
                          </a:solidFill>
                          <a:effectLst/>
                        </a:rPr>
                        <a:t>®</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OraRisk</a:t>
                      </a:r>
                      <a:r>
                        <a:rPr lang="en-US" sz="1600" b="0" u="none" strike="noStrike" kern="1200" dirty="0">
                          <a:solidFill>
                            <a:schemeClr val="tx1"/>
                          </a:solidFill>
                          <a:effectLst/>
                        </a:rPr>
                        <a:t> HSV</a:t>
                      </a:r>
                      <a:r>
                        <a:rPr lang="en-US" sz="1600" b="0" u="none" strike="noStrike" kern="1200" baseline="30000" dirty="0">
                          <a:solidFill>
                            <a:schemeClr val="tx1"/>
                          </a:solidFill>
                          <a:effectLst/>
                        </a:rPr>
                        <a:t>®</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OraRisk</a:t>
                      </a:r>
                      <a:r>
                        <a:rPr lang="en-US" sz="1600" b="0" u="none" strike="noStrike" kern="1200" baseline="30000" dirty="0">
                          <a:solidFill>
                            <a:schemeClr val="tx1"/>
                          </a:solidFill>
                          <a:effectLst/>
                        </a:rPr>
                        <a:t>®</a:t>
                      </a:r>
                      <a:r>
                        <a:rPr lang="en-US" sz="1600" b="0" u="none" strike="noStrike" kern="1200" dirty="0">
                          <a:solidFill>
                            <a:schemeClr val="tx1"/>
                          </a:solidFill>
                          <a:effectLst/>
                        </a:rPr>
                        <a:t> Candida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OraRisk</a:t>
                      </a:r>
                      <a:r>
                        <a:rPr lang="en-US" sz="1600" b="0" u="none" strike="noStrike" kern="1200" baseline="30000" dirty="0">
                          <a:solidFill>
                            <a:schemeClr val="tx1"/>
                          </a:solidFill>
                          <a:effectLst/>
                        </a:rPr>
                        <a:t>®</a:t>
                      </a:r>
                      <a:r>
                        <a:rPr lang="en-US" sz="1600" b="0" u="none" strike="noStrike" kern="1200" dirty="0">
                          <a:solidFill>
                            <a:schemeClr val="tx1"/>
                          </a:solidFill>
                          <a:effectLst/>
                        </a:rPr>
                        <a:t> CT/NG</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endParaRPr lang="en-US" sz="1600" b="0" u="none" strike="noStrike" kern="1200" dirty="0">
                        <a:solidFill>
                          <a:schemeClr val="tx1"/>
                        </a:solidFill>
                        <a:effectLst/>
                      </a:endParaRP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endParaRPr lang="en-US" sz="1600" b="0" u="none" strike="noStrike" kern="1200" dirty="0">
                        <a:solidFill>
                          <a:schemeClr val="tx1"/>
                        </a:solidFill>
                        <a:effectLst/>
                      </a:endParaRP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OraSure</a:t>
                      </a:r>
                      <a:r>
                        <a:rPr lang="en-US" sz="1600" b="0" u="none" strike="noStrike" kern="1200" baseline="30000" dirty="0">
                          <a:solidFill>
                            <a:schemeClr val="tx1"/>
                          </a:solidFill>
                          <a:effectLst/>
                        </a:rPr>
                        <a:t>®</a:t>
                      </a:r>
                      <a:r>
                        <a:rPr lang="en-US" sz="1600" b="0" u="none" strike="noStrike" kern="1200" dirty="0">
                          <a:solidFill>
                            <a:schemeClr val="tx1"/>
                          </a:solidFill>
                          <a:effectLst/>
                        </a:rPr>
                        <a:t> HIV-1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HIV – Virus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HPV – Virus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HSV – Virus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Candida – Fungus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a:solidFill>
                            <a:schemeClr val="tx1"/>
                          </a:solidFill>
                          <a:effectLst/>
                        </a:rPr>
                        <a:t>Chlamydia trachomatis / Neisseria gonorrhea – Bacterial</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a:solidFill>
                            <a:schemeClr val="tx1"/>
                          </a:solidFill>
                          <a:effectLst/>
                        </a:rPr>
                        <a:t>HIV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extLst>
                  <a:ext uri="{0D108BD9-81ED-4DB2-BD59-A6C34878D82A}">
                    <a16:rowId xmlns:a16="http://schemas.microsoft.com/office/drawing/2014/main" val="2181743763"/>
                  </a:ext>
                </a:extLst>
              </a:tr>
              <a:tr h="1073578">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Genetic Polymorphisms</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a:solidFill>
                            <a:schemeClr val="tx1"/>
                          </a:solidFill>
                          <a:effectLst/>
                        </a:rPr>
                        <a:t>Alert 2™</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MyPerio</a:t>
                      </a:r>
                      <a:r>
                        <a:rPr lang="en-US" sz="1600" b="0" u="none" strike="noStrike" kern="1200" dirty="0">
                          <a:solidFill>
                            <a:schemeClr val="tx1"/>
                          </a:solidFill>
                          <a:effectLst/>
                        </a:rPr>
                        <a:t> ID</a:t>
                      </a:r>
                      <a:r>
                        <a:rPr lang="en-US" sz="1600" b="0" u="none" strike="noStrike" kern="1200" baseline="30000" dirty="0">
                          <a:solidFill>
                            <a:schemeClr val="tx1"/>
                          </a:solidFill>
                          <a:effectLst/>
                        </a:rPr>
                        <a:t>®</a:t>
                      </a:r>
                      <a:r>
                        <a:rPr lang="en-US" sz="1600" b="0" u="none" strike="noStrike" kern="1200" dirty="0">
                          <a:solidFill>
                            <a:schemeClr val="tx1"/>
                          </a:solidFill>
                          <a:effectLst/>
                        </a:rPr>
                        <a:t> IL-6 or IL-1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MyPerioPath</a:t>
                      </a:r>
                      <a:r>
                        <a:rPr lang="en-US" sz="1600" b="0" u="none" strike="noStrike" kern="1200" baseline="30000" dirty="0">
                          <a:solidFill>
                            <a:schemeClr val="tx1"/>
                          </a:solidFill>
                          <a:effectLst/>
                        </a:rPr>
                        <a:t>®</a:t>
                      </a:r>
                      <a:endParaRPr kumimoji="0" lang="en-US"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endParaRPr lang="en-US" sz="16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a:solidFill>
                            <a:schemeClr val="tx1"/>
                          </a:solidFill>
                          <a:effectLst/>
                        </a:rPr>
                        <a:t>Periodontal Disease </a:t>
                      </a:r>
                      <a:endParaRPr lang="en-US" sz="16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85725" marR="85725" marT="42863" marB="42863"/>
                </a:tc>
                <a:extLst>
                  <a:ext uri="{0D108BD9-81ED-4DB2-BD59-A6C34878D82A}">
                    <a16:rowId xmlns:a16="http://schemas.microsoft.com/office/drawing/2014/main" val="1606852131"/>
                  </a:ext>
                </a:extLst>
              </a:tr>
              <a:tr h="577800">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CD44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Total Protein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a:solidFill>
                            <a:schemeClr val="tx1"/>
                          </a:solidFill>
                          <a:effectLst/>
                        </a:rPr>
                        <a:t> </a:t>
                      </a:r>
                      <a:r>
                        <a:rPr lang="en-US" sz="1600" b="0" u="none" strike="noStrike" kern="1200" dirty="0" err="1">
                          <a:solidFill>
                            <a:schemeClr val="tx1"/>
                          </a:solidFill>
                          <a:effectLst/>
                        </a:rPr>
                        <a:t>OraMark</a:t>
                      </a:r>
                      <a:r>
                        <a:rPr lang="en-US" sz="1600" b="0" u="none" strike="noStrike" kern="1200" dirty="0">
                          <a:solidFill>
                            <a:schemeClr val="tx1"/>
                          </a:solidFill>
                          <a:effectLst/>
                        </a:rPr>
                        <a:t>™ Test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Oral Cancer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extLst>
                  <a:ext uri="{0D108BD9-81ED-4DB2-BD59-A6C34878D82A}">
                    <a16:rowId xmlns:a16="http://schemas.microsoft.com/office/drawing/2014/main" val="569316035"/>
                  </a:ext>
                </a:extLst>
              </a:tr>
              <a:tr h="510758">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mRNA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600" b="0" u="none" strike="noStrike" kern="1200" dirty="0" err="1">
                          <a:solidFill>
                            <a:schemeClr val="tx1"/>
                          </a:solidFill>
                          <a:effectLst/>
                        </a:rPr>
                        <a:t>OraMark</a:t>
                      </a:r>
                      <a:r>
                        <a:rPr lang="en-US" sz="1600" b="0" u="none" strike="noStrike" kern="1200" dirty="0">
                          <a:solidFill>
                            <a:schemeClr val="tx1"/>
                          </a:solidFill>
                          <a:effectLst/>
                        </a:rPr>
                        <a:t> OSCC</a:t>
                      </a:r>
                      <a:r>
                        <a:rPr lang="en-US" sz="1600" b="0" u="none" strike="noStrike" kern="1200" baseline="30000" dirty="0">
                          <a:solidFill>
                            <a:schemeClr val="tx1"/>
                          </a:solidFill>
                          <a:effectLst/>
                        </a:rPr>
                        <a:t>®</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kumimoji="0" lang="en-US" sz="1600" b="0" u="none" strike="noStrike" kern="1200" cap="none" spc="0" normalizeH="0" baseline="0" noProof="0" dirty="0">
                          <a:ln>
                            <a:noFill/>
                          </a:ln>
                          <a:solidFill>
                            <a:prstClr val="black"/>
                          </a:solidFill>
                          <a:effectLst/>
                          <a:uLnTx/>
                          <a:uFillTx/>
                        </a:rPr>
                        <a:t>Oral Cancer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85725" marR="85725" marT="42863" marB="42863"/>
                </a:tc>
                <a:extLst>
                  <a:ext uri="{0D108BD9-81ED-4DB2-BD59-A6C34878D82A}">
                    <a16:rowId xmlns:a16="http://schemas.microsoft.com/office/drawing/2014/main" val="332716541"/>
                  </a:ext>
                </a:extLst>
              </a:tr>
            </a:tbl>
          </a:graphicData>
        </a:graphic>
      </p:graphicFrame>
    </p:spTree>
    <p:extLst>
      <p:ext uri="{BB962C8B-B14F-4D97-AF65-F5344CB8AC3E}">
        <p14:creationId xmlns:p14="http://schemas.microsoft.com/office/powerpoint/2010/main" val="1096948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Caries Risk — Chairside Screening</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“Salivary Diagnostics,” American Dental Association, </a:t>
            </a:r>
            <a:r>
              <a:rPr lang="en-US" dirty="0" err="1"/>
              <a:t>www.ada.org</a:t>
            </a:r>
            <a:r>
              <a:rPr lang="en-US" dirty="0"/>
              <a:t>/</a:t>
            </a:r>
            <a:r>
              <a:rPr lang="en-US" dirty="0" err="1"/>
              <a:t>en</a:t>
            </a:r>
            <a:r>
              <a:rPr lang="en-US" dirty="0"/>
              <a:t>/resources/</a:t>
            </a:r>
            <a:r>
              <a:rPr lang="en-US" dirty="0" err="1"/>
              <a:t>ada</a:t>
            </a:r>
            <a:r>
              <a:rPr lang="en-US" dirty="0"/>
              <a:t>-library/oral-health-topics/salivary-diagnostics. </a:t>
            </a:r>
          </a:p>
        </p:txBody>
      </p:sp>
      <p:graphicFrame>
        <p:nvGraphicFramePr>
          <p:cNvPr id="9" name="Table 8">
            <a:extLst>
              <a:ext uri="{FF2B5EF4-FFF2-40B4-BE49-F238E27FC236}">
                <a16:creationId xmlns:a16="http://schemas.microsoft.com/office/drawing/2014/main" id="{0C2F3C44-BC1F-FE4C-A5F6-112A1E5C0791}"/>
              </a:ext>
            </a:extLst>
          </p:cNvPr>
          <p:cNvGraphicFramePr>
            <a:graphicFrameLocks noGrp="1"/>
          </p:cNvGraphicFramePr>
          <p:nvPr>
            <p:extLst>
              <p:ext uri="{D42A27DB-BD31-4B8C-83A1-F6EECF244321}">
                <p14:modId xmlns:p14="http://schemas.microsoft.com/office/powerpoint/2010/main" val="1064249699"/>
              </p:ext>
            </p:extLst>
          </p:nvPr>
        </p:nvGraphicFramePr>
        <p:xfrm>
          <a:off x="1374713" y="1314924"/>
          <a:ext cx="9442573" cy="4228152"/>
        </p:xfrm>
        <a:graphic>
          <a:graphicData uri="http://schemas.openxmlformats.org/drawingml/2006/table">
            <a:tbl>
              <a:tblPr firstRow="1" bandRow="1">
                <a:tableStyleId>{5940675A-B579-460E-94D1-54222C63F5DA}</a:tableStyleId>
              </a:tblPr>
              <a:tblGrid>
                <a:gridCol w="3669114">
                  <a:extLst>
                    <a:ext uri="{9D8B030D-6E8A-4147-A177-3AD203B41FA5}">
                      <a16:colId xmlns:a16="http://schemas.microsoft.com/office/drawing/2014/main" val="625680908"/>
                    </a:ext>
                  </a:extLst>
                </a:gridCol>
                <a:gridCol w="5773459">
                  <a:extLst>
                    <a:ext uri="{9D8B030D-6E8A-4147-A177-3AD203B41FA5}">
                      <a16:colId xmlns:a16="http://schemas.microsoft.com/office/drawing/2014/main" val="3001165990"/>
                    </a:ext>
                  </a:extLst>
                </a:gridCol>
              </a:tblGrid>
              <a:tr h="428625">
                <a:tc>
                  <a:txBody>
                    <a:bodyPr/>
                    <a:lstStyle/>
                    <a:p>
                      <a:r>
                        <a:rPr lang="en-US" sz="1700" b="1" dirty="0"/>
                        <a:t>Measure</a:t>
                      </a:r>
                      <a:r>
                        <a:rPr lang="en-US" sz="1700" dirty="0"/>
                        <a:t> </a:t>
                      </a:r>
                      <a:endParaRPr lang="en-US" sz="1700" dirty="0">
                        <a:latin typeface="+mn-lt"/>
                      </a:endParaRPr>
                    </a:p>
                  </a:txBody>
                  <a:tcPr marL="85725" marR="85725" marT="42863" marB="42863"/>
                </a:tc>
                <a:tc>
                  <a:txBody>
                    <a:bodyPr/>
                    <a:lstStyle/>
                    <a:p>
                      <a:r>
                        <a:rPr lang="en-US" sz="1700" b="1" dirty="0"/>
                        <a:t>Tool</a:t>
                      </a:r>
                      <a:r>
                        <a:rPr lang="en-US" sz="1700" dirty="0"/>
                        <a:t> </a:t>
                      </a:r>
                      <a:endParaRPr lang="en-US" sz="1700" dirty="0">
                        <a:latin typeface="+mn-lt"/>
                      </a:endParaRPr>
                    </a:p>
                  </a:txBody>
                  <a:tcPr marL="85725" marR="85725" marT="42863" marB="42863"/>
                </a:tc>
                <a:extLst>
                  <a:ext uri="{0D108BD9-81ED-4DB2-BD59-A6C34878D82A}">
                    <a16:rowId xmlns:a16="http://schemas.microsoft.com/office/drawing/2014/main" val="470868502"/>
                  </a:ext>
                </a:extLst>
              </a:tr>
              <a:tr h="857250">
                <a:tc>
                  <a:txBody>
                    <a:bodyPr/>
                    <a:lstStyle/>
                    <a:p>
                      <a:pPr marL="285750" indent="-285750">
                        <a:buFont typeface=".Apple Color Emoji UI"/>
                        <a:buChar char="💧"/>
                      </a:pPr>
                      <a:r>
                        <a:rPr lang="en-US" sz="1700" dirty="0"/>
                        <a:t>Quantity of Saliva (Flow Rate) </a:t>
                      </a:r>
                      <a:endParaRPr lang="en-US" sz="1700" dirty="0">
                        <a:latin typeface="+mn-lt"/>
                      </a:endParaRPr>
                    </a:p>
                  </a:txBody>
                  <a:tcPr marL="85725" marR="85725" marT="42863" marB="42863"/>
                </a:tc>
                <a:tc>
                  <a:txBody>
                    <a:bodyPr/>
                    <a:lstStyle/>
                    <a:p>
                      <a:pPr marL="285750" indent="-285750">
                        <a:buFont typeface=".Apple Color Emoji UI"/>
                        <a:buChar char="💧"/>
                      </a:pPr>
                      <a:r>
                        <a:rPr lang="en-US" sz="1700" b="0" dirty="0">
                          <a:solidFill>
                            <a:schemeClr val="tx1"/>
                          </a:solidFill>
                        </a:rPr>
                        <a:t>Beaker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b="0" kern="1200" dirty="0">
                          <a:solidFill>
                            <a:schemeClr val="tx1"/>
                          </a:solidFill>
                          <a:effectLst/>
                        </a:rPr>
                        <a:t>Saliva-Check BUFFER Testing Mat by GC America</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b="0" kern="1200" dirty="0" err="1">
                          <a:solidFill>
                            <a:schemeClr val="tx1"/>
                          </a:solidFill>
                          <a:effectLst/>
                        </a:rPr>
                        <a:t>BokaFlo</a:t>
                      </a:r>
                      <a:endParaRPr lang="en-US" sz="1700" b="0" kern="1200" dirty="0">
                        <a:solidFill>
                          <a:schemeClr val="tx1"/>
                        </a:solidFill>
                        <a:effectLst/>
                        <a:latin typeface="+mn-lt"/>
                        <a:ea typeface="+mn-ea"/>
                        <a:cs typeface="+mn-cs"/>
                      </a:endParaRPr>
                    </a:p>
                  </a:txBody>
                  <a:tcPr marL="85725" marR="85725" marT="42863" marB="42863"/>
                </a:tc>
                <a:extLst>
                  <a:ext uri="{0D108BD9-81ED-4DB2-BD59-A6C34878D82A}">
                    <a16:rowId xmlns:a16="http://schemas.microsoft.com/office/drawing/2014/main" val="1444963836"/>
                  </a:ext>
                </a:extLst>
              </a:tr>
              <a:tr h="347663">
                <a:tc>
                  <a:txBody>
                    <a:bodyPr/>
                    <a:lstStyle/>
                    <a:p>
                      <a:pPr marL="285750" indent="-285750">
                        <a:buFont typeface=".Apple Color Emoji UI"/>
                        <a:buChar char="💧"/>
                      </a:pPr>
                      <a:r>
                        <a:rPr lang="en-US" sz="1700" dirty="0"/>
                        <a:t>Quality of Saliva (Consistency) </a:t>
                      </a:r>
                      <a:endParaRPr lang="en-US" sz="1700" dirty="0">
                        <a:latin typeface="+mn-lt"/>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b="0" kern="1200" dirty="0">
                          <a:solidFill>
                            <a:schemeClr val="tx1"/>
                          </a:solidFill>
                          <a:effectLst/>
                        </a:rPr>
                        <a:t>Saliva-Check BUFFER Testing Mat by GC America</a:t>
                      </a:r>
                      <a:endParaRPr lang="en-US" sz="1700" b="0" dirty="0">
                        <a:solidFill>
                          <a:schemeClr val="tx1"/>
                        </a:solidFill>
                        <a:latin typeface="+mn-lt"/>
                      </a:endParaRPr>
                    </a:p>
                  </a:txBody>
                  <a:tcPr marL="85725" marR="85725" marT="42863" marB="42863"/>
                </a:tc>
                <a:extLst>
                  <a:ext uri="{0D108BD9-81ED-4DB2-BD59-A6C34878D82A}">
                    <a16:rowId xmlns:a16="http://schemas.microsoft.com/office/drawing/2014/main" val="3855118017"/>
                  </a:ext>
                </a:extLst>
              </a:tr>
              <a:tr h="857250">
                <a:tc>
                  <a:txBody>
                    <a:bodyPr/>
                    <a:lstStyle/>
                    <a:p>
                      <a:pPr marL="285750" indent="-285750">
                        <a:buFont typeface=".Apple Color Emoji UI"/>
                        <a:buChar char="💧"/>
                      </a:pPr>
                      <a:r>
                        <a:rPr lang="en-US" sz="1700" dirty="0"/>
                        <a:t>Bacterial Count </a:t>
                      </a:r>
                    </a:p>
                    <a:p>
                      <a:pPr marL="0" indent="0">
                        <a:buFont typeface=".Apple Color Emoji UI"/>
                        <a:buNone/>
                      </a:pPr>
                      <a:r>
                        <a:rPr lang="en-US" sz="1700" dirty="0"/>
                        <a:t>(</a:t>
                      </a:r>
                      <a:r>
                        <a:rPr lang="en-US" sz="1700" b="0" i="1" u="none" strike="noStrike" kern="1200" dirty="0">
                          <a:solidFill>
                            <a:schemeClr val="tx1"/>
                          </a:solidFill>
                          <a:effectLst/>
                        </a:rPr>
                        <a:t>S. </a:t>
                      </a:r>
                      <a:r>
                        <a:rPr lang="en-US" sz="1700" b="0" i="1" u="none" strike="noStrike" kern="1200" dirty="0" err="1">
                          <a:solidFill>
                            <a:schemeClr val="tx1"/>
                          </a:solidFill>
                          <a:effectLst/>
                        </a:rPr>
                        <a:t>mutans</a:t>
                      </a:r>
                      <a:r>
                        <a:rPr lang="en-US" sz="1700" b="0" u="none" strike="noStrike" kern="1200" dirty="0">
                          <a:solidFill>
                            <a:schemeClr val="tx1"/>
                          </a:solidFill>
                          <a:effectLst/>
                        </a:rPr>
                        <a:t>, </a:t>
                      </a:r>
                      <a:r>
                        <a:rPr lang="en-US" sz="1700" b="0" i="1" u="none" strike="noStrike" kern="1200" dirty="0">
                          <a:solidFill>
                            <a:schemeClr val="tx1"/>
                          </a:solidFill>
                          <a:effectLst/>
                        </a:rPr>
                        <a:t>Lactobacillus </a:t>
                      </a:r>
                      <a:r>
                        <a:rPr lang="en-US" sz="1700" b="0" i="1" u="none" strike="noStrike" kern="1200" dirty="0" err="1">
                          <a:solidFill>
                            <a:schemeClr val="tx1"/>
                          </a:solidFill>
                          <a:effectLst/>
                        </a:rPr>
                        <a:t>spp</a:t>
                      </a:r>
                      <a:r>
                        <a:rPr lang="en-US" sz="1700" b="0" u="none" strike="noStrike" kern="1200" dirty="0">
                          <a:solidFill>
                            <a:schemeClr val="tx1"/>
                          </a:solidFill>
                          <a:effectLst/>
                        </a:rPr>
                        <a:t>) </a:t>
                      </a:r>
                      <a:endParaRPr lang="en-US" sz="1700" b="0" i="0" u="none" strike="noStrike" kern="1200" dirty="0">
                        <a:solidFill>
                          <a:schemeClr val="tx1"/>
                        </a:solidFill>
                        <a:effectLst/>
                        <a:latin typeface="+mn-lt"/>
                        <a:ea typeface="+mn-ea"/>
                        <a:cs typeface="+mn-cs"/>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kern="1200" dirty="0" err="1">
                          <a:solidFill>
                            <a:schemeClr val="tx1"/>
                          </a:solidFill>
                          <a:effectLst/>
                        </a:rPr>
                        <a:t>SillHa</a:t>
                      </a:r>
                      <a:r>
                        <a:rPr lang="en-US" sz="1700" b="0" dirty="0">
                          <a:solidFill>
                            <a:schemeClr val="tx1"/>
                          </a:solidFill>
                        </a:rPr>
                        <a:t> Oral Wellness System by ARKRAY </a:t>
                      </a:r>
                    </a:p>
                    <a:p>
                      <a:pPr marL="285750" indent="-285750">
                        <a:buFont typeface=".Apple Color Emoji UI"/>
                        <a:buChar char="💧"/>
                      </a:pPr>
                      <a:r>
                        <a:rPr lang="en-US" sz="1700" b="0" u="none" kern="1200" dirty="0" err="1">
                          <a:solidFill>
                            <a:schemeClr val="tx1"/>
                          </a:solidFill>
                          <a:effectLst/>
                        </a:rPr>
                        <a:t>BiofilmGS</a:t>
                      </a:r>
                      <a:r>
                        <a:rPr lang="en-US" sz="1700" b="0" u="none" kern="1200" dirty="0">
                          <a:solidFill>
                            <a:schemeClr val="tx1"/>
                          </a:solidFill>
                          <a:effectLst/>
                        </a:rPr>
                        <a:t>™</a:t>
                      </a:r>
                      <a:r>
                        <a:rPr lang="en-US" sz="1700" b="0" u="none" strike="noStrike" kern="1200" dirty="0">
                          <a:solidFill>
                            <a:schemeClr val="tx1"/>
                          </a:solidFill>
                          <a:effectLst/>
                        </a:rPr>
                        <a:t> </a:t>
                      </a:r>
                    </a:p>
                    <a:p>
                      <a:pPr marL="285750" indent="-285750">
                        <a:buFont typeface=".Apple Color Emoji UI"/>
                        <a:buChar char="💧"/>
                      </a:pPr>
                      <a:r>
                        <a:rPr lang="en-US" sz="1700" b="0" u="none" kern="1200" dirty="0" err="1">
                          <a:solidFill>
                            <a:schemeClr val="tx1"/>
                          </a:solidFill>
                          <a:effectLst/>
                        </a:rPr>
                        <a:t>BiofilmDNA</a:t>
                      </a:r>
                      <a:r>
                        <a:rPr lang="en-US" sz="1700" b="0" u="none" kern="1200" dirty="0">
                          <a:solidFill>
                            <a:schemeClr val="tx1"/>
                          </a:solidFill>
                          <a:effectLst/>
                        </a:rPr>
                        <a:t>™</a:t>
                      </a:r>
                      <a:endParaRPr lang="en-US" sz="1700" b="0" u="none" dirty="0">
                        <a:solidFill>
                          <a:schemeClr val="tx1"/>
                        </a:solidFill>
                        <a:latin typeface="+mn-lt"/>
                      </a:endParaRPr>
                    </a:p>
                  </a:txBody>
                  <a:tcPr marL="85725" marR="85725" marT="42863" marB="42863"/>
                </a:tc>
                <a:extLst>
                  <a:ext uri="{0D108BD9-81ED-4DB2-BD59-A6C34878D82A}">
                    <a16:rowId xmlns:a16="http://schemas.microsoft.com/office/drawing/2014/main" val="2718451447"/>
                  </a:ext>
                </a:extLst>
              </a:tr>
              <a:tr h="857250">
                <a:tc>
                  <a:txBody>
                    <a:bodyPr/>
                    <a:lstStyle/>
                    <a:p>
                      <a:pPr marL="285750" indent="-285750">
                        <a:buFont typeface=".Apple Color Emoji UI"/>
                        <a:buChar char="💧"/>
                      </a:pPr>
                      <a:r>
                        <a:rPr lang="en-US" sz="1700" dirty="0"/>
                        <a:t>Buffering Capacity </a:t>
                      </a:r>
                      <a:endParaRPr lang="en-US" sz="1700" dirty="0">
                        <a:latin typeface="+mn-lt"/>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b="0" dirty="0">
                          <a:solidFill>
                            <a:schemeClr val="tx1"/>
                          </a:solidFill>
                        </a:rPr>
                        <a:t>Hand Held pH Meter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kern="1200" dirty="0" err="1">
                          <a:solidFill>
                            <a:schemeClr val="tx1"/>
                          </a:solidFill>
                          <a:effectLst/>
                        </a:rPr>
                        <a:t>SillHa</a:t>
                      </a:r>
                      <a:r>
                        <a:rPr lang="en-US" sz="1700" b="0" dirty="0">
                          <a:solidFill>
                            <a:schemeClr val="tx1"/>
                          </a:solidFill>
                        </a:rPr>
                        <a:t> Oral Wellness System by ARKRAY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b="0" kern="1200" dirty="0">
                          <a:solidFill>
                            <a:schemeClr val="tx1"/>
                          </a:solidFill>
                          <a:effectLst/>
                        </a:rPr>
                        <a:t>Saliva-Check BUFFER Testing Mat by GC America</a:t>
                      </a:r>
                      <a:endParaRPr lang="en-US" sz="1700" b="0" dirty="0">
                        <a:solidFill>
                          <a:schemeClr val="tx1"/>
                        </a:solidFill>
                        <a:latin typeface="+mn-lt"/>
                      </a:endParaRPr>
                    </a:p>
                  </a:txBody>
                  <a:tcPr marL="85725" marR="85725" marT="42863" marB="42863"/>
                </a:tc>
                <a:extLst>
                  <a:ext uri="{0D108BD9-81ED-4DB2-BD59-A6C34878D82A}">
                    <a16:rowId xmlns:a16="http://schemas.microsoft.com/office/drawing/2014/main" val="2575887017"/>
                  </a:ext>
                </a:extLst>
              </a:tr>
              <a:tr h="857250">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dirty="0"/>
                        <a:t> pH </a:t>
                      </a:r>
                      <a:endParaRPr lang="en-US" sz="1700" dirty="0">
                        <a:latin typeface="+mn-lt"/>
                      </a:endParaRPr>
                    </a:p>
                  </a:txBody>
                  <a:tcPr marL="85725" marR="85725" marT="42863" marB="42863"/>
                </a:tc>
                <a:tc>
                  <a:txBody>
                    <a:bodyPr/>
                    <a:lstStyle/>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b="0" dirty="0">
                          <a:solidFill>
                            <a:schemeClr val="tx1"/>
                          </a:solidFill>
                        </a:rPr>
                        <a:t>pH Test Strips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kern="1200" dirty="0" err="1">
                          <a:solidFill>
                            <a:schemeClr val="tx1"/>
                          </a:solidFill>
                          <a:effectLst/>
                        </a:rPr>
                        <a:t>SillHa</a:t>
                      </a:r>
                      <a:r>
                        <a:rPr lang="en-US" sz="1700" b="0" dirty="0">
                          <a:solidFill>
                            <a:schemeClr val="tx1"/>
                          </a:solidFill>
                        </a:rPr>
                        <a:t> Oral Wellness System by ARKRAY </a:t>
                      </a:r>
                    </a:p>
                    <a:p>
                      <a:pPr marL="285750" marR="0" lvl="0" indent="-285750" algn="l" defTabSz="914400" rtl="0" eaLnBrk="1" fontAlgn="auto" latinLnBrk="0" hangingPunct="1">
                        <a:lnSpc>
                          <a:spcPct val="100000"/>
                        </a:lnSpc>
                        <a:spcBef>
                          <a:spcPts val="0"/>
                        </a:spcBef>
                        <a:spcAft>
                          <a:spcPts val="0"/>
                        </a:spcAft>
                        <a:buClrTx/>
                        <a:buSzTx/>
                        <a:buFont typeface=".Apple Color Emoji UI"/>
                        <a:buChar char="💧"/>
                        <a:tabLst/>
                        <a:defRPr/>
                      </a:pPr>
                      <a:r>
                        <a:rPr lang="en-US" sz="1700" b="0" kern="1200" dirty="0">
                          <a:solidFill>
                            <a:schemeClr val="tx1"/>
                          </a:solidFill>
                          <a:effectLst/>
                        </a:rPr>
                        <a:t>Saliva-Check BUFFER Testing Mat by GC America</a:t>
                      </a:r>
                      <a:endParaRPr lang="en-US" sz="1700" b="0" dirty="0">
                        <a:solidFill>
                          <a:schemeClr val="tx1"/>
                        </a:solidFill>
                        <a:latin typeface="+mn-lt"/>
                      </a:endParaRPr>
                    </a:p>
                  </a:txBody>
                  <a:tcPr marL="85725" marR="85725" marT="42863" marB="42863"/>
                </a:tc>
                <a:extLst>
                  <a:ext uri="{0D108BD9-81ED-4DB2-BD59-A6C34878D82A}">
                    <a16:rowId xmlns:a16="http://schemas.microsoft.com/office/drawing/2014/main" val="4199033327"/>
                  </a:ext>
                </a:extLst>
              </a:tr>
            </a:tbl>
          </a:graphicData>
        </a:graphic>
      </p:graphicFrame>
    </p:spTree>
    <p:extLst>
      <p:ext uri="{BB962C8B-B14F-4D97-AF65-F5344CB8AC3E}">
        <p14:creationId xmlns:p14="http://schemas.microsoft.com/office/powerpoint/2010/main" val="1341505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How can chairside screening be used?</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465137" lvl="1" indent="-457200">
              <a:buFont typeface="+mj-lt"/>
              <a:buAutoNum type="arabicPeriod"/>
            </a:pPr>
            <a:r>
              <a:rPr lang="en-US" dirty="0">
                <a:solidFill>
                  <a:schemeClr val="tx2"/>
                </a:solidFill>
              </a:rPr>
              <a:t>Ask better questions</a:t>
            </a:r>
          </a:p>
          <a:p>
            <a:pPr marL="465137" lvl="1" indent="-457200">
              <a:buFont typeface="+mj-lt"/>
              <a:buAutoNum type="arabicPeriod"/>
            </a:pPr>
            <a:r>
              <a:rPr lang="en-US" dirty="0">
                <a:solidFill>
                  <a:schemeClr val="tx2"/>
                </a:solidFill>
              </a:rPr>
              <a:t>Make co-decisions</a:t>
            </a:r>
          </a:p>
        </p:txBody>
      </p:sp>
      <p:pic>
        <p:nvPicPr>
          <p:cNvPr id="10" name="Content Placeholder 4">
            <a:extLst>
              <a:ext uri="{FF2B5EF4-FFF2-40B4-BE49-F238E27FC236}">
                <a16:creationId xmlns:a16="http://schemas.microsoft.com/office/drawing/2014/main" id="{7987A68A-9164-D944-8BF6-9FE59E1D223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98572" y="1298575"/>
            <a:ext cx="5681133" cy="4260850"/>
          </a:xfrm>
          <a:prstGeom prst="rect">
            <a:avLst/>
          </a:prstGeom>
        </p:spPr>
      </p:pic>
    </p:spTree>
    <p:extLst>
      <p:ext uri="{BB962C8B-B14F-4D97-AF65-F5344CB8AC3E}">
        <p14:creationId xmlns:p14="http://schemas.microsoft.com/office/powerpoint/2010/main" val="1259201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How can chairside screening be used?</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465137" lvl="1" indent="-457200">
              <a:buFont typeface="+mj-lt"/>
              <a:buAutoNum type="arabicPeriod"/>
            </a:pPr>
            <a:r>
              <a:rPr lang="en-US" dirty="0"/>
              <a:t>Ask better questions</a:t>
            </a:r>
          </a:p>
          <a:p>
            <a:pPr marL="465137" lvl="1" indent="-457200">
              <a:buFont typeface="+mj-lt"/>
              <a:buAutoNum type="arabicPeriod"/>
            </a:pPr>
            <a:r>
              <a:rPr lang="en-US" dirty="0"/>
              <a:t>Make co-decisions</a:t>
            </a:r>
          </a:p>
          <a:p>
            <a:pPr marL="465137" lvl="1" indent="-457200">
              <a:buFont typeface="+mj-lt"/>
              <a:buAutoNum type="arabicPeriod"/>
            </a:pPr>
            <a:r>
              <a:rPr lang="en-US" dirty="0">
                <a:solidFill>
                  <a:schemeClr val="tx2"/>
                </a:solidFill>
              </a:rPr>
              <a:t>Practice evidence-based dentistry</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“Evidence-based databases,” American Dental Association, accessed April 8, 2026, https://</a:t>
            </a:r>
            <a:r>
              <a:rPr lang="en-US" dirty="0" err="1"/>
              <a:t>www.ada.org</a:t>
            </a:r>
            <a:r>
              <a:rPr lang="en-US" dirty="0"/>
              <a:t>/</a:t>
            </a:r>
            <a:r>
              <a:rPr lang="en-US" dirty="0" err="1"/>
              <a:t>en</a:t>
            </a:r>
            <a:r>
              <a:rPr lang="en-US" dirty="0"/>
              <a:t>/resources/</a:t>
            </a:r>
            <a:r>
              <a:rPr lang="en-US" dirty="0" err="1"/>
              <a:t>ada</a:t>
            </a:r>
            <a:r>
              <a:rPr lang="en-US" dirty="0"/>
              <a:t>-library/evidence-based-databases.</a:t>
            </a:r>
          </a:p>
          <a:p>
            <a:endParaRPr lang="en-US" dirty="0"/>
          </a:p>
        </p:txBody>
      </p:sp>
      <p:pic>
        <p:nvPicPr>
          <p:cNvPr id="10" name="Graphic 9">
            <a:extLst>
              <a:ext uri="{FF2B5EF4-FFF2-40B4-BE49-F238E27FC236}">
                <a16:creationId xmlns:a16="http://schemas.microsoft.com/office/drawing/2014/main" id="{30C50A3B-0461-994C-A37B-12B9045A5C6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66657" y="1085850"/>
            <a:ext cx="6248400" cy="4686300"/>
          </a:xfrm>
          <a:prstGeom prst="rect">
            <a:avLst/>
          </a:prstGeom>
        </p:spPr>
      </p:pic>
    </p:spTree>
    <p:extLst>
      <p:ext uri="{BB962C8B-B14F-4D97-AF65-F5344CB8AC3E}">
        <p14:creationId xmlns:p14="http://schemas.microsoft.com/office/powerpoint/2010/main" val="2672208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4F2F6C6-C60C-C34B-8336-EA8669D8AB6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02667" y="808713"/>
            <a:ext cx="5993076" cy="4494807"/>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How can chairside screening be used?</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465137" lvl="1" indent="-457200">
              <a:buFont typeface="+mj-lt"/>
              <a:buAutoNum type="arabicPeriod"/>
            </a:pPr>
            <a:r>
              <a:rPr lang="en-US" dirty="0"/>
              <a:t>Ask better questions</a:t>
            </a:r>
          </a:p>
          <a:p>
            <a:pPr marL="465137" lvl="1" indent="-457200">
              <a:buFont typeface="+mj-lt"/>
              <a:buAutoNum type="arabicPeriod"/>
            </a:pPr>
            <a:r>
              <a:rPr lang="en-US" dirty="0"/>
              <a:t>Make co-decisions</a:t>
            </a:r>
          </a:p>
          <a:p>
            <a:pPr marL="465137" lvl="1" indent="-457200">
              <a:buFont typeface="+mj-lt"/>
              <a:buAutoNum type="arabicPeriod"/>
            </a:pPr>
            <a:r>
              <a:rPr lang="en-US" dirty="0"/>
              <a:t>Practice evidence-based dentistry</a:t>
            </a:r>
          </a:p>
          <a:p>
            <a:pPr marL="465137" lvl="1" indent="-457200">
              <a:buFont typeface="+mj-lt"/>
              <a:buAutoNum type="arabicPeriod"/>
            </a:pPr>
            <a:r>
              <a:rPr lang="en-US" dirty="0">
                <a:solidFill>
                  <a:schemeClr val="tx2"/>
                </a:solidFill>
              </a:rPr>
              <a:t>Learn how to assess the oral environment before disease is present</a:t>
            </a:r>
          </a:p>
          <a:p>
            <a:pPr marL="465137" lvl="1" indent="-457200">
              <a:buFont typeface="+mj-lt"/>
              <a:buAutoNum type="arabicPeriod"/>
            </a:pPr>
            <a:r>
              <a:rPr lang="en-US" dirty="0">
                <a:solidFill>
                  <a:schemeClr val="tx2"/>
                </a:solidFill>
              </a:rPr>
              <a:t>Create preventive treatment plans</a:t>
            </a:r>
          </a:p>
        </p:txBody>
      </p:sp>
    </p:spTree>
    <p:extLst>
      <p:ext uri="{BB962C8B-B14F-4D97-AF65-F5344CB8AC3E}">
        <p14:creationId xmlns:p14="http://schemas.microsoft.com/office/powerpoint/2010/main" val="21119685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2D145A5D-4270-7741-9D95-A06ECF5B2BB2}"/>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solidFill>
                  <a:schemeClr val="accent2"/>
                </a:solidFill>
              </a:rPr>
              <a:t>Wrap-Up</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981944" cy="4462081"/>
          </a:xfrm>
        </p:spPr>
        <p:txBody>
          <a:bodyPr/>
          <a:lstStyle/>
          <a:p>
            <a:pPr marL="342900" indent="-342900">
              <a:buFont typeface="Arial" panose="020B0604020202020204" pitchFamily="34" charset="0"/>
              <a:buChar char="•"/>
            </a:pPr>
            <a:r>
              <a:rPr lang="en-US" dirty="0"/>
              <a:t>Salivary diagnostics detect oral diseases early by analyzing saliva biomarkers, aiding prompt prevention and treatment.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Arginine-rich biofilms prevent cavities by stopping harmful bacteria growth and maintaining a neutral mouth </a:t>
            </a:r>
            <a:r>
              <a:rPr lang="en-US" dirty="0" err="1"/>
              <a:t>pH.</a:t>
            </a: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Chairside screening proactively assesses oral environments, identifying disease risks and enabling personalized treatment plans.</a:t>
            </a:r>
          </a:p>
        </p:txBody>
      </p:sp>
    </p:spTree>
    <p:extLst>
      <p:ext uri="{BB962C8B-B14F-4D97-AF65-F5344CB8AC3E}">
        <p14:creationId xmlns:p14="http://schemas.microsoft.com/office/powerpoint/2010/main" val="989001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6" y="554656"/>
            <a:ext cx="11678323" cy="656924"/>
          </a:xfrm>
        </p:spPr>
        <p:txBody>
          <a:bodyPr/>
          <a:lstStyle/>
          <a:p>
            <a:r>
              <a:rPr lang="en-US" sz="2400" dirty="0"/>
              <a:t>Caries Management and Prevention: A Risk-Based Approach by </a:t>
            </a:r>
            <a:r>
              <a:rPr lang="en-US" sz="2400" dirty="0" err="1"/>
              <a:t>CareQuest</a:t>
            </a:r>
            <a:r>
              <a:rPr lang="en-US" sz="2400" dirty="0"/>
              <a:t> Institute</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207326" y="2428534"/>
            <a:ext cx="11099204" cy="3695715"/>
          </a:xfrm>
        </p:spPr>
        <p:txBody>
          <a:bodyPr/>
          <a:lstStyle/>
          <a:p>
            <a:r>
              <a:rPr lang="en-US" sz="1800" dirty="0"/>
              <a:t>Session 1: Understanding Dental Caries: Disease Process and Epidemiology</a:t>
            </a:r>
          </a:p>
          <a:p>
            <a:r>
              <a:rPr lang="en-US" sz="1800" dirty="0"/>
              <a:t>Session 2: Caries Disease Process: Demineralization, Remineralization, and Biofilm</a:t>
            </a:r>
          </a:p>
          <a:p>
            <a:r>
              <a:rPr lang="en-US" sz="1800" dirty="0"/>
              <a:t>Session 3: Caries Transmission and Ecological Dysbiosis</a:t>
            </a:r>
          </a:p>
          <a:p>
            <a:r>
              <a:rPr lang="en-US" sz="1800" dirty="0"/>
              <a:t>Session 4: Caries Risk Assessment: Disease Indicators, Risk Factors, and Protective Factors</a:t>
            </a:r>
          </a:p>
          <a:p>
            <a:r>
              <a:rPr lang="en-US" sz="1800" dirty="0"/>
              <a:t>Session 5: Applying Caries Risk Assessment: Clinical Decision-Making</a:t>
            </a:r>
          </a:p>
          <a:p>
            <a:r>
              <a:rPr lang="en-US" sz="1800" dirty="0"/>
              <a:t>Session 6: Applying Prevention Strategies: Risk-Based Caries Management</a:t>
            </a:r>
          </a:p>
          <a:p>
            <a:r>
              <a:rPr lang="en-US" sz="1800" dirty="0"/>
              <a:t>Session 7: Caries Risk Assessment: Case-Based Application</a:t>
            </a:r>
          </a:p>
          <a:p>
            <a:r>
              <a:rPr lang="en-US" sz="1800" dirty="0"/>
              <a:t>Session 8: Saliva in Health: Foundations and Mechanisms</a:t>
            </a:r>
          </a:p>
          <a:p>
            <a:r>
              <a:rPr lang="en-US" sz="1800" b="1" dirty="0"/>
              <a:t>Session 9: Saliva in Health: Microbiome, pH, and Caries Risk</a:t>
            </a:r>
          </a:p>
          <a:p>
            <a:r>
              <a:rPr lang="en-US" sz="1800" dirty="0"/>
              <a:t>Session 10: Saliva in Disease: Cardiovascular Conditions and Caries Risk</a:t>
            </a:r>
          </a:p>
          <a:p>
            <a:r>
              <a:rPr lang="en-US" sz="1800" dirty="0"/>
              <a:t>Session 11: Saliva in Disease: Asthma, Allergic Rhinitis, and Caries Risk</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513676" y="1606436"/>
            <a:ext cx="10470998" cy="656924"/>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3034810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22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8E40DD2-1ED6-8542-A7E4-9BB65A2F4FB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20975" y="612537"/>
            <a:ext cx="6617455" cy="4963091"/>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Tooth Health: Cariogenic Bacteria</a:t>
            </a:r>
          </a:p>
        </p:txBody>
      </p:sp>
    </p:spTree>
    <p:extLst>
      <p:ext uri="{BB962C8B-B14F-4D97-AF65-F5344CB8AC3E}">
        <p14:creationId xmlns:p14="http://schemas.microsoft.com/office/powerpoint/2010/main" val="2105490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1E2C1220-6809-D44F-95C4-1460EF77E3F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3" name="Object 12" hidden="1">
                        <a:extLst>
                          <a:ext uri="{FF2B5EF4-FFF2-40B4-BE49-F238E27FC236}">
                            <a16:creationId xmlns:a16="http://schemas.microsoft.com/office/drawing/2014/main" id="{1E2C1220-6809-D44F-95C4-1460EF77E3FE}"/>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7D467ED5-228B-3C4A-A862-5B6917E6412F}"/>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Title 2">
            <a:extLst>
              <a:ext uri="{FF2B5EF4-FFF2-40B4-BE49-F238E27FC236}">
                <a16:creationId xmlns:a16="http://schemas.microsoft.com/office/drawing/2014/main" id="{1A1E66AC-2221-5B4E-B319-8A1E3CA74D85}"/>
              </a:ext>
            </a:extLst>
          </p:cNvPr>
          <p:cNvSpPr>
            <a:spLocks noGrp="1"/>
          </p:cNvSpPr>
          <p:nvPr>
            <p:ph type="title"/>
          </p:nvPr>
        </p:nvSpPr>
        <p:spPr>
          <a:xfrm>
            <a:off x="685800" y="486167"/>
            <a:ext cx="10820400" cy="966701"/>
          </a:xfrm>
        </p:spPr>
        <p:txBody>
          <a:bodyPr/>
          <a:lstStyle/>
          <a:p>
            <a:r>
              <a:rPr lang="en-US" dirty="0"/>
              <a:t>Oral Health Prebiotics</a:t>
            </a:r>
          </a:p>
        </p:txBody>
      </p:sp>
      <p:sp>
        <p:nvSpPr>
          <p:cNvPr id="4" name="Text Placeholder 3">
            <a:extLst>
              <a:ext uri="{FF2B5EF4-FFF2-40B4-BE49-F238E27FC236}">
                <a16:creationId xmlns:a16="http://schemas.microsoft.com/office/drawing/2014/main" id="{0D7A2036-DDAE-0C48-B0B2-C84A5D3FA58A}"/>
              </a:ext>
            </a:extLst>
          </p:cNvPr>
          <p:cNvSpPr>
            <a:spLocks noGrp="1"/>
          </p:cNvSpPr>
          <p:nvPr>
            <p:ph type="body" sz="quarter" idx="10"/>
          </p:nvPr>
        </p:nvSpPr>
        <p:spPr>
          <a:xfrm>
            <a:off x="685800" y="1452868"/>
            <a:ext cx="11049000" cy="2286000"/>
          </a:xfrm>
        </p:spPr>
        <p:txBody>
          <a:bodyPr/>
          <a:lstStyle/>
          <a:p>
            <a:r>
              <a:rPr lang="en-US" sz="2400" dirty="0"/>
              <a:t>Nutrients that you feed to your current/resident microbiome to create a favorable environment to promote commensal bacteria growth.</a:t>
            </a:r>
          </a:p>
        </p:txBody>
      </p:sp>
      <p:graphicFrame>
        <p:nvGraphicFramePr>
          <p:cNvPr id="2" name="Diagram 1">
            <a:extLst>
              <a:ext uri="{FF2B5EF4-FFF2-40B4-BE49-F238E27FC236}">
                <a16:creationId xmlns:a16="http://schemas.microsoft.com/office/drawing/2014/main" id="{578DAF45-4883-3332-AABA-CFB6461B62B8}"/>
              </a:ext>
            </a:extLst>
          </p:cNvPr>
          <p:cNvGraphicFramePr/>
          <p:nvPr>
            <p:extLst>
              <p:ext uri="{D42A27DB-BD31-4B8C-83A1-F6EECF244321}">
                <p14:modId xmlns:p14="http://schemas.microsoft.com/office/powerpoint/2010/main" val="2916038709"/>
              </p:ext>
            </p:extLst>
          </p:nvPr>
        </p:nvGraphicFramePr>
        <p:xfrm>
          <a:off x="1861670" y="2595868"/>
          <a:ext cx="8128000" cy="27208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2828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When do you recommend oral care probiotics?</a:t>
            </a:r>
          </a:p>
        </p:txBody>
      </p:sp>
      <p:sp>
        <p:nvSpPr>
          <p:cNvPr id="7" name="Text Placeholder 3">
            <a:extLst>
              <a:ext uri="{FF2B5EF4-FFF2-40B4-BE49-F238E27FC236}">
                <a16:creationId xmlns:a16="http://schemas.microsoft.com/office/drawing/2014/main" id="{A00577DC-9DDA-E94C-B8F1-BF4E188D0B8E}"/>
              </a:ext>
            </a:extLst>
          </p:cNvPr>
          <p:cNvSpPr txBox="1">
            <a:spLocks/>
          </p:cNvSpPr>
          <p:nvPr/>
        </p:nvSpPr>
        <p:spPr>
          <a:xfrm>
            <a:off x="685800" y="1452868"/>
            <a:ext cx="11049000" cy="2286000"/>
          </a:xfrm>
          <a:prstGeom prst="rect">
            <a:avLst/>
          </a:prstGeom>
        </p:spPr>
        <p:txBody>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Caries or Periodontal Preventative Treatment Plan</a:t>
            </a:r>
          </a:p>
          <a:p>
            <a:pPr marL="342900" indent="-342900">
              <a:buFont typeface="Arial" panose="020B0604020202020204" pitchFamily="34" charset="0"/>
              <a:buChar char="•"/>
            </a:pPr>
            <a:r>
              <a:rPr lang="en-US" dirty="0"/>
              <a:t>Halitosis</a:t>
            </a:r>
          </a:p>
          <a:p>
            <a:pPr marL="342900" indent="-342900">
              <a:buFont typeface="Arial" panose="020B0604020202020204" pitchFamily="34" charset="0"/>
              <a:buChar char="•"/>
            </a:pPr>
            <a:r>
              <a:rPr lang="en-US" dirty="0"/>
              <a:t>Appliance Therapy </a:t>
            </a:r>
          </a:p>
          <a:p>
            <a:pPr marL="342900" indent="-342900">
              <a:buFont typeface="Arial" panose="020B0604020202020204" pitchFamily="34" charset="0"/>
              <a:buChar char="•"/>
            </a:pPr>
            <a:r>
              <a:rPr lang="en-US" dirty="0"/>
              <a:t>Periodontal Therapy/</a:t>
            </a:r>
            <a:r>
              <a:rPr lang="en-US" dirty="0" err="1"/>
              <a:t>Recare</a:t>
            </a:r>
            <a:endParaRPr lang="en-US" dirty="0"/>
          </a:p>
        </p:txBody>
      </p:sp>
      <p:pic>
        <p:nvPicPr>
          <p:cNvPr id="4" name="Graphic 3">
            <a:extLst>
              <a:ext uri="{FF2B5EF4-FFF2-40B4-BE49-F238E27FC236}">
                <a16:creationId xmlns:a16="http://schemas.microsoft.com/office/drawing/2014/main" id="{714B6F0A-CF92-5148-9D09-98904CA4037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92055" y="1488996"/>
            <a:ext cx="10443029" cy="7832272"/>
          </a:xfrm>
          <a:prstGeom prst="rect">
            <a:avLst/>
          </a:prstGeom>
        </p:spPr>
      </p:pic>
    </p:spTree>
    <p:extLst>
      <p:ext uri="{BB962C8B-B14F-4D97-AF65-F5344CB8AC3E}">
        <p14:creationId xmlns:p14="http://schemas.microsoft.com/office/powerpoint/2010/main" val="3525391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Sari </a:t>
            </a:r>
            <a:r>
              <a:rPr lang="en-US" dirty="0" err="1"/>
              <a:t>Mahasneh</a:t>
            </a:r>
            <a:r>
              <a:rPr lang="en-US" dirty="0"/>
              <a:t> and Adel </a:t>
            </a:r>
            <a:r>
              <a:rPr lang="en-US" dirty="0" err="1"/>
              <a:t>Mahasneh</a:t>
            </a:r>
            <a:r>
              <a:rPr lang="en-US" dirty="0"/>
              <a:t>, “Probiotics: A Promising Role in Dental Health,” </a:t>
            </a:r>
            <a:r>
              <a:rPr lang="en-US" i="1" dirty="0"/>
              <a:t>Dent J (Basel),</a:t>
            </a:r>
            <a:r>
              <a:rPr lang="en-US" dirty="0"/>
              <a:t> 5(4), (2017) 26, https://</a:t>
            </a:r>
            <a:r>
              <a:rPr lang="en-US" dirty="0" err="1"/>
              <a:t>doi.org</a:t>
            </a:r>
            <a:r>
              <a:rPr lang="en-US" dirty="0"/>
              <a:t>/10.3390/dj5040026.</a:t>
            </a:r>
          </a:p>
          <a:p>
            <a:pPr lvl="0" defTabSz="914400">
              <a:lnSpc>
                <a:spcPct val="100000"/>
              </a:lnSpc>
              <a:defRPr/>
            </a:pPr>
            <a:endParaRPr lang="en-US" dirty="0"/>
          </a:p>
          <a:p>
            <a:pPr lvl="0" defTabSz="914400">
              <a:lnSpc>
                <a:spcPct val="100000"/>
              </a:lnSpc>
              <a:defRPr/>
            </a:pPr>
            <a:endParaRPr lang="en-US" dirty="0"/>
          </a:p>
        </p:txBody>
      </p:sp>
      <p:pic>
        <p:nvPicPr>
          <p:cNvPr id="10" name="Picture 9">
            <a:extLst>
              <a:ext uri="{FF2B5EF4-FFF2-40B4-BE49-F238E27FC236}">
                <a16:creationId xmlns:a16="http://schemas.microsoft.com/office/drawing/2014/main" id="{BF48188F-A9F3-FC4E-AE33-F5531538B5A9}"/>
              </a:ext>
            </a:extLst>
          </p:cNvPr>
          <p:cNvPicPr>
            <a:picLocks noChangeAspect="1"/>
          </p:cNvPicPr>
          <p:nvPr/>
        </p:nvPicPr>
        <p:blipFill>
          <a:blip r:embed="rId7"/>
          <a:stretch>
            <a:fillRect/>
          </a:stretch>
        </p:blipFill>
        <p:spPr>
          <a:xfrm>
            <a:off x="2943807" y="510850"/>
            <a:ext cx="6826899" cy="2275633"/>
          </a:xfrm>
          <a:prstGeom prst="rect">
            <a:avLst/>
          </a:prstGeom>
        </p:spPr>
      </p:pic>
      <p:pic>
        <p:nvPicPr>
          <p:cNvPr id="12" name="Picture 11">
            <a:extLst>
              <a:ext uri="{FF2B5EF4-FFF2-40B4-BE49-F238E27FC236}">
                <a16:creationId xmlns:a16="http://schemas.microsoft.com/office/drawing/2014/main" id="{CE53CB26-86DF-3649-A54D-18BFD99C8C95}"/>
              </a:ext>
            </a:extLst>
          </p:cNvPr>
          <p:cNvPicPr>
            <a:picLocks noChangeAspect="1"/>
          </p:cNvPicPr>
          <p:nvPr/>
        </p:nvPicPr>
        <p:blipFill>
          <a:blip r:embed="rId8"/>
          <a:stretch>
            <a:fillRect/>
          </a:stretch>
        </p:blipFill>
        <p:spPr>
          <a:xfrm>
            <a:off x="2238374" y="3008392"/>
            <a:ext cx="7715250" cy="2802805"/>
          </a:xfrm>
          <a:prstGeom prst="rect">
            <a:avLst/>
          </a:prstGeom>
          <a:ln>
            <a:solidFill>
              <a:srgbClr val="EB5A44"/>
            </a:solidFill>
          </a:ln>
        </p:spPr>
      </p:pic>
    </p:spTree>
    <p:extLst>
      <p:ext uri="{BB962C8B-B14F-4D97-AF65-F5344CB8AC3E}">
        <p14:creationId xmlns:p14="http://schemas.microsoft.com/office/powerpoint/2010/main" val="127861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8E40DD2-1ED6-8542-A7E4-9BB65A2F4FB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20975" y="612537"/>
            <a:ext cx="6617455" cy="4963091"/>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Tooth Health: Acidity &amp; Buffer Capacity</a:t>
            </a:r>
          </a:p>
        </p:txBody>
      </p:sp>
    </p:spTree>
    <p:extLst>
      <p:ext uri="{BB962C8B-B14F-4D97-AF65-F5344CB8AC3E}">
        <p14:creationId xmlns:p14="http://schemas.microsoft.com/office/powerpoint/2010/main" val="338875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1E2C1220-6809-D44F-95C4-1460EF77E3FE}"/>
              </a:ext>
            </a:extLst>
          </p:cNvPr>
          <p:cNvGraphicFramePr>
            <a:graphicFrameLocks noChangeAspect="1"/>
          </p:cNvGraphicFramePr>
          <p:nvPr>
            <p:custDataLst>
              <p:tags r:id="rId1"/>
            </p:custDataLst>
            <p:extLst>
              <p:ext uri="{D42A27DB-BD31-4B8C-83A1-F6EECF244321}">
                <p14:modId xmlns:p14="http://schemas.microsoft.com/office/powerpoint/2010/main" val="37665389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3" name="Object 12" hidden="1">
                        <a:extLst>
                          <a:ext uri="{FF2B5EF4-FFF2-40B4-BE49-F238E27FC236}">
                            <a16:creationId xmlns:a16="http://schemas.microsoft.com/office/drawing/2014/main" id="{1E2C1220-6809-D44F-95C4-1460EF77E3FE}"/>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7D467ED5-228B-3C4A-A862-5B6917E6412F}"/>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Title 2">
            <a:extLst>
              <a:ext uri="{FF2B5EF4-FFF2-40B4-BE49-F238E27FC236}">
                <a16:creationId xmlns:a16="http://schemas.microsoft.com/office/drawing/2014/main" id="{1A1E66AC-2221-5B4E-B319-8A1E3CA74D85}"/>
              </a:ext>
            </a:extLst>
          </p:cNvPr>
          <p:cNvSpPr>
            <a:spLocks noGrp="1"/>
          </p:cNvSpPr>
          <p:nvPr>
            <p:ph type="title"/>
          </p:nvPr>
        </p:nvSpPr>
        <p:spPr>
          <a:xfrm>
            <a:off x="685800" y="486167"/>
            <a:ext cx="10820400" cy="966701"/>
          </a:xfrm>
        </p:spPr>
        <p:txBody>
          <a:bodyPr/>
          <a:lstStyle/>
          <a:p>
            <a:r>
              <a:rPr lang="en-US" dirty="0"/>
              <a:t>Why arginine?</a:t>
            </a:r>
          </a:p>
        </p:txBody>
      </p:sp>
      <p:sp>
        <p:nvSpPr>
          <p:cNvPr id="4" name="Text Placeholder 3">
            <a:extLst>
              <a:ext uri="{FF2B5EF4-FFF2-40B4-BE49-F238E27FC236}">
                <a16:creationId xmlns:a16="http://schemas.microsoft.com/office/drawing/2014/main" id="{0D7A2036-DDAE-0C48-B0B2-C84A5D3FA58A}"/>
              </a:ext>
            </a:extLst>
          </p:cNvPr>
          <p:cNvSpPr>
            <a:spLocks noGrp="1"/>
          </p:cNvSpPr>
          <p:nvPr>
            <p:ph type="body" sz="quarter" idx="10"/>
          </p:nvPr>
        </p:nvSpPr>
        <p:spPr>
          <a:xfrm>
            <a:off x="685800" y="1452868"/>
            <a:ext cx="11049000" cy="2286000"/>
          </a:xfrm>
        </p:spPr>
        <p:txBody>
          <a:bodyPr/>
          <a:lstStyle/>
          <a:p>
            <a:r>
              <a:rPr lang="en-US" sz="2400" dirty="0"/>
              <a:t>Biofilms with high amounts of arginine (either endogenously or exogenously delivered) are likely non-cariogenic.</a:t>
            </a:r>
          </a:p>
        </p:txBody>
      </p:sp>
      <p:graphicFrame>
        <p:nvGraphicFramePr>
          <p:cNvPr id="2" name="Diagram 1">
            <a:extLst>
              <a:ext uri="{FF2B5EF4-FFF2-40B4-BE49-F238E27FC236}">
                <a16:creationId xmlns:a16="http://schemas.microsoft.com/office/drawing/2014/main" id="{639DD2E7-749F-236D-F222-838D71A7037D}"/>
              </a:ext>
            </a:extLst>
          </p:cNvPr>
          <p:cNvGraphicFramePr/>
          <p:nvPr>
            <p:extLst>
              <p:ext uri="{D42A27DB-BD31-4B8C-83A1-F6EECF244321}">
                <p14:modId xmlns:p14="http://schemas.microsoft.com/office/powerpoint/2010/main" val="1653358032"/>
              </p:ext>
            </p:extLst>
          </p:nvPr>
        </p:nvGraphicFramePr>
        <p:xfrm>
          <a:off x="2146300" y="2725942"/>
          <a:ext cx="8128000" cy="22860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61497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1Nl44yhZjPNCnBYi9k3zk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1Nl44yhZjPNCnBYi9k3zk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Props1.xml><?xml version="1.0" encoding="utf-8"?>
<ds:datastoreItem xmlns:ds="http://schemas.openxmlformats.org/officeDocument/2006/customXml" ds:itemID="{1A474380-3A46-4787-9402-F1099DCD55F0}">
  <ds:schemaRefs>
    <ds:schemaRef ds:uri="http://schemas.microsoft.com/sharepoint/v3/contenttype/forms"/>
  </ds:schemaRefs>
</ds:datastoreItem>
</file>

<file path=customXml/itemProps2.xml><?xml version="1.0" encoding="utf-8"?>
<ds:datastoreItem xmlns:ds="http://schemas.openxmlformats.org/officeDocument/2006/customXml" ds:itemID="{1970DC9F-6129-4985-B3F0-5EAD94E80124}"/>
</file>

<file path=customXml/itemProps3.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docProps/app.xml><?xml version="1.0" encoding="utf-8"?>
<Properties xmlns="http://schemas.openxmlformats.org/officeDocument/2006/extended-properties" xmlns:vt="http://schemas.openxmlformats.org/officeDocument/2006/docPropsVTypes">
  <Template>CQ_Template_2020</Template>
  <TotalTime>26071</TotalTime>
  <Words>5621</Words>
  <Application>Microsoft Macintosh PowerPoint</Application>
  <PresentationFormat>Widescreen</PresentationFormat>
  <Paragraphs>439</Paragraphs>
  <Slides>37</Slides>
  <Notes>37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3" baseType="lpstr">
      <vt:lpstr>.Apple Color Emoji UI</vt:lpstr>
      <vt:lpstr>Arial</vt:lpstr>
      <vt:lpstr>Calibri</vt:lpstr>
      <vt:lpstr>System Font Regular</vt:lpstr>
      <vt:lpstr>CQ_Template_2020</vt:lpstr>
      <vt:lpstr>think-cell Slide</vt:lpstr>
      <vt:lpstr>Saliva in Health:  Microbiome, pH, and Caries Risk</vt:lpstr>
      <vt:lpstr>Learning Objectives</vt:lpstr>
      <vt:lpstr>Review</vt:lpstr>
      <vt:lpstr>Tooth Health: Cariogenic Bacteria</vt:lpstr>
      <vt:lpstr>Oral Health Prebiotics</vt:lpstr>
      <vt:lpstr>When do you recommend oral care probiotics?</vt:lpstr>
      <vt:lpstr>PowerPoint Presentation</vt:lpstr>
      <vt:lpstr>Tooth Health: Acidity &amp; Buffer Capacity</vt:lpstr>
      <vt:lpstr>Why arginine?</vt:lpstr>
      <vt:lpstr>Why arginine?</vt:lpstr>
      <vt:lpstr>PowerPoint Presentation</vt:lpstr>
      <vt:lpstr>One Content</vt:lpstr>
      <vt:lpstr>Preventive Options to Improve Oral Microbiome</vt:lpstr>
      <vt:lpstr>Oral Cleanliness: Ammonia</vt:lpstr>
      <vt:lpstr>Ammonia Timeline</vt:lpstr>
      <vt:lpstr>Ammonia Timeline</vt:lpstr>
      <vt:lpstr>Ammonia Timeline</vt:lpstr>
      <vt:lpstr>Ammonia Timeline</vt:lpstr>
      <vt:lpstr>Ammonia Timeline</vt:lpstr>
      <vt:lpstr>PowerPoint Presentation</vt:lpstr>
      <vt:lpstr>Ammonia Timeline</vt:lpstr>
      <vt:lpstr>Preventive Options to Improve Ammonia Levels</vt:lpstr>
      <vt:lpstr>Small Group Activity</vt:lpstr>
      <vt:lpstr>Salivary Diagnostics</vt:lpstr>
      <vt:lpstr>Small Group Exercise</vt:lpstr>
      <vt:lpstr>Small Group Exercise</vt:lpstr>
      <vt:lpstr>Chairside Screening</vt:lpstr>
      <vt:lpstr>Connection between 5-Point Plan and Chart</vt:lpstr>
      <vt:lpstr>One Content</vt:lpstr>
      <vt:lpstr>Chairside Screening</vt:lpstr>
      <vt:lpstr>Caries Risk — Chairside Screening</vt:lpstr>
      <vt:lpstr>How can chairside screening be used?</vt:lpstr>
      <vt:lpstr>How can chairside screening be used?</vt:lpstr>
      <vt:lpstr>How can chairside screening be used?</vt:lpstr>
      <vt:lpstr>Wrap-Up</vt:lpstr>
      <vt:lpstr>Caries Management and Prevention: A Risk-Based Approach by CareQuest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Salivary Testing:</dc:title>
  <dc:creator>Angela W</dc:creator>
  <cp:lastModifiedBy>angela d</cp:lastModifiedBy>
  <cp:revision>26</cp:revision>
  <cp:lastPrinted>2024-08-01T21:15:02Z</cp:lastPrinted>
  <dcterms:created xsi:type="dcterms:W3CDTF">2024-03-21T18:43:33Z</dcterms:created>
  <dcterms:modified xsi:type="dcterms:W3CDTF">2026-07-30T01:52:57Z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SIP_Label_b6040e70-01b0-4f30-b2d4-c13284442c00_Enabled">
    <vt:lpwstr>true</vt:lpwstr>
  </property>
  <property fmtid="{D5CDD505-2E9C-101B-9397-08002B2CF9AE}" pid="5" name="MSIP_Label_b6040e70-01b0-4f30-b2d4-c13284442c00_SetDate">
    <vt:lpwstr>2026-07-28T16:55:52Z</vt:lpwstr>
  </property>
  <property fmtid="{D5CDD505-2E9C-101B-9397-08002B2CF9AE}" pid="6" name="MSIP_Label_b6040e70-01b0-4f30-b2d4-c13284442c00_Method">
    <vt:lpwstr>Privileged</vt:lpwstr>
  </property>
  <property fmtid="{D5CDD505-2E9C-101B-9397-08002B2CF9AE}" pid="7" name="MSIP_Label_b6040e70-01b0-4f30-b2d4-c13284442c00_Name">
    <vt:lpwstr>Public</vt:lpwstr>
  </property>
  <property fmtid="{D5CDD505-2E9C-101B-9397-08002B2CF9AE}" pid="8" name="MSIP_Label_b6040e70-01b0-4f30-b2d4-c13284442c00_SiteId">
    <vt:lpwstr>70b8dad5-c5e8-4be1-af67-ccc78aa80bba</vt:lpwstr>
  </property>
  <property fmtid="{D5CDD505-2E9C-101B-9397-08002B2CF9AE}" pid="9" name="MSIP_Label_b6040e70-01b0-4f30-b2d4-c13284442c00_ActionId">
    <vt:lpwstr>5a1a4582-e5a5-4035-93a4-521c4b6606c7</vt:lpwstr>
  </property>
  <property fmtid="{D5CDD505-2E9C-101B-9397-08002B2CF9AE}" pid="10" name="MSIP_Label_b6040e70-01b0-4f30-b2d4-c13284442c00_ContentBits">
    <vt:lpwstr>0</vt:lpwstr>
  </property>
  <property fmtid="{D5CDD505-2E9C-101B-9397-08002B2CF9AE}" pid="11" name="MSIP_Label_b6040e70-01b0-4f30-b2d4-c13284442c00_Tag">
    <vt:lpwstr>10, 0, 1, 1</vt:lpwstr>
  </property>
  <property fmtid="{D5CDD505-2E9C-101B-9397-08002B2CF9AE}" pid="12" name="MediaServiceImageTags">
    <vt:lpwstr/>
  </property>
</Properties>
</file>