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2.xml" ContentType="application/vnd.openxmlformats-officedocument.presentationml.tags+xml"/>
  <Override PartName="/ppt/tags/tag4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9.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0.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1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8"/>
  </p:notesMasterIdLst>
  <p:handoutMasterIdLst>
    <p:handoutMasterId r:id="rId19"/>
  </p:handoutMasterIdLst>
  <p:sldIdLst>
    <p:sldId id="258" r:id="rId5"/>
    <p:sldId id="341" r:id="rId6"/>
    <p:sldId id="298" r:id="rId7"/>
    <p:sldId id="343" r:id="rId8"/>
    <p:sldId id="276" r:id="rId9"/>
    <p:sldId id="344" r:id="rId10"/>
    <p:sldId id="339" r:id="rId11"/>
    <p:sldId id="301" r:id="rId12"/>
    <p:sldId id="345" r:id="rId13"/>
    <p:sldId id="340" r:id="rId14"/>
    <p:sldId id="311" r:id="rId15"/>
    <p:sldId id="338" r:id="rId16"/>
    <p:sldId id="278" r:id="rId17"/>
  </p:sldIdLst>
  <p:sldSz cx="12192000" cy="6858000"/>
  <p:notesSz cx="6858000" cy="9144000"/>
  <p:custDataLst>
    <p:tags r:id="rId2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B70699-0319-D40A-1726-C0B89086F054}" name="Wolfe, Josefine O" initials="JW" userId="S::jow423@eid.utexas.edu::49d78f66-35c2-4d68-a0a7-58e286d3a8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2633"/>
    <a:srgbClr val="008CA0"/>
    <a:srgbClr val="3A913F"/>
    <a:srgbClr val="8B84D7"/>
    <a:srgbClr val="2DCCD3"/>
    <a:srgbClr val="4836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336" autoAdjust="0"/>
    <p:restoredTop sz="67612"/>
  </p:normalViewPr>
  <p:slideViewPr>
    <p:cSldViewPr snapToGrid="0" snapToObjects="1">
      <p:cViewPr varScale="1">
        <p:scale>
          <a:sx n="71" d="100"/>
          <a:sy n="71" d="100"/>
        </p:scale>
        <p:origin x="176" y="280"/>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D06DFF-D479-274F-BCD3-F4E451D7A16A}" type="doc">
      <dgm:prSet loTypeId="urn:microsoft.com/office/officeart/2005/8/layout/process4" loCatId="" qsTypeId="urn:microsoft.com/office/officeart/2005/8/quickstyle/simple1" qsCatId="simple" csTypeId="urn:microsoft.com/office/officeart/2005/8/colors/accent0_3" csCatId="mainScheme" phldr="1"/>
      <dgm:spPr/>
      <dgm:t>
        <a:bodyPr/>
        <a:lstStyle/>
        <a:p>
          <a:endParaRPr lang="en-US"/>
        </a:p>
      </dgm:t>
    </dgm:pt>
    <dgm:pt modelId="{F893C4AB-50E1-B043-A235-80F8AD7358AF}">
      <dgm:prSet phldrT="[Text]"/>
      <dgm:spPr/>
      <dgm:t>
        <a:bodyPr/>
        <a:lstStyle/>
        <a:p>
          <a:pPr>
            <a:buFont typeface="Arial" panose="020B0604020202020204" pitchFamily="34" charset="0"/>
            <a:buChar char="•"/>
          </a:pPr>
          <a:r>
            <a:rPr kumimoji="0" lang="en-US" altLang="en-US" b="0" i="0" u="none" strike="noStrike" cap="none" normalizeH="0" baseline="0">
              <a:ln/>
              <a:effectLst/>
              <a:latin typeface="Arial" panose="020B0604020202020204" pitchFamily="34" charset="0"/>
            </a:rPr>
            <a:t>In the last session, you selected </a:t>
          </a:r>
          <a:r>
            <a:rPr lang="en-US" altLang="en-US">
              <a:latin typeface="Arial" panose="020B0604020202020204" pitchFamily="34" charset="0"/>
            </a:rPr>
            <a:t>prevention strategies. </a:t>
          </a:r>
          <a:endParaRPr lang="en-US" dirty="0"/>
        </a:p>
      </dgm:t>
    </dgm:pt>
    <dgm:pt modelId="{99C43A5A-12CF-9342-B2DD-2F0CE53E825E}" type="parTrans" cxnId="{8467C788-CDD3-EC44-AB33-7D9B2B025040}">
      <dgm:prSet/>
      <dgm:spPr/>
      <dgm:t>
        <a:bodyPr/>
        <a:lstStyle/>
        <a:p>
          <a:endParaRPr lang="en-US"/>
        </a:p>
      </dgm:t>
    </dgm:pt>
    <dgm:pt modelId="{5D03AE18-933B-5346-BF3E-34F04AFD675A}" type="sibTrans" cxnId="{8467C788-CDD3-EC44-AB33-7D9B2B025040}">
      <dgm:prSet/>
      <dgm:spPr/>
      <dgm:t>
        <a:bodyPr/>
        <a:lstStyle/>
        <a:p>
          <a:endParaRPr lang="en-US"/>
        </a:p>
      </dgm:t>
    </dgm:pt>
    <dgm:pt modelId="{C5EA480F-90A5-664E-8EDD-4CC34B6CCA6F}">
      <dgm:prSet phldrT="[Text]"/>
      <dgm:spPr/>
      <dgm:t>
        <a:bodyPr/>
        <a:lstStyle/>
        <a:p>
          <a:pPr>
            <a:buClrTx/>
            <a:buSzTx/>
            <a:buFont typeface="Arial" panose="020B0604020202020204" pitchFamily="34" charset="0"/>
            <a:buChar char="•"/>
          </a:pPr>
          <a:r>
            <a:rPr kumimoji="0" lang="en-US" altLang="en-US" b="0" i="0" u="none" strike="noStrike" cap="none" normalizeH="0" baseline="0">
              <a:ln/>
              <a:effectLst/>
              <a:latin typeface="Arial" panose="020B0604020202020204" pitchFamily="34" charset="0"/>
            </a:rPr>
            <a:t>Today, you will determine </a:t>
          </a:r>
          <a:r>
            <a:rPr kumimoji="0" lang="en-US" altLang="en-US" b="1" i="0" u="none" strike="noStrike" cap="none" normalizeH="0" baseline="0">
              <a:ln/>
              <a:effectLst/>
              <a:latin typeface="Arial" panose="020B0604020202020204" pitchFamily="34" charset="0"/>
            </a:rPr>
            <a:t>who needs what level of prevention.</a:t>
          </a:r>
          <a:r>
            <a:rPr kumimoji="0" lang="en-US" altLang="en-US" b="0" i="0" u="none" strike="noStrike" cap="none" normalizeH="0" baseline="0">
              <a:ln/>
              <a:effectLst/>
              <a:latin typeface="Arial" panose="020B0604020202020204" pitchFamily="34" charset="0"/>
            </a:rPr>
            <a:t> </a:t>
          </a:r>
          <a:endParaRPr lang="en-US" dirty="0"/>
        </a:p>
      </dgm:t>
    </dgm:pt>
    <dgm:pt modelId="{27E883EF-9E0F-0445-88CD-67770BBD4DB3}" type="parTrans" cxnId="{539ABD92-5B4F-3948-B49A-E4B092C5ED54}">
      <dgm:prSet/>
      <dgm:spPr/>
      <dgm:t>
        <a:bodyPr/>
        <a:lstStyle/>
        <a:p>
          <a:endParaRPr lang="en-US"/>
        </a:p>
      </dgm:t>
    </dgm:pt>
    <dgm:pt modelId="{560D15B9-730D-7B44-BC11-4FF0CDCE0CD3}" type="sibTrans" cxnId="{539ABD92-5B4F-3948-B49A-E4B092C5ED54}">
      <dgm:prSet/>
      <dgm:spPr/>
      <dgm:t>
        <a:bodyPr/>
        <a:lstStyle/>
        <a:p>
          <a:endParaRPr lang="en-US"/>
        </a:p>
      </dgm:t>
    </dgm:pt>
    <dgm:pt modelId="{A98B0E1D-CBEF-6441-9939-36D6E69A5F52}">
      <dgm:prSet phldrT="[Text]"/>
      <dgm:spPr>
        <a:solidFill>
          <a:schemeClr val="tx2"/>
        </a:solidFill>
        <a:ln w="44450">
          <a:solidFill>
            <a:schemeClr val="accent2"/>
          </a:solidFill>
        </a:ln>
      </dgm:spPr>
      <dgm:t>
        <a:bodyPr/>
        <a:lstStyle/>
        <a:p>
          <a:pPr>
            <a:buFont typeface="Arial" panose="020B0604020202020204" pitchFamily="34" charset="0"/>
            <a:buChar char="•"/>
          </a:pPr>
          <a:r>
            <a:rPr kumimoji="0" lang="en-US" altLang="en-US" b="0" i="0" u="none" strike="noStrike" cap="none" normalizeH="0" baseline="0" dirty="0">
              <a:ln/>
              <a:effectLst/>
              <a:latin typeface="Arial" panose="020B0604020202020204" pitchFamily="34" charset="0"/>
            </a:rPr>
            <a:t>Risk assessment guides </a:t>
          </a:r>
          <a:r>
            <a:rPr lang="en-US" altLang="en-US" dirty="0">
              <a:latin typeface="Arial" panose="020B0604020202020204" pitchFamily="34" charset="0"/>
            </a:rPr>
            <a:t>clinical decision-making.</a:t>
          </a:r>
          <a:endParaRPr lang="en-US" dirty="0"/>
        </a:p>
      </dgm:t>
    </dgm:pt>
    <dgm:pt modelId="{7776780D-3709-C344-906F-6B6F2B348301}" type="parTrans" cxnId="{3167BCE1-8830-0D40-BFCC-3DBD29327FAF}">
      <dgm:prSet/>
      <dgm:spPr/>
      <dgm:t>
        <a:bodyPr/>
        <a:lstStyle/>
        <a:p>
          <a:endParaRPr lang="en-US"/>
        </a:p>
      </dgm:t>
    </dgm:pt>
    <dgm:pt modelId="{B64B5E41-2876-5F4E-8184-D0A5B8246EEC}" type="sibTrans" cxnId="{3167BCE1-8830-0D40-BFCC-3DBD29327FAF}">
      <dgm:prSet/>
      <dgm:spPr/>
      <dgm:t>
        <a:bodyPr/>
        <a:lstStyle/>
        <a:p>
          <a:endParaRPr lang="en-US"/>
        </a:p>
      </dgm:t>
    </dgm:pt>
    <dgm:pt modelId="{4A6A5E9C-DB62-F944-8E98-C1825865D65A}" type="pres">
      <dgm:prSet presAssocID="{D2D06DFF-D479-274F-BCD3-F4E451D7A16A}" presName="Name0" presStyleCnt="0">
        <dgm:presLayoutVars>
          <dgm:dir/>
          <dgm:animLvl val="lvl"/>
          <dgm:resizeHandles val="exact"/>
        </dgm:presLayoutVars>
      </dgm:prSet>
      <dgm:spPr/>
    </dgm:pt>
    <dgm:pt modelId="{FBC10008-A931-0042-8D7E-7A476CB3F221}" type="pres">
      <dgm:prSet presAssocID="{A98B0E1D-CBEF-6441-9939-36D6E69A5F52}" presName="boxAndChildren" presStyleCnt="0"/>
      <dgm:spPr/>
    </dgm:pt>
    <dgm:pt modelId="{FE681219-2EA2-964A-AEB2-F52805AE55D5}" type="pres">
      <dgm:prSet presAssocID="{A98B0E1D-CBEF-6441-9939-36D6E69A5F52}" presName="parentTextBox" presStyleLbl="node1" presStyleIdx="0" presStyleCnt="3"/>
      <dgm:spPr/>
    </dgm:pt>
    <dgm:pt modelId="{A75D1D08-98E2-1E4E-9BFD-3F427AA8702F}" type="pres">
      <dgm:prSet presAssocID="{560D15B9-730D-7B44-BC11-4FF0CDCE0CD3}" presName="sp" presStyleCnt="0"/>
      <dgm:spPr/>
    </dgm:pt>
    <dgm:pt modelId="{F33B4FB6-C48B-D146-9FBF-57EFE135DBE0}" type="pres">
      <dgm:prSet presAssocID="{C5EA480F-90A5-664E-8EDD-4CC34B6CCA6F}" presName="arrowAndChildren" presStyleCnt="0"/>
      <dgm:spPr/>
    </dgm:pt>
    <dgm:pt modelId="{4DEB24DE-DD64-784E-B628-2973B502549E}" type="pres">
      <dgm:prSet presAssocID="{C5EA480F-90A5-664E-8EDD-4CC34B6CCA6F}" presName="parentTextArrow" presStyleLbl="node1" presStyleIdx="1" presStyleCnt="3"/>
      <dgm:spPr/>
    </dgm:pt>
    <dgm:pt modelId="{48A5B8F6-8672-AE49-834F-A2BE558673BA}" type="pres">
      <dgm:prSet presAssocID="{5D03AE18-933B-5346-BF3E-34F04AFD675A}" presName="sp" presStyleCnt="0"/>
      <dgm:spPr/>
    </dgm:pt>
    <dgm:pt modelId="{4A4761AC-E0BB-CD4F-A15B-6375682542D6}" type="pres">
      <dgm:prSet presAssocID="{F893C4AB-50E1-B043-A235-80F8AD7358AF}" presName="arrowAndChildren" presStyleCnt="0"/>
      <dgm:spPr/>
    </dgm:pt>
    <dgm:pt modelId="{CF9A20EA-616E-7942-A970-DAEE76379F4E}" type="pres">
      <dgm:prSet presAssocID="{F893C4AB-50E1-B043-A235-80F8AD7358AF}" presName="parentTextArrow" presStyleLbl="node1" presStyleIdx="2" presStyleCnt="3"/>
      <dgm:spPr/>
    </dgm:pt>
  </dgm:ptLst>
  <dgm:cxnLst>
    <dgm:cxn modelId="{40522336-523E-224C-8AC2-B807000634EB}" type="presOf" srcId="{A98B0E1D-CBEF-6441-9939-36D6E69A5F52}" destId="{FE681219-2EA2-964A-AEB2-F52805AE55D5}" srcOrd="0" destOrd="0" presId="urn:microsoft.com/office/officeart/2005/8/layout/process4"/>
    <dgm:cxn modelId="{8467C788-CDD3-EC44-AB33-7D9B2B025040}" srcId="{D2D06DFF-D479-274F-BCD3-F4E451D7A16A}" destId="{F893C4AB-50E1-B043-A235-80F8AD7358AF}" srcOrd="0" destOrd="0" parTransId="{99C43A5A-12CF-9342-B2DD-2F0CE53E825E}" sibTransId="{5D03AE18-933B-5346-BF3E-34F04AFD675A}"/>
    <dgm:cxn modelId="{539ABD92-5B4F-3948-B49A-E4B092C5ED54}" srcId="{D2D06DFF-D479-274F-BCD3-F4E451D7A16A}" destId="{C5EA480F-90A5-664E-8EDD-4CC34B6CCA6F}" srcOrd="1" destOrd="0" parTransId="{27E883EF-9E0F-0445-88CD-67770BBD4DB3}" sibTransId="{560D15B9-730D-7B44-BC11-4FF0CDCE0CD3}"/>
    <dgm:cxn modelId="{ECCF5B9A-C99E-CB4D-870E-3F7D5EF31F15}" type="presOf" srcId="{F893C4AB-50E1-B043-A235-80F8AD7358AF}" destId="{CF9A20EA-616E-7942-A970-DAEE76379F4E}" srcOrd="0" destOrd="0" presId="urn:microsoft.com/office/officeart/2005/8/layout/process4"/>
    <dgm:cxn modelId="{19C709A6-1269-8146-AD5D-1BDB80DC203E}" type="presOf" srcId="{D2D06DFF-D479-274F-BCD3-F4E451D7A16A}" destId="{4A6A5E9C-DB62-F944-8E98-C1825865D65A}" srcOrd="0" destOrd="0" presId="urn:microsoft.com/office/officeart/2005/8/layout/process4"/>
    <dgm:cxn modelId="{F15A8EC0-D0C7-4B4B-AD2C-74CC4347094D}" type="presOf" srcId="{C5EA480F-90A5-664E-8EDD-4CC34B6CCA6F}" destId="{4DEB24DE-DD64-784E-B628-2973B502549E}" srcOrd="0" destOrd="0" presId="urn:microsoft.com/office/officeart/2005/8/layout/process4"/>
    <dgm:cxn modelId="{3167BCE1-8830-0D40-BFCC-3DBD29327FAF}" srcId="{D2D06DFF-D479-274F-BCD3-F4E451D7A16A}" destId="{A98B0E1D-CBEF-6441-9939-36D6E69A5F52}" srcOrd="2" destOrd="0" parTransId="{7776780D-3709-C344-906F-6B6F2B348301}" sibTransId="{B64B5E41-2876-5F4E-8184-D0A5B8246EEC}"/>
    <dgm:cxn modelId="{CFC88FD7-DEE5-2D4F-B4B9-3EBCBB60F91D}" type="presParOf" srcId="{4A6A5E9C-DB62-F944-8E98-C1825865D65A}" destId="{FBC10008-A931-0042-8D7E-7A476CB3F221}" srcOrd="0" destOrd="0" presId="urn:microsoft.com/office/officeart/2005/8/layout/process4"/>
    <dgm:cxn modelId="{20192E27-BCBE-494E-B630-BAED103B7630}" type="presParOf" srcId="{FBC10008-A931-0042-8D7E-7A476CB3F221}" destId="{FE681219-2EA2-964A-AEB2-F52805AE55D5}" srcOrd="0" destOrd="0" presId="urn:microsoft.com/office/officeart/2005/8/layout/process4"/>
    <dgm:cxn modelId="{3194E136-CFE2-6944-B5D1-8934BE02747C}" type="presParOf" srcId="{4A6A5E9C-DB62-F944-8E98-C1825865D65A}" destId="{A75D1D08-98E2-1E4E-9BFD-3F427AA8702F}" srcOrd="1" destOrd="0" presId="urn:microsoft.com/office/officeart/2005/8/layout/process4"/>
    <dgm:cxn modelId="{CF3DB919-5AA2-A645-8F3E-F3CB748DA4CE}" type="presParOf" srcId="{4A6A5E9C-DB62-F944-8E98-C1825865D65A}" destId="{F33B4FB6-C48B-D146-9FBF-57EFE135DBE0}" srcOrd="2" destOrd="0" presId="urn:microsoft.com/office/officeart/2005/8/layout/process4"/>
    <dgm:cxn modelId="{402F96D0-7F38-1448-8276-2CBA85BE64F4}" type="presParOf" srcId="{F33B4FB6-C48B-D146-9FBF-57EFE135DBE0}" destId="{4DEB24DE-DD64-784E-B628-2973B502549E}" srcOrd="0" destOrd="0" presId="urn:microsoft.com/office/officeart/2005/8/layout/process4"/>
    <dgm:cxn modelId="{0171B67E-6E91-0E4B-8279-2C06890FDDF2}" type="presParOf" srcId="{4A6A5E9C-DB62-F944-8E98-C1825865D65A}" destId="{48A5B8F6-8672-AE49-834F-A2BE558673BA}" srcOrd="3" destOrd="0" presId="urn:microsoft.com/office/officeart/2005/8/layout/process4"/>
    <dgm:cxn modelId="{6237006D-C33C-0A4F-8BBC-AAA0A4D167B0}" type="presParOf" srcId="{4A6A5E9C-DB62-F944-8E98-C1825865D65A}" destId="{4A4761AC-E0BB-CD4F-A15B-6375682542D6}" srcOrd="4" destOrd="0" presId="urn:microsoft.com/office/officeart/2005/8/layout/process4"/>
    <dgm:cxn modelId="{86BC7EDD-700F-5249-B5B5-7CF99D1E3645}" type="presParOf" srcId="{4A4761AC-E0BB-CD4F-A15B-6375682542D6}" destId="{CF9A20EA-616E-7942-A970-DAEE76379F4E}"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81219-2EA2-964A-AEB2-F52805AE55D5}">
      <dsp:nvSpPr>
        <dsp:cNvPr id="0" name=""/>
        <dsp:cNvSpPr/>
      </dsp:nvSpPr>
      <dsp:spPr>
        <a:xfrm>
          <a:off x="0" y="3117218"/>
          <a:ext cx="9927389" cy="1023140"/>
        </a:xfrm>
        <a:prstGeom prst="rect">
          <a:avLst/>
        </a:prstGeom>
        <a:solidFill>
          <a:schemeClr val="tx2"/>
        </a:solidFill>
        <a:ln w="4445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Font typeface="Arial" panose="020B0604020202020204" pitchFamily="34" charset="0"/>
            <a:buNone/>
          </a:pPr>
          <a:r>
            <a:rPr kumimoji="0" lang="en-US" altLang="en-US" sz="2600" b="0" i="0" u="none" strike="noStrike" kern="1200" cap="none" normalizeH="0" baseline="0" dirty="0">
              <a:ln/>
              <a:effectLst/>
              <a:latin typeface="Arial" panose="020B0604020202020204" pitchFamily="34" charset="0"/>
            </a:rPr>
            <a:t>Risk assessment guides </a:t>
          </a:r>
          <a:r>
            <a:rPr lang="en-US" altLang="en-US" sz="2600" kern="1200" dirty="0">
              <a:latin typeface="Arial" panose="020B0604020202020204" pitchFamily="34" charset="0"/>
            </a:rPr>
            <a:t>clinical decision-making.</a:t>
          </a:r>
          <a:endParaRPr lang="en-US" sz="2600" kern="1200" dirty="0"/>
        </a:p>
      </dsp:txBody>
      <dsp:txXfrm>
        <a:off x="0" y="3117218"/>
        <a:ext cx="9927389" cy="1023140"/>
      </dsp:txXfrm>
    </dsp:sp>
    <dsp:sp modelId="{4DEB24DE-DD64-784E-B628-2973B502549E}">
      <dsp:nvSpPr>
        <dsp:cNvPr id="0" name=""/>
        <dsp:cNvSpPr/>
      </dsp:nvSpPr>
      <dsp:spPr>
        <a:xfrm rot="10800000">
          <a:off x="0" y="1558975"/>
          <a:ext cx="9927389" cy="1573590"/>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ClrTx/>
            <a:buSzTx/>
            <a:buFont typeface="Arial" panose="020B0604020202020204" pitchFamily="34" charset="0"/>
            <a:buNone/>
          </a:pPr>
          <a:r>
            <a:rPr kumimoji="0" lang="en-US" altLang="en-US" sz="2600" b="0" i="0" u="none" strike="noStrike" kern="1200" cap="none" normalizeH="0" baseline="0">
              <a:ln/>
              <a:effectLst/>
              <a:latin typeface="Arial" panose="020B0604020202020204" pitchFamily="34" charset="0"/>
            </a:rPr>
            <a:t>Today, you will determine </a:t>
          </a:r>
          <a:r>
            <a:rPr kumimoji="0" lang="en-US" altLang="en-US" sz="2600" b="1" i="0" u="none" strike="noStrike" kern="1200" cap="none" normalizeH="0" baseline="0">
              <a:ln/>
              <a:effectLst/>
              <a:latin typeface="Arial" panose="020B0604020202020204" pitchFamily="34" charset="0"/>
            </a:rPr>
            <a:t>who needs what level of prevention.</a:t>
          </a:r>
          <a:r>
            <a:rPr kumimoji="0" lang="en-US" altLang="en-US" sz="2600" b="0" i="0" u="none" strike="noStrike" kern="1200" cap="none" normalizeH="0" baseline="0">
              <a:ln/>
              <a:effectLst/>
              <a:latin typeface="Arial" panose="020B0604020202020204" pitchFamily="34" charset="0"/>
            </a:rPr>
            <a:t> </a:t>
          </a:r>
          <a:endParaRPr lang="en-US" sz="2600" kern="1200" dirty="0"/>
        </a:p>
      </dsp:txBody>
      <dsp:txXfrm rot="10800000">
        <a:off x="0" y="1558975"/>
        <a:ext cx="9927389" cy="1022472"/>
      </dsp:txXfrm>
    </dsp:sp>
    <dsp:sp modelId="{CF9A20EA-616E-7942-A970-DAEE76379F4E}">
      <dsp:nvSpPr>
        <dsp:cNvPr id="0" name=""/>
        <dsp:cNvSpPr/>
      </dsp:nvSpPr>
      <dsp:spPr>
        <a:xfrm rot="10800000">
          <a:off x="0" y="731"/>
          <a:ext cx="9927389" cy="1573590"/>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Font typeface="Arial" panose="020B0604020202020204" pitchFamily="34" charset="0"/>
            <a:buNone/>
          </a:pPr>
          <a:r>
            <a:rPr kumimoji="0" lang="en-US" altLang="en-US" sz="2600" b="0" i="0" u="none" strike="noStrike" kern="1200" cap="none" normalizeH="0" baseline="0">
              <a:ln/>
              <a:effectLst/>
              <a:latin typeface="Arial" panose="020B0604020202020204" pitchFamily="34" charset="0"/>
            </a:rPr>
            <a:t>In the last session, you selected </a:t>
          </a:r>
          <a:r>
            <a:rPr lang="en-US" altLang="en-US" sz="2600" kern="1200">
              <a:latin typeface="Arial" panose="020B0604020202020204" pitchFamily="34" charset="0"/>
            </a:rPr>
            <a:t>prevention strategies. </a:t>
          </a:r>
          <a:endParaRPr lang="en-US" sz="2600" kern="1200" dirty="0"/>
        </a:p>
      </dsp:txBody>
      <dsp:txXfrm rot="10800000">
        <a:off x="0" y="731"/>
        <a:ext cx="9927389" cy="102247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4/8/26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4/8/26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session, we will be applying the CAMBRA protocol on two clinical case studies. You will utilize the caries risk assessment form and caries management by risk assessment chart.</a:t>
            </a:r>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1016866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[Go through each line of the completed CRA form on slide.]</a:t>
            </a:r>
          </a:p>
          <a:p>
            <a:pPr marL="0" indent="0">
              <a:buNone/>
            </a:pPr>
            <a:endParaRPr lang="en-US" dirty="0"/>
          </a:p>
          <a:p>
            <a:pPr marL="0" indent="0">
              <a:buNone/>
            </a:pPr>
            <a:r>
              <a:rPr lang="en-US" dirty="0"/>
              <a:t>What is her caries risk? Explain your diagnosis. she is high risk and some of the reasons why is because she has active tooth decay, started a new lifestyle, and snacks regularly.</a:t>
            </a:r>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10</a:t>
            </a:fld>
            <a:endParaRPr lang="en-US"/>
          </a:p>
        </p:txBody>
      </p:sp>
    </p:spTree>
    <p:extLst>
      <p:ext uri="{BB962C8B-B14F-4D97-AF65-F5344CB8AC3E}">
        <p14:creationId xmlns:p14="http://schemas.microsoft.com/office/powerpoint/2010/main" val="3662154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[Read each question on the slide and give the students an opportunity to respond.]</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2EC831D-AA7D-6D4B-9E9A-AC97125AEC8A}" type="slidenum">
              <a:rPr lang="en-US" smtClean="0"/>
              <a:t>11</a:t>
            </a:fld>
            <a:endParaRPr lang="en-US"/>
          </a:p>
        </p:txBody>
      </p:sp>
    </p:spTree>
    <p:extLst>
      <p:ext uri="{BB962C8B-B14F-4D97-AF65-F5344CB8AC3E}">
        <p14:creationId xmlns:p14="http://schemas.microsoft.com/office/powerpoint/2010/main" val="2280270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12</a:t>
            </a:fld>
            <a:endParaRPr lang="en-US"/>
          </a:p>
        </p:txBody>
      </p:sp>
    </p:spTree>
    <p:extLst>
      <p:ext uri="{BB962C8B-B14F-4D97-AF65-F5344CB8AC3E}">
        <p14:creationId xmlns:p14="http://schemas.microsoft.com/office/powerpoint/2010/main" val="2450352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13</a:t>
            </a:fld>
            <a:endParaRPr lang="en-US"/>
          </a:p>
        </p:txBody>
      </p:sp>
    </p:spTree>
    <p:extLst>
      <p:ext uri="{BB962C8B-B14F-4D97-AF65-F5344CB8AC3E}">
        <p14:creationId xmlns:p14="http://schemas.microsoft.com/office/powerpoint/2010/main" val="2141537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A49A5-0CBC-7436-6342-B5ECCED62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31F66-BAB1-4838-0B83-0158063CC8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B592B1-EE2A-28C1-4650-BA67B4853A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Our goals for this lesson are to achieve the following learning objectives: [read slide]</a:t>
            </a:r>
            <a:endParaRPr lang="en-US" dirty="0"/>
          </a:p>
          <a:p>
            <a:endParaRPr lang="en-US" dirty="0"/>
          </a:p>
        </p:txBody>
      </p:sp>
      <p:sp>
        <p:nvSpPr>
          <p:cNvPr id="4" name="Slide Number Placeholder 3">
            <a:extLst>
              <a:ext uri="{FF2B5EF4-FFF2-40B4-BE49-F238E27FC236}">
                <a16:creationId xmlns:a16="http://schemas.microsoft.com/office/drawing/2014/main" id="{0DBA2474-FDE5-515D-2E9A-6C2CB98C4DC3}"/>
              </a:ext>
            </a:extLst>
          </p:cNvPr>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414052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defTabSz="914400" eaLnBrk="0" fontAlgn="base" hangingPunct="0">
              <a:lnSpc>
                <a:spcPct val="100000"/>
              </a:lnSpc>
              <a:spcBef>
                <a:spcPct val="0"/>
              </a:spcBef>
              <a:spcAft>
                <a:spcPct val="0"/>
              </a:spcAft>
              <a:buFont typeface="Arial" panose="020B0604020202020204" pitchFamily="34" charset="0"/>
              <a:buNone/>
            </a:pPr>
            <a:r>
              <a:rPr lang="en-US" dirty="0"/>
              <a:t>Last session focused on prevention strategies and what approaches can help prevent disease. </a:t>
            </a:r>
            <a:r>
              <a:rPr lang="en-US"/>
              <a:t>This session </a:t>
            </a:r>
            <a:r>
              <a:rPr lang="en-US" dirty="0"/>
              <a:t>builds on that by taking the next step: determining who needs what level of prevention. Not every patient needs the same approach, and that is where risk assessment becomes important. Risk assessment guides clinical decision making by helping match prevention strategies to a patient’s individual needs, risk factors, and overall caries risk.</a:t>
            </a:r>
          </a:p>
        </p:txBody>
      </p:sp>
      <p:sp>
        <p:nvSpPr>
          <p:cNvPr id="4" name="Slide Number Placeholder 3"/>
          <p:cNvSpPr>
            <a:spLocks noGrp="1"/>
          </p:cNvSpPr>
          <p:nvPr>
            <p:ph type="sldNum" sz="quarter" idx="5"/>
          </p:nvPr>
        </p:nvSpPr>
        <p:spPr/>
        <p:txBody>
          <a:bodyPr/>
          <a:lstStyle/>
          <a:p>
            <a:fld id="{A2EC831D-AA7D-6D4B-9E9A-AC97125AEC8A}" type="slidenum">
              <a:rPr lang="en-US" smtClean="0"/>
              <a:t>3</a:t>
            </a:fld>
            <a:endParaRPr lang="en-US"/>
          </a:p>
        </p:txBody>
      </p:sp>
    </p:spTree>
    <p:extLst>
      <p:ext uri="{BB962C8B-B14F-4D97-AF65-F5344CB8AC3E}">
        <p14:creationId xmlns:p14="http://schemas.microsoft.com/office/powerpoint/2010/main" val="2885091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16A1F-3F7F-BEE7-453E-92E76A1B68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9D057-EA3F-5D94-803D-9DE691C92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D6D2F-8BAF-7212-6A4C-602CFC5C3C56}"/>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Organize yourselves into small groups consisting of 3 to 4 individuals. Each person will receive a case study packet to fill out. Collaborate within your group for 10 minutes to evaluate the patient's caries risk and address the questions at the end if each case. Remember, you may not know the answer, and that is okay. The goal is to identify risk factors and protective factors while learning to analyze and interpret cases. Subsequently, we will dedicate 10 minutes as a class to collectively review and discuss the cases and questions. Following this, we will repeat the process with clinical case two.</a:t>
            </a:r>
          </a:p>
          <a:p>
            <a:endParaRPr lang="en-US" sz="1200" b="0" i="0" kern="1200" dirty="0">
              <a:solidFill>
                <a:schemeClr val="tx1"/>
              </a:solidFill>
              <a:effectLst/>
              <a:latin typeface="+mn-lt"/>
              <a:ea typeface="+mn-ea"/>
              <a:cs typeface="+mn-cs"/>
            </a:endParaRPr>
          </a:p>
          <a:p>
            <a:pPr marL="342900" indent="-342900">
              <a:buFont typeface="Arial" panose="020B0604020202020204" pitchFamily="34" charset="0"/>
              <a:buChar char="•"/>
            </a:pPr>
            <a:r>
              <a:rPr lang="en-US" dirty="0"/>
              <a:t>Break into small groups (3-4). </a:t>
            </a:r>
          </a:p>
          <a:p>
            <a:pPr marL="342900" indent="-342900">
              <a:buFont typeface="Arial" panose="020B0604020202020204" pitchFamily="34" charset="0"/>
              <a:buChar char="•"/>
            </a:pPr>
            <a:r>
              <a:rPr lang="en-US" dirty="0"/>
              <a:t>We are going to walk through two cases. </a:t>
            </a:r>
          </a:p>
          <a:p>
            <a:pPr marL="342900" indent="-342900">
              <a:buFont typeface="Arial" panose="020B0604020202020204" pitchFamily="34" charset="0"/>
              <a:buChar char="•"/>
            </a:pPr>
            <a:endParaRPr lang="en-US" dirty="0"/>
          </a:p>
          <a:p>
            <a:r>
              <a:rPr lang="en-US" b="1" dirty="0">
                <a:solidFill>
                  <a:schemeClr val="tx2"/>
                </a:solidFill>
              </a:rPr>
              <a:t>In your group:</a:t>
            </a:r>
          </a:p>
          <a:p>
            <a:endParaRPr lang="en-US" dirty="0"/>
          </a:p>
          <a:p>
            <a:pPr marL="457200" indent="-457200">
              <a:buFont typeface="+mj-lt"/>
              <a:buAutoNum type="arabicPeriod"/>
            </a:pPr>
            <a:r>
              <a:rPr lang="en-US" dirty="0"/>
              <a:t>Identify key findings in the case </a:t>
            </a:r>
          </a:p>
          <a:p>
            <a:pPr marL="457200" indent="-457200">
              <a:buFont typeface="+mj-lt"/>
              <a:buAutoNum type="arabicPeriod"/>
            </a:pPr>
            <a:r>
              <a:rPr lang="en-US" dirty="0"/>
              <a:t>Determine caries risk level </a:t>
            </a:r>
          </a:p>
          <a:p>
            <a:pPr marL="457200" indent="-457200">
              <a:buFont typeface="+mj-lt"/>
              <a:buAutoNum type="arabicPeriod"/>
            </a:pPr>
            <a:r>
              <a:rPr lang="en-US" dirty="0"/>
              <a:t>Be ready to justify your decision </a:t>
            </a:r>
          </a:p>
          <a:p>
            <a:pPr marL="457200" indent="-457200">
              <a:buFont typeface="+mj-lt"/>
              <a:buAutoNum type="arabicPeriod"/>
            </a:pPr>
            <a:endParaRPr lang="en-US" dirty="0"/>
          </a:p>
          <a:p>
            <a:r>
              <a:rPr lang="en-US" dirty="0"/>
              <a:t>Note:  If information is missing, identify what you would need</a:t>
            </a:r>
          </a:p>
          <a:p>
            <a:endParaRPr lang="en-US" dirty="0"/>
          </a:p>
        </p:txBody>
      </p:sp>
      <p:sp>
        <p:nvSpPr>
          <p:cNvPr id="4" name="Slide Number Placeholder 3">
            <a:extLst>
              <a:ext uri="{FF2B5EF4-FFF2-40B4-BE49-F238E27FC236}">
                <a16:creationId xmlns:a16="http://schemas.microsoft.com/office/drawing/2014/main" id="{4D857EFA-8C8A-2BE1-0BA3-82FC7706A4A1}"/>
              </a:ext>
            </a:extLst>
          </p:cNvPr>
          <p:cNvSpPr>
            <a:spLocks noGrp="1"/>
          </p:cNvSpPr>
          <p:nvPr>
            <p:ph type="sldNum" sz="quarter" idx="5"/>
          </p:nvPr>
        </p:nvSpPr>
        <p:spPr/>
        <p:txBody>
          <a:bodyPr/>
          <a:lstStyle/>
          <a:p>
            <a:fld id="{A2EC831D-AA7D-6D4B-9E9A-AC97125AEC8A}" type="slidenum">
              <a:rPr lang="en-US" smtClean="0"/>
              <a:t>4</a:t>
            </a:fld>
            <a:endParaRPr lang="en-US"/>
          </a:p>
        </p:txBody>
      </p:sp>
    </p:spTree>
    <p:extLst>
      <p:ext uri="{BB962C8B-B14F-4D97-AF65-F5344CB8AC3E}">
        <p14:creationId xmlns:p14="http://schemas.microsoft.com/office/powerpoint/2010/main" val="3977126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have 10 minutes to work on clinical case one.</a:t>
            </a:r>
          </a:p>
        </p:txBody>
      </p:sp>
      <p:sp>
        <p:nvSpPr>
          <p:cNvPr id="4" name="Slide Number Placeholder 3"/>
          <p:cNvSpPr>
            <a:spLocks noGrp="1"/>
          </p:cNvSpPr>
          <p:nvPr>
            <p:ph type="sldNum" sz="quarter" idx="5"/>
          </p:nvPr>
        </p:nvSpPr>
        <p:spPr/>
        <p:txBody>
          <a:bodyPr/>
          <a:lstStyle/>
          <a:p>
            <a:fld id="{EA410BA5-E037-324B-A239-07AF460C56E8}" type="slidenum">
              <a:rPr lang="en-US" smtClean="0"/>
              <a:t>5</a:t>
            </a:fld>
            <a:endParaRPr lang="en-US"/>
          </a:p>
        </p:txBody>
      </p:sp>
    </p:spTree>
    <p:extLst>
      <p:ext uri="{BB962C8B-B14F-4D97-AF65-F5344CB8AC3E}">
        <p14:creationId xmlns:p14="http://schemas.microsoft.com/office/powerpoint/2010/main" val="3286882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33C67-B2A4-64F7-0E5F-5013506C42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9C052-77F0-D184-497C-EFC4B70139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AF7730-BE24-330C-8B96-9A5956E649B3}"/>
              </a:ext>
            </a:extLst>
          </p:cNvPr>
          <p:cNvSpPr>
            <a:spLocks noGrp="1"/>
          </p:cNvSpPr>
          <p:nvPr>
            <p:ph type="body" idx="1"/>
          </p:nvPr>
        </p:nvSpPr>
        <p:spPr/>
        <p:txBody>
          <a:bodyPr/>
          <a:lstStyle/>
          <a:p>
            <a:r>
              <a:rPr lang="en-US" dirty="0"/>
              <a:t>We will take 10 minutes to walk through Case 1 as a class.</a:t>
            </a:r>
          </a:p>
          <a:p>
            <a:r>
              <a:rPr lang="en-US" dirty="0"/>
              <a:t>Pause after each question and allow students to respond. Do not provide answers immediately. Ask follow-up questions to deepen reasoning.</a:t>
            </a:r>
          </a:p>
          <a:p>
            <a:endParaRPr lang="en-US" dirty="0"/>
          </a:p>
          <a:p>
            <a:r>
              <a:rPr lang="en-US" b="1" dirty="0"/>
              <a:t>Step 1 - Identify</a:t>
            </a:r>
            <a:br>
              <a:rPr lang="en-US" dirty="0"/>
            </a:br>
            <a:r>
              <a:rPr lang="en-US" dirty="0"/>
              <a:t>What disease indicators do you see?</a:t>
            </a:r>
          </a:p>
          <a:p>
            <a:r>
              <a:rPr lang="en-US" dirty="0"/>
              <a:t>Prompt: Look for evidence of current or past disease.</a:t>
            </a:r>
          </a:p>
          <a:p>
            <a:br>
              <a:rPr lang="en-US" dirty="0"/>
            </a:br>
            <a:r>
              <a:rPr lang="en-US" dirty="0"/>
              <a:t>What risk factors are present?</a:t>
            </a:r>
          </a:p>
          <a:p>
            <a:r>
              <a:rPr lang="en-US" dirty="0"/>
              <a:t>Prompt: Think about behaviors, environment, and clinical findings.</a:t>
            </a:r>
          </a:p>
          <a:p>
            <a:br>
              <a:rPr lang="en-US" dirty="0"/>
            </a:br>
            <a:r>
              <a:rPr lang="en-US" dirty="0"/>
              <a:t>What protective factors are present or missing?</a:t>
            </a:r>
          </a:p>
          <a:p>
            <a:r>
              <a:rPr lang="en-US" dirty="0"/>
              <a:t>Prompt: What is helping this patient? What is not in place that should be?</a:t>
            </a:r>
          </a:p>
          <a:p>
            <a:endParaRPr lang="en-US" dirty="0"/>
          </a:p>
          <a:p>
            <a:r>
              <a:rPr lang="en-US" b="1" dirty="0"/>
              <a:t>Step 2 - Interpret</a:t>
            </a:r>
            <a:br>
              <a:rPr lang="en-US" dirty="0"/>
            </a:br>
            <a:r>
              <a:rPr lang="en-US" dirty="0"/>
              <a:t>Which factors matter most in this case?</a:t>
            </a:r>
          </a:p>
          <a:p>
            <a:r>
              <a:rPr lang="en-US" dirty="0"/>
              <a:t>Prompt:  If you had to choose one or two key drivers, what would they be?</a:t>
            </a:r>
          </a:p>
          <a:p>
            <a:br>
              <a:rPr lang="en-US" dirty="0"/>
            </a:br>
            <a:r>
              <a:rPr lang="en-US" dirty="0"/>
              <a:t>What patterns do you notice?</a:t>
            </a:r>
          </a:p>
          <a:p>
            <a:r>
              <a:rPr lang="en-US" dirty="0"/>
              <a:t>Prompt:  Are these short-term exposures or ongoing patterns?</a:t>
            </a:r>
          </a:p>
          <a:p>
            <a:br>
              <a:rPr lang="en-US" dirty="0"/>
            </a:br>
            <a:r>
              <a:rPr lang="en-US" dirty="0"/>
              <a:t>What additional information would help you feel more confident?</a:t>
            </a:r>
          </a:p>
          <a:p>
            <a:r>
              <a:rPr lang="en-US" dirty="0"/>
              <a:t>Prompt: What would you ask the caregiver?</a:t>
            </a:r>
            <a:br>
              <a:rPr lang="en-US" dirty="0"/>
            </a:br>
            <a:br>
              <a:rPr lang="en-US" dirty="0"/>
            </a:br>
            <a:r>
              <a:rPr lang="en-US" b="1" dirty="0"/>
              <a:t>Step 3 - Classify</a:t>
            </a:r>
            <a:br>
              <a:rPr lang="en-US" dirty="0"/>
            </a:br>
            <a:r>
              <a:rPr lang="en-US" dirty="0"/>
              <a:t>What is Carl’s caries risk level?</a:t>
            </a:r>
            <a:br>
              <a:rPr lang="en-US" dirty="0"/>
            </a:br>
            <a:r>
              <a:rPr lang="en-US" dirty="0"/>
              <a:t>What evidence supports your decision?</a:t>
            </a:r>
          </a:p>
          <a:p>
            <a:r>
              <a:rPr lang="en-US" dirty="0"/>
              <a:t>Prompt: Which findings made you decide high, moderate, or low?</a:t>
            </a:r>
          </a:p>
          <a:p>
            <a:endParaRPr lang="en-US" dirty="0"/>
          </a:p>
          <a:p>
            <a:r>
              <a:rPr lang="en-US" dirty="0"/>
              <a:t>If groups disagree:</a:t>
            </a:r>
            <a:br>
              <a:rPr lang="en-US" dirty="0"/>
            </a:br>
            <a:r>
              <a:rPr lang="en-US" dirty="0"/>
              <a:t>Why are your answers different?</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131510F-E819-CBA3-C458-6154C761EA2F}"/>
              </a:ext>
            </a:extLst>
          </p:cNvPr>
          <p:cNvSpPr>
            <a:spLocks noGrp="1"/>
          </p:cNvSpPr>
          <p:nvPr>
            <p:ph type="sldNum" sz="quarter" idx="5"/>
          </p:nvPr>
        </p:nvSpPr>
        <p:spPr/>
        <p:txBody>
          <a:bodyPr/>
          <a:lstStyle/>
          <a:p>
            <a:fld id="{A2EC831D-AA7D-6D4B-9E9A-AC97125AEC8A}" type="slidenum">
              <a:rPr lang="en-US" smtClean="0"/>
              <a:t>6</a:t>
            </a:fld>
            <a:endParaRPr lang="en-US"/>
          </a:p>
        </p:txBody>
      </p:sp>
    </p:spTree>
    <p:extLst>
      <p:ext uri="{BB962C8B-B14F-4D97-AF65-F5344CB8AC3E}">
        <p14:creationId xmlns:p14="http://schemas.microsoft.com/office/powerpoint/2010/main" val="3416179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[Go through each line of the completed CRA form on slide.]</a:t>
            </a:r>
          </a:p>
          <a:p>
            <a:pPr marL="0" indent="0">
              <a:buNone/>
            </a:pPr>
            <a:endParaRPr lang="en-US" dirty="0"/>
          </a:p>
          <a:p>
            <a:pPr marL="0" indent="0">
              <a:buNone/>
            </a:pPr>
            <a:r>
              <a:rPr lang="en-US" dirty="0"/>
              <a:t>What is his caries risk? Extreme high risk. </a:t>
            </a:r>
            <a:r>
              <a:rPr lang="en-US" sz="1200" b="0" i="0" kern="1200" dirty="0">
                <a:solidFill>
                  <a:schemeClr val="tx1"/>
                </a:solidFill>
                <a:effectLst/>
                <a:latin typeface="+mn-lt"/>
                <a:ea typeface="+mn-ea"/>
                <a:cs typeface="+mn-cs"/>
              </a:rPr>
              <a:t>He should seek specialized care at a pediatric dental office, and the completion of treatment may require IV sedation or general anesthesia.</a:t>
            </a:r>
          </a:p>
          <a:p>
            <a:pPr marL="0" indent="0">
              <a:buNone/>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2EC831D-AA7D-6D4B-9E9A-AC97125AEC8A}" type="slidenum">
              <a:rPr lang="en-US" smtClean="0"/>
              <a:t>7</a:t>
            </a:fld>
            <a:endParaRPr lang="en-US"/>
          </a:p>
        </p:txBody>
      </p:sp>
    </p:spTree>
    <p:extLst>
      <p:ext uri="{BB962C8B-B14F-4D97-AF65-F5344CB8AC3E}">
        <p14:creationId xmlns:p14="http://schemas.microsoft.com/office/powerpoint/2010/main" val="2518375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on to clinical case two. Take 10 minutes </a:t>
            </a:r>
            <a:r>
              <a:rPr lang="en-US" sz="1200" b="0" i="0" kern="1200" dirty="0">
                <a:solidFill>
                  <a:schemeClr val="tx1"/>
                </a:solidFill>
                <a:effectLst/>
                <a:latin typeface="+mn-lt"/>
                <a:ea typeface="+mn-ea"/>
                <a:cs typeface="+mn-cs"/>
              </a:rPr>
              <a:t>to evaluate the patient's caries risk and address the questions at the end.</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8</a:t>
            </a:fld>
            <a:endParaRPr lang="en-US"/>
          </a:p>
        </p:txBody>
      </p:sp>
    </p:spTree>
    <p:extLst>
      <p:ext uri="{BB962C8B-B14F-4D97-AF65-F5344CB8AC3E}">
        <p14:creationId xmlns:p14="http://schemas.microsoft.com/office/powerpoint/2010/main" val="515274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ECB3E-5397-303E-A280-CC90B1A6AA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F5ECF-38A3-BE32-A475-B8D83229E5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8EFB4A-3353-CE5B-11B0-8BA583E5352C}"/>
              </a:ext>
            </a:extLst>
          </p:cNvPr>
          <p:cNvSpPr>
            <a:spLocks noGrp="1"/>
          </p:cNvSpPr>
          <p:nvPr>
            <p:ph type="body" idx="1"/>
          </p:nvPr>
        </p:nvSpPr>
        <p:spPr/>
        <p:txBody>
          <a:bodyPr/>
          <a:lstStyle/>
          <a:p>
            <a:r>
              <a:rPr lang="en-US" dirty="0"/>
              <a:t>We will take 10 minutes to walk through Case 1 as a class.</a:t>
            </a:r>
          </a:p>
          <a:p>
            <a:r>
              <a:rPr lang="en-US" dirty="0"/>
              <a:t>Pause after each question and allow students to respond. Do not provide answers immediately. Ask follow-up questions to deepen reasoning.</a:t>
            </a:r>
          </a:p>
          <a:p>
            <a:endParaRPr lang="en-US" dirty="0"/>
          </a:p>
          <a:p>
            <a:r>
              <a:rPr lang="en-US" b="1" dirty="0"/>
              <a:t>Step 1 </a:t>
            </a:r>
            <a:br>
              <a:rPr lang="en-US" dirty="0"/>
            </a:br>
            <a:r>
              <a:rPr lang="en-US" dirty="0"/>
              <a:t>What disease indicators do you see?</a:t>
            </a:r>
          </a:p>
          <a:p>
            <a:r>
              <a:rPr lang="en-US" dirty="0"/>
              <a:t>Prompt: Look for evidence of current or past disease.</a:t>
            </a:r>
          </a:p>
          <a:p>
            <a:br>
              <a:rPr lang="en-US" dirty="0"/>
            </a:br>
            <a:r>
              <a:rPr lang="en-US" dirty="0"/>
              <a:t>What risk factors are present?</a:t>
            </a:r>
          </a:p>
          <a:p>
            <a:r>
              <a:rPr lang="en-US" dirty="0"/>
              <a:t>Prompt: Think about behaviors, environment, and clinical findings.</a:t>
            </a:r>
          </a:p>
          <a:p>
            <a:br>
              <a:rPr lang="en-US" dirty="0"/>
            </a:br>
            <a:r>
              <a:rPr lang="en-US" dirty="0"/>
              <a:t>What protective factors are present or missing?</a:t>
            </a:r>
          </a:p>
          <a:p>
            <a:r>
              <a:rPr lang="en-US" dirty="0"/>
              <a:t>Prompt: What is helping this patient? What is not in place that should be?</a:t>
            </a:r>
          </a:p>
          <a:p>
            <a:endParaRPr lang="en-US" dirty="0"/>
          </a:p>
          <a:p>
            <a:r>
              <a:rPr lang="en-US" b="1" dirty="0"/>
              <a:t>Step 2</a:t>
            </a:r>
            <a:br>
              <a:rPr lang="en-US" dirty="0"/>
            </a:br>
            <a:r>
              <a:rPr lang="en-US" dirty="0"/>
              <a:t>Which factors matter most in this case?</a:t>
            </a:r>
          </a:p>
          <a:p>
            <a:r>
              <a:rPr lang="en-US" dirty="0"/>
              <a:t>Prompt:  If you had to choose one or two key drivers, what would they be?</a:t>
            </a:r>
          </a:p>
          <a:p>
            <a:br>
              <a:rPr lang="en-US" dirty="0"/>
            </a:br>
            <a:r>
              <a:rPr lang="en-US" dirty="0"/>
              <a:t>What patterns do you notice?</a:t>
            </a:r>
          </a:p>
          <a:p>
            <a:r>
              <a:rPr lang="en-US" dirty="0"/>
              <a:t>Prompt:  Are these short-term exposures or ongoing patterns?</a:t>
            </a:r>
          </a:p>
          <a:p>
            <a:br>
              <a:rPr lang="en-US" dirty="0"/>
            </a:br>
            <a:r>
              <a:rPr lang="en-US" dirty="0"/>
              <a:t>What additional information would help you feel more confident?</a:t>
            </a:r>
          </a:p>
          <a:p>
            <a:r>
              <a:rPr lang="en-US" dirty="0"/>
              <a:t>Prompt: What would you ask the caregiver?</a:t>
            </a:r>
            <a:br>
              <a:rPr lang="en-US" dirty="0"/>
            </a:br>
            <a:br>
              <a:rPr lang="en-US" dirty="0"/>
            </a:br>
            <a:r>
              <a:rPr lang="en-US" b="1" dirty="0"/>
              <a:t>Step 3</a:t>
            </a:r>
            <a:br>
              <a:rPr lang="en-US" dirty="0"/>
            </a:br>
            <a:r>
              <a:rPr lang="en-US" dirty="0"/>
              <a:t>What is Carl’s caries risk level?</a:t>
            </a:r>
            <a:br>
              <a:rPr lang="en-US" dirty="0"/>
            </a:br>
            <a:r>
              <a:rPr lang="en-US" dirty="0"/>
              <a:t>What evidence supports your decision?</a:t>
            </a:r>
          </a:p>
          <a:p>
            <a:r>
              <a:rPr lang="en-US" dirty="0"/>
              <a:t>Prompt: Which findings made you decide high, moderate, or low?</a:t>
            </a:r>
          </a:p>
          <a:p>
            <a:endParaRPr lang="en-US" dirty="0"/>
          </a:p>
          <a:p>
            <a:r>
              <a:rPr lang="en-US" dirty="0"/>
              <a:t>If groups disagree:</a:t>
            </a:r>
            <a:br>
              <a:rPr lang="en-US" dirty="0"/>
            </a:br>
            <a:r>
              <a:rPr lang="en-US" dirty="0"/>
              <a:t>Why are your answers different?</a:t>
            </a:r>
          </a:p>
        </p:txBody>
      </p:sp>
      <p:sp>
        <p:nvSpPr>
          <p:cNvPr id="4" name="Slide Number Placeholder 3">
            <a:extLst>
              <a:ext uri="{FF2B5EF4-FFF2-40B4-BE49-F238E27FC236}">
                <a16:creationId xmlns:a16="http://schemas.microsoft.com/office/drawing/2014/main" id="{FB1483CA-6AD3-19E5-CB5C-EB8562B67B27}"/>
              </a:ext>
            </a:extLst>
          </p:cNvPr>
          <p:cNvSpPr>
            <a:spLocks noGrp="1"/>
          </p:cNvSpPr>
          <p:nvPr>
            <p:ph type="sldNum" sz="quarter" idx="5"/>
          </p:nvPr>
        </p:nvSpPr>
        <p:spPr/>
        <p:txBody>
          <a:bodyPr/>
          <a:lstStyle/>
          <a:p>
            <a:fld id="{A2EC831D-AA7D-6D4B-9E9A-AC97125AEC8A}" type="slidenum">
              <a:rPr lang="en-US" smtClean="0"/>
              <a:t>9</a:t>
            </a:fld>
            <a:endParaRPr lang="en-US"/>
          </a:p>
        </p:txBody>
      </p:sp>
    </p:spTree>
    <p:extLst>
      <p:ext uri="{BB962C8B-B14F-4D97-AF65-F5344CB8AC3E}">
        <p14:creationId xmlns:p14="http://schemas.microsoft.com/office/powerpoint/2010/main" val="2992480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45"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oleObject" Target="../embeddings/oleObject1.bin"/><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1"/>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3" imgW="7772400" imgH="10058400" progId="TCLayout.ActiveDocument.1">
                  <p:embed/>
                </p:oleObj>
              </mc:Choice>
              <mc:Fallback>
                <p:oleObj name="think-cell Slide" r:id="rId43"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4"/>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5"/>
          <a:stretch>
            <a:fillRect/>
          </a:stretch>
        </p:blipFill>
        <p:spPr>
          <a:xfrm>
            <a:off x="685800" y="6089238"/>
            <a:ext cx="1423325" cy="525275"/>
          </a:xfrm>
          <a:prstGeom prst="rect">
            <a:avLst/>
          </a:prstGeom>
        </p:spPr>
      </p:pic>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6.sv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7.emf"/><Relationship Id="rId5" Type="http://schemas.openxmlformats.org/officeDocument/2006/relationships/oleObject" Target="../embeddings/oleObject8.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slideLayout" Target="../slideLayouts/slideLayout3.xml"/><Relationship Id="rId7" Type="http://schemas.openxmlformats.org/officeDocument/2006/relationships/diagramData" Target="../diagrams/data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7.emf"/><Relationship Id="rId11" Type="http://schemas.microsoft.com/office/2007/relationships/diagramDrawing" Target="../diagrams/drawing1.xml"/><Relationship Id="rId5" Type="http://schemas.openxmlformats.org/officeDocument/2006/relationships/oleObject" Target="../embeddings/oleObject7.bin"/><Relationship Id="rId10" Type="http://schemas.openxmlformats.org/officeDocument/2006/relationships/diagramColors" Target="../diagrams/colors1.xml"/><Relationship Id="rId4" Type="http://schemas.openxmlformats.org/officeDocument/2006/relationships/notesSlide" Target="../notesSlides/notesSlide3.xml"/><Relationship Id="rId9"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8.sv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Layout" Target="../slideLayouts/slideLayout3.xml"/><Relationship Id="rId7" Type="http://schemas.openxmlformats.org/officeDocument/2006/relationships/image" Target="../media/image20.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slideLayout" Target="../slideLayouts/slideLayout3.xml"/><Relationship Id="rId7" Type="http://schemas.openxmlformats.org/officeDocument/2006/relationships/image" Target="../media/image23.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38472968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2" name="Title 1"/>
          <p:cNvSpPr>
            <a:spLocks noGrp="1"/>
          </p:cNvSpPr>
          <p:nvPr>
            <p:ph type="ctrTitle"/>
          </p:nvPr>
        </p:nvSpPr>
        <p:spPr>
          <a:xfrm>
            <a:off x="443194" y="594779"/>
            <a:ext cx="6638924" cy="3869644"/>
          </a:xfrm>
        </p:spPr>
        <p:txBody>
          <a:bodyPr/>
          <a:lstStyle/>
          <a:p>
            <a:r>
              <a:rPr lang="en-US" dirty="0"/>
              <a:t>Clinical </a:t>
            </a:r>
            <a:br>
              <a:rPr lang="en-US" dirty="0"/>
            </a:br>
            <a:r>
              <a:rPr lang="en-US" dirty="0"/>
              <a:t>Decision-Making:</a:t>
            </a:r>
            <a:br>
              <a:rPr lang="en-US" dirty="0"/>
            </a:br>
            <a:r>
              <a:rPr lang="en-US" sz="4000" dirty="0"/>
              <a:t>Applying Caries Risk Assessment to Patient-Centered Care</a:t>
            </a:r>
          </a:p>
        </p:txBody>
      </p:sp>
    </p:spTree>
    <p:extLst>
      <p:ext uri="{BB962C8B-B14F-4D97-AF65-F5344CB8AC3E}">
        <p14:creationId xmlns:p14="http://schemas.microsoft.com/office/powerpoint/2010/main" val="1841668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white folder with a black background&#10;&#10;Description automatically generated">
            <a:extLst>
              <a:ext uri="{FF2B5EF4-FFF2-40B4-BE49-F238E27FC236}">
                <a16:creationId xmlns:a16="http://schemas.microsoft.com/office/drawing/2014/main" id="{9E3C50B1-B23B-D640-80D0-B8D15E856F19}"/>
              </a:ext>
            </a:extLst>
          </p:cNvPr>
          <p:cNvPicPr>
            <a:picLocks noChangeAspect="1"/>
          </p:cNvPicPr>
          <p:nvPr/>
        </p:nvPicPr>
        <p:blipFill>
          <a:blip r:embed="rId5">
            <a:alphaModFix amt="61000"/>
          </a:blip>
          <a:stretch>
            <a:fillRect/>
          </a:stretch>
        </p:blipFill>
        <p:spPr>
          <a:xfrm>
            <a:off x="2285999" y="332961"/>
            <a:ext cx="7620000" cy="5715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Case 2 – Carrie</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lvl="0"/>
            <a:r>
              <a:rPr lang="en-US" dirty="0"/>
              <a:t>What is her caries risk?</a:t>
            </a:r>
          </a:p>
        </p:txBody>
      </p:sp>
      <p:pic>
        <p:nvPicPr>
          <p:cNvPr id="4" name="Picture 3" descr="A close-up of a medical form&#10;&#10;Description automatically generated">
            <a:extLst>
              <a:ext uri="{FF2B5EF4-FFF2-40B4-BE49-F238E27FC236}">
                <a16:creationId xmlns:a16="http://schemas.microsoft.com/office/drawing/2014/main" id="{BEF9713B-61F4-9549-A5C1-CB8BA08A0C2D}"/>
              </a:ext>
            </a:extLst>
          </p:cNvPr>
          <p:cNvPicPr>
            <a:picLocks noChangeAspect="1"/>
          </p:cNvPicPr>
          <p:nvPr/>
        </p:nvPicPr>
        <p:blipFill>
          <a:blip r:embed="rId8"/>
          <a:stretch>
            <a:fillRect/>
          </a:stretch>
        </p:blipFill>
        <p:spPr>
          <a:xfrm>
            <a:off x="5679785" y="0"/>
            <a:ext cx="5297393" cy="6858000"/>
          </a:xfrm>
          <a:prstGeom prst="rect">
            <a:avLst/>
          </a:prstGeom>
        </p:spPr>
      </p:pic>
    </p:spTree>
    <p:extLst>
      <p:ext uri="{BB962C8B-B14F-4D97-AF65-F5344CB8AC3E}">
        <p14:creationId xmlns:p14="http://schemas.microsoft.com/office/powerpoint/2010/main" val="384905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4" name="Graphic 3">
            <a:extLst>
              <a:ext uri="{FF2B5EF4-FFF2-40B4-BE49-F238E27FC236}">
                <a16:creationId xmlns:a16="http://schemas.microsoft.com/office/drawing/2014/main" id="{2D145A5D-4270-7741-9D95-A06ECF5B2BB2}"/>
              </a:ext>
            </a:extLst>
          </p:cNvPr>
          <p:cNvPicPr>
            <a:picLocks noChangeAspect="1"/>
          </p:cNvPicPr>
          <p:nvPr/>
        </p:nvPicPr>
        <p:blipFill>
          <a:blip>
            <a:alphaModFix amt="25000"/>
            <a:extLst>
              <a:ext uri="{96DAC541-7B7A-43D3-8B79-37D633B846F1}">
                <asvg:svgBlip xmlns:asvg="http://schemas.microsoft.com/office/drawing/2016/SVG/main" r:embed="rId7"/>
              </a:ext>
            </a:extLst>
          </a:blip>
          <a:stretch>
            <a:fillRect/>
          </a:stretch>
        </p:blipFill>
        <p:spPr>
          <a:xfrm flipH="1">
            <a:off x="6063761" y="359581"/>
            <a:ext cx="8185116" cy="6138837"/>
          </a:xfrm>
          <a:prstGeom prst="rect">
            <a:avLst/>
          </a:prstGeom>
        </p:spPr>
      </p:pic>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solidFill>
                  <a:schemeClr val="accent2"/>
                </a:solidFill>
              </a:rPr>
              <a:t>Wrap Up</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392508" cy="4462081"/>
          </a:xfrm>
        </p:spPr>
        <p:txBody>
          <a:bodyPr/>
          <a:lstStyle/>
          <a:p>
            <a:pPr lvl="1"/>
            <a:r>
              <a:rPr lang="en-US" dirty="0"/>
              <a:t>Were there any aspects of the case studies that you found particularly challenging?</a:t>
            </a:r>
          </a:p>
          <a:p>
            <a:pPr marL="7937" lvl="1" indent="0">
              <a:buNone/>
            </a:pPr>
            <a:endParaRPr lang="en-US" dirty="0"/>
          </a:p>
          <a:p>
            <a:pPr lvl="1"/>
            <a:r>
              <a:rPr lang="en-US" dirty="0"/>
              <a:t>Did the case studies raise any new questions or spark further curiosity that you wanted to ask the patients?</a:t>
            </a:r>
          </a:p>
          <a:p>
            <a:pPr marL="7937" lvl="1" indent="0">
              <a:buNone/>
            </a:pPr>
            <a:endParaRPr lang="en-US" dirty="0"/>
          </a:p>
          <a:p>
            <a:pPr lvl="1"/>
            <a:r>
              <a:rPr lang="en-US" dirty="0"/>
              <a:t>How might the insights gained from these case studies be applicable to your future patients?</a:t>
            </a:r>
          </a:p>
          <a:p>
            <a:pPr lvl="1"/>
            <a:endParaRPr lang="en-US" dirty="0"/>
          </a:p>
        </p:txBody>
      </p:sp>
    </p:spTree>
    <p:extLst>
      <p:ext uri="{BB962C8B-B14F-4D97-AF65-F5344CB8AC3E}">
        <p14:creationId xmlns:p14="http://schemas.microsoft.com/office/powerpoint/2010/main" val="3172264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6" y="554656"/>
            <a:ext cx="11427311" cy="628685"/>
          </a:xfrm>
        </p:spPr>
        <p:txBody>
          <a:bodyPr/>
          <a:lstStyle/>
          <a:p>
            <a:r>
              <a:rPr lang="en-US" sz="2400" dirty="0"/>
              <a:t>Caries Management and Prevention: A Risk-Based Approach by </a:t>
            </a:r>
            <a:r>
              <a:rPr lang="en-US" sz="2400" dirty="0" err="1"/>
              <a:t>CareQuest</a:t>
            </a:r>
            <a:r>
              <a:rPr lang="en-US" sz="2400" dirty="0"/>
              <a:t> Institute</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513677" y="2311654"/>
            <a:ext cx="11678323" cy="3579238"/>
          </a:xfrm>
        </p:spPr>
        <p:txBody>
          <a:bodyPr/>
          <a:lstStyle/>
          <a:p>
            <a:r>
              <a:rPr lang="en-US" sz="1800" dirty="0"/>
              <a:t>Session 1: Foundations of Dental Caries: Disease Process and Epidemiology</a:t>
            </a:r>
          </a:p>
          <a:p>
            <a:r>
              <a:rPr lang="en-US" sz="1800" dirty="0"/>
              <a:t>Session 2: Understanding the Caries Process: Demineralization, Remineralization, and Biofilm Management</a:t>
            </a:r>
          </a:p>
          <a:p>
            <a:r>
              <a:rPr lang="en-US" sz="1800" dirty="0"/>
              <a:t>Session 3: Caries as a Disease: Etiology, Risk Factors, and Protective Factors</a:t>
            </a:r>
          </a:p>
          <a:p>
            <a:r>
              <a:rPr lang="en-US" sz="1800" dirty="0"/>
              <a:t>Session 4: Caries Risk Assessment: Identifying and Interpreting Patient Risk</a:t>
            </a:r>
          </a:p>
          <a:p>
            <a:r>
              <a:rPr lang="en-US" sz="1800" dirty="0"/>
              <a:t>Session 5: Personalized Caries Prevention: Applying Risk-Based Strategies</a:t>
            </a:r>
          </a:p>
          <a:p>
            <a:r>
              <a:rPr lang="en-US" sz="1800" dirty="0"/>
              <a:t>Session 6: Levels of Prevention in Dental Caries: From Primordial to Tertiary Care</a:t>
            </a:r>
          </a:p>
          <a:p>
            <a:r>
              <a:rPr lang="en-US" sz="1800" b="1" dirty="0"/>
              <a:t>Session 7: Clinical Decision-Making: Applying Caries Risk Assessment to Patient Care</a:t>
            </a:r>
          </a:p>
          <a:p>
            <a:r>
              <a:rPr lang="en-US" sz="1800" dirty="0"/>
              <a:t>Session 8: The Oral Microbiome and Caries: From Dysbiosis to Prevention</a:t>
            </a:r>
          </a:p>
          <a:p>
            <a:r>
              <a:rPr lang="en-US" sz="1800" dirty="0"/>
              <a:t>Session 9: Saliva and Caries: Function, Composition, and Clinical Implications</a:t>
            </a:r>
          </a:p>
          <a:p>
            <a:r>
              <a:rPr lang="en-US" sz="1800" dirty="0"/>
              <a:t>Session 10: Caries Risk Modification: Behavioral, Environmental, and Therapeutic Interventions</a:t>
            </a:r>
          </a:p>
          <a:p>
            <a:r>
              <a:rPr lang="en-US" sz="1800" dirty="0"/>
              <a:t>Session 11: Integrating Caries Management: Case-Based Application and Clinical Planning</a:t>
            </a:r>
          </a:p>
          <a:p>
            <a:br>
              <a:rPr lang="en-US" sz="1800" dirty="0"/>
            </a:br>
            <a:endParaRPr lang="en-US" sz="1800" dirty="0"/>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513677" y="1548465"/>
            <a:ext cx="10470998" cy="2377440"/>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888707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622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39EC3-6E9D-0D4E-061E-FD5F27F73C93}"/>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23B49A3-B7F3-5619-691A-9165AE2CEB0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38DA35E7-AC75-26A7-F05E-05642B6A3C67}"/>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B07E5BCB-FBCB-66FD-D931-501FDBADEF65}"/>
              </a:ext>
            </a:extLst>
          </p:cNvPr>
          <p:cNvSpPr>
            <a:spLocks noGrp="1"/>
          </p:cNvSpPr>
          <p:nvPr>
            <p:ph type="title"/>
          </p:nvPr>
        </p:nvSpPr>
        <p:spPr>
          <a:xfrm>
            <a:off x="685800" y="486167"/>
            <a:ext cx="10820400" cy="966701"/>
          </a:xfrm>
        </p:spPr>
        <p:txBody>
          <a:bodyPr/>
          <a:lstStyle/>
          <a:p>
            <a:r>
              <a:rPr lang="en-US" dirty="0"/>
              <a:t>Learning Objectives</a:t>
            </a:r>
          </a:p>
        </p:txBody>
      </p:sp>
      <p:sp>
        <p:nvSpPr>
          <p:cNvPr id="2" name="Content Placeholder 1">
            <a:extLst>
              <a:ext uri="{FF2B5EF4-FFF2-40B4-BE49-F238E27FC236}">
                <a16:creationId xmlns:a16="http://schemas.microsoft.com/office/drawing/2014/main" id="{02861182-CCE7-6120-8DF7-66C7C246B144}"/>
              </a:ext>
            </a:extLst>
          </p:cNvPr>
          <p:cNvSpPr>
            <a:spLocks noGrp="1" noChangeArrowheads="1"/>
          </p:cNvSpPr>
          <p:nvPr>
            <p:ph idx="1"/>
          </p:nvPr>
        </p:nvSpPr>
        <p:spPr bwMode="auto">
          <a:xfrm>
            <a:off x="685800" y="1490008"/>
            <a:ext cx="1031830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Identify disease indicators, risk factors, and protective factors.</a:t>
            </a:r>
          </a:p>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latin typeface="Arial" panose="020B0604020202020204" pitchFamily="34" charset="0"/>
              </a:rPr>
              <a:t> </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Determine caries risk level using clinical evidence. </a:t>
            </a:r>
          </a:p>
          <a:p>
            <a:pPr marR="0" lvl="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Justify your risk assessment using findings from the case.</a:t>
            </a:r>
          </a:p>
        </p:txBody>
      </p:sp>
    </p:spTree>
    <p:extLst>
      <p:ext uri="{BB962C8B-B14F-4D97-AF65-F5344CB8AC3E}">
        <p14:creationId xmlns:p14="http://schemas.microsoft.com/office/powerpoint/2010/main" val="2931623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Connecting Prevention to Risk</a:t>
            </a:r>
          </a:p>
        </p:txBody>
      </p:sp>
      <p:graphicFrame>
        <p:nvGraphicFramePr>
          <p:cNvPr id="2" name="Diagram 1">
            <a:extLst>
              <a:ext uri="{FF2B5EF4-FFF2-40B4-BE49-F238E27FC236}">
                <a16:creationId xmlns:a16="http://schemas.microsoft.com/office/drawing/2014/main" id="{8E90FB9A-4423-A745-3F95-31A07B1597D8}"/>
              </a:ext>
            </a:extLst>
          </p:cNvPr>
          <p:cNvGraphicFramePr/>
          <p:nvPr>
            <p:extLst>
              <p:ext uri="{D42A27DB-BD31-4B8C-83A1-F6EECF244321}">
                <p14:modId xmlns:p14="http://schemas.microsoft.com/office/powerpoint/2010/main" val="3472962595"/>
              </p:ext>
            </p:extLst>
          </p:nvPr>
        </p:nvGraphicFramePr>
        <p:xfrm>
          <a:off x="1132305" y="1452868"/>
          <a:ext cx="9927389" cy="41410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253077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543A6-D80E-200F-7FC9-494FED4EBF69}"/>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5F8EAC4-998C-5F4B-FCB2-0E527653E65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0427B838-A096-2C0F-131B-458D2254CD1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F6364C2B-67BF-1D96-B9D2-731AD067383F}"/>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7BD66B6-FBAF-E397-88D8-BB9F0DB69EB8}"/>
              </a:ext>
            </a:extLst>
          </p:cNvPr>
          <p:cNvSpPr>
            <a:spLocks noGrp="1"/>
          </p:cNvSpPr>
          <p:nvPr>
            <p:ph type="title"/>
          </p:nvPr>
        </p:nvSpPr>
        <p:spPr>
          <a:xfrm>
            <a:off x="685800" y="486167"/>
            <a:ext cx="10820400" cy="966701"/>
          </a:xfrm>
        </p:spPr>
        <p:txBody>
          <a:bodyPr/>
          <a:lstStyle/>
          <a:p>
            <a:r>
              <a:rPr lang="en-US" dirty="0"/>
              <a:t>Let’s Practice</a:t>
            </a:r>
          </a:p>
        </p:txBody>
      </p:sp>
      <p:pic>
        <p:nvPicPr>
          <p:cNvPr id="10" name="Graphic 9">
            <a:extLst>
              <a:ext uri="{FF2B5EF4-FFF2-40B4-BE49-F238E27FC236}">
                <a16:creationId xmlns:a16="http://schemas.microsoft.com/office/drawing/2014/main" id="{2D9ADC1D-7BBE-F10E-C8F2-2B6196067DE1}"/>
              </a:ext>
            </a:extLst>
          </p:cNvPr>
          <p:cNvPicPr>
            <a:picLocks noChangeAspect="1"/>
          </p:cNvPicPr>
          <p:nvPr/>
        </p:nvPicPr>
        <p:blipFill>
          <a:blip>
            <a:extLst>
              <a:ext uri="{96DAC541-7B7A-43D3-8B79-37D633B846F1}">
                <asvg:svgBlip xmlns:asvg="http://schemas.microsoft.com/office/drawing/2016/SVG/main" r:embed="rId7"/>
              </a:ext>
            </a:extLst>
          </a:blip>
          <a:srcRect l="9158" t="9789" r="5894" b="50000"/>
          <a:stretch>
            <a:fillRect/>
          </a:stretch>
        </p:blipFill>
        <p:spPr>
          <a:xfrm>
            <a:off x="1126957" y="1664897"/>
            <a:ext cx="9938085" cy="3528206"/>
          </a:xfrm>
          <a:prstGeom prst="rect">
            <a:avLst/>
          </a:prstGeom>
        </p:spPr>
      </p:pic>
    </p:spTree>
    <p:extLst>
      <p:ext uri="{BB962C8B-B14F-4D97-AF65-F5344CB8AC3E}">
        <p14:creationId xmlns:p14="http://schemas.microsoft.com/office/powerpoint/2010/main" val="2569331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white folder with a black background&#10;&#10;Description automatically generated">
            <a:extLst>
              <a:ext uri="{FF2B5EF4-FFF2-40B4-BE49-F238E27FC236}">
                <a16:creationId xmlns:a16="http://schemas.microsoft.com/office/drawing/2014/main" id="{AC14E1F3-6EB0-BC44-9AFE-97852DCD4547}"/>
              </a:ext>
            </a:extLst>
          </p:cNvPr>
          <p:cNvPicPr>
            <a:picLocks noChangeAspect="1"/>
          </p:cNvPicPr>
          <p:nvPr/>
        </p:nvPicPr>
        <p:blipFill>
          <a:blip r:embed="rId3">
            <a:alphaModFix amt="32000"/>
          </a:blip>
          <a:stretch>
            <a:fillRect/>
          </a:stretch>
        </p:blipFill>
        <p:spPr>
          <a:xfrm>
            <a:off x="2285999" y="332961"/>
            <a:ext cx="7620000" cy="5715000"/>
          </a:xfrm>
          <a:prstGeom prst="rect">
            <a:avLst/>
          </a:prstGeom>
        </p:spPr>
      </p:pic>
      <p:sp>
        <p:nvSpPr>
          <p:cNvPr id="11" name="Title 5">
            <a:extLst>
              <a:ext uri="{FF2B5EF4-FFF2-40B4-BE49-F238E27FC236}">
                <a16:creationId xmlns:a16="http://schemas.microsoft.com/office/drawing/2014/main" id="{4BB48E3F-D413-354D-83D2-16176FB7CC15}"/>
              </a:ext>
            </a:extLst>
          </p:cNvPr>
          <p:cNvSpPr txBox="1">
            <a:spLocks/>
          </p:cNvSpPr>
          <p:nvPr/>
        </p:nvSpPr>
        <p:spPr>
          <a:xfrm>
            <a:off x="4789003" y="3195777"/>
            <a:ext cx="2613991" cy="966701"/>
          </a:xfrm>
          <a:prstGeom prst="rect">
            <a:avLst/>
          </a:prstGeom>
        </p:spPr>
        <p:txBody>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sz="6000" dirty="0">
                <a:solidFill>
                  <a:schemeClr val="bg1"/>
                </a:solidFill>
              </a:rPr>
              <a:t>Case 1</a:t>
            </a:r>
          </a:p>
        </p:txBody>
      </p:sp>
      <p:sp>
        <p:nvSpPr>
          <p:cNvPr id="4" name="Title 5">
            <a:extLst>
              <a:ext uri="{FF2B5EF4-FFF2-40B4-BE49-F238E27FC236}">
                <a16:creationId xmlns:a16="http://schemas.microsoft.com/office/drawing/2014/main" id="{C88AA550-F04A-B647-B9BA-6E70965A160A}"/>
              </a:ext>
            </a:extLst>
          </p:cNvPr>
          <p:cNvSpPr txBox="1">
            <a:spLocks/>
          </p:cNvSpPr>
          <p:nvPr/>
        </p:nvSpPr>
        <p:spPr>
          <a:xfrm>
            <a:off x="4597617" y="4138518"/>
            <a:ext cx="3334271" cy="966701"/>
          </a:xfrm>
          <a:prstGeom prst="rect">
            <a:avLst/>
          </a:prstGeom>
        </p:spPr>
        <p:txBody>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sz="2000" dirty="0">
                <a:solidFill>
                  <a:schemeClr val="bg1"/>
                </a:solidFill>
              </a:rPr>
              <a:t>Patient Name: Carl</a:t>
            </a:r>
          </a:p>
        </p:txBody>
      </p:sp>
      <p:pic>
        <p:nvPicPr>
          <p:cNvPr id="2" name="Picture 1">
            <a:extLst>
              <a:ext uri="{FF2B5EF4-FFF2-40B4-BE49-F238E27FC236}">
                <a16:creationId xmlns:a16="http://schemas.microsoft.com/office/drawing/2014/main" id="{0AF405D0-1E79-6413-8C07-6DA3BD652CF9}"/>
              </a:ext>
            </a:extLst>
          </p:cNvPr>
          <p:cNvPicPr>
            <a:picLocks noChangeAspect="1"/>
          </p:cNvPicPr>
          <p:nvPr/>
        </p:nvPicPr>
        <p:blipFill>
          <a:blip r:embed="rId4"/>
          <a:stretch>
            <a:fillRect/>
          </a:stretch>
        </p:blipFill>
        <p:spPr>
          <a:xfrm>
            <a:off x="7645029" y="2055114"/>
            <a:ext cx="3248025" cy="3248025"/>
          </a:xfrm>
          <a:prstGeom prst="rect">
            <a:avLst/>
          </a:prstGeom>
        </p:spPr>
      </p:pic>
    </p:spTree>
    <p:extLst>
      <p:ext uri="{BB962C8B-B14F-4D97-AF65-F5344CB8AC3E}">
        <p14:creationId xmlns:p14="http://schemas.microsoft.com/office/powerpoint/2010/main" val="2938321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4DEDD-01C4-26A3-3752-3096C170F913}"/>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B1008FA-59A1-CB1F-2CC5-A018E7F7BFC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1AF35214-CF85-A2F5-D271-FF0991EF55E9}"/>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BF362F0C-2A41-8BFF-F34D-97E884CB7FFE}"/>
              </a:ext>
            </a:extLst>
          </p:cNvPr>
          <p:cNvSpPr>
            <a:spLocks noGrp="1"/>
          </p:cNvSpPr>
          <p:nvPr>
            <p:ph type="title"/>
          </p:nvPr>
        </p:nvSpPr>
        <p:spPr>
          <a:xfrm>
            <a:off x="685800" y="486167"/>
            <a:ext cx="10820400" cy="966701"/>
          </a:xfrm>
        </p:spPr>
        <p:txBody>
          <a:bodyPr/>
          <a:lstStyle/>
          <a:p>
            <a:r>
              <a:rPr lang="en-US" dirty="0"/>
              <a:t>Case 1 – Carl,  Age 5</a:t>
            </a:r>
          </a:p>
        </p:txBody>
      </p:sp>
      <p:pic>
        <p:nvPicPr>
          <p:cNvPr id="13" name="Picture 12">
            <a:extLst>
              <a:ext uri="{FF2B5EF4-FFF2-40B4-BE49-F238E27FC236}">
                <a16:creationId xmlns:a16="http://schemas.microsoft.com/office/drawing/2014/main" id="{7168C43A-F3B1-FD04-675B-3963A1C3BD8B}"/>
              </a:ext>
            </a:extLst>
          </p:cNvPr>
          <p:cNvPicPr>
            <a:picLocks noChangeAspect="1"/>
          </p:cNvPicPr>
          <p:nvPr/>
        </p:nvPicPr>
        <p:blipFill>
          <a:blip r:embed="rId7"/>
          <a:stretch>
            <a:fillRect/>
          </a:stretch>
        </p:blipFill>
        <p:spPr>
          <a:xfrm>
            <a:off x="1004616" y="1804987"/>
            <a:ext cx="3248025" cy="3248025"/>
          </a:xfrm>
          <a:prstGeom prst="rect">
            <a:avLst/>
          </a:prstGeom>
        </p:spPr>
      </p:pic>
      <p:pic>
        <p:nvPicPr>
          <p:cNvPr id="10" name="Graphic 9">
            <a:extLst>
              <a:ext uri="{FF2B5EF4-FFF2-40B4-BE49-F238E27FC236}">
                <a16:creationId xmlns:a16="http://schemas.microsoft.com/office/drawing/2014/main" id="{A90A3F63-1948-68D9-385E-D8EF254FCA59}"/>
              </a:ext>
            </a:extLst>
          </p:cNvPr>
          <p:cNvPicPr>
            <a:picLocks noChangeAspect="1"/>
          </p:cNvPicPr>
          <p:nvPr/>
        </p:nvPicPr>
        <p:blipFill>
          <a:blip>
            <a:extLst>
              <a:ext uri="{96DAC541-7B7A-43D3-8B79-37D633B846F1}">
                <asvg:svgBlip xmlns:asvg="http://schemas.microsoft.com/office/drawing/2016/SVG/main" r:embed="rId8"/>
              </a:ext>
            </a:extLst>
          </a:blip>
          <a:srcRect l="17921" r="17974" b="31685"/>
          <a:stretch>
            <a:fillRect/>
          </a:stretch>
        </p:blipFill>
        <p:spPr>
          <a:xfrm>
            <a:off x="4767117" y="1240364"/>
            <a:ext cx="6420267" cy="5131469"/>
          </a:xfrm>
          <a:prstGeom prst="rect">
            <a:avLst/>
          </a:prstGeom>
        </p:spPr>
      </p:pic>
    </p:spTree>
    <p:extLst>
      <p:ext uri="{BB962C8B-B14F-4D97-AF65-F5344CB8AC3E}">
        <p14:creationId xmlns:p14="http://schemas.microsoft.com/office/powerpoint/2010/main" val="2032854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white folder with a black background&#10;&#10;Description automatically generated">
            <a:extLst>
              <a:ext uri="{FF2B5EF4-FFF2-40B4-BE49-F238E27FC236}">
                <a16:creationId xmlns:a16="http://schemas.microsoft.com/office/drawing/2014/main" id="{9E3C50B1-B23B-D640-80D0-B8D15E856F19}"/>
              </a:ext>
            </a:extLst>
          </p:cNvPr>
          <p:cNvPicPr>
            <a:picLocks noChangeAspect="1"/>
          </p:cNvPicPr>
          <p:nvPr/>
        </p:nvPicPr>
        <p:blipFill>
          <a:blip r:embed="rId5">
            <a:alphaModFix amt="61000"/>
          </a:blip>
          <a:stretch>
            <a:fillRect/>
          </a:stretch>
        </p:blipFill>
        <p:spPr>
          <a:xfrm>
            <a:off x="2285999" y="332961"/>
            <a:ext cx="7620000" cy="5715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Case 1 – Carl</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lvl="0"/>
            <a:r>
              <a:rPr lang="en-US" dirty="0"/>
              <a:t>What is his caries risk?</a:t>
            </a:r>
          </a:p>
        </p:txBody>
      </p:sp>
      <p:pic>
        <p:nvPicPr>
          <p:cNvPr id="4" name="Picture 3" descr="A close-up of a medical form&#10;&#10;Description automatically generated">
            <a:extLst>
              <a:ext uri="{FF2B5EF4-FFF2-40B4-BE49-F238E27FC236}">
                <a16:creationId xmlns:a16="http://schemas.microsoft.com/office/drawing/2014/main" id="{95C39023-9A95-E148-A868-7418531390FE}"/>
              </a:ext>
            </a:extLst>
          </p:cNvPr>
          <p:cNvPicPr>
            <a:picLocks noChangeAspect="1"/>
          </p:cNvPicPr>
          <p:nvPr/>
        </p:nvPicPr>
        <p:blipFill>
          <a:blip r:embed="rId8"/>
          <a:stretch>
            <a:fillRect/>
          </a:stretch>
        </p:blipFill>
        <p:spPr>
          <a:xfrm>
            <a:off x="5547654" y="89941"/>
            <a:ext cx="5158445" cy="6678118"/>
          </a:xfrm>
          <a:prstGeom prst="rect">
            <a:avLst/>
          </a:prstGeom>
        </p:spPr>
      </p:pic>
    </p:spTree>
    <p:extLst>
      <p:ext uri="{BB962C8B-B14F-4D97-AF65-F5344CB8AC3E}">
        <p14:creationId xmlns:p14="http://schemas.microsoft.com/office/powerpoint/2010/main" val="2069908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white folder with a black background&#10;&#10;Description automatically generated">
            <a:extLst>
              <a:ext uri="{FF2B5EF4-FFF2-40B4-BE49-F238E27FC236}">
                <a16:creationId xmlns:a16="http://schemas.microsoft.com/office/drawing/2014/main" id="{AC14E1F3-6EB0-BC44-9AFE-97852DCD4547}"/>
              </a:ext>
            </a:extLst>
          </p:cNvPr>
          <p:cNvPicPr>
            <a:picLocks noChangeAspect="1"/>
          </p:cNvPicPr>
          <p:nvPr/>
        </p:nvPicPr>
        <p:blipFill>
          <a:blip r:embed="rId3">
            <a:alphaModFix amt="32000"/>
          </a:blip>
          <a:stretch>
            <a:fillRect/>
          </a:stretch>
        </p:blipFill>
        <p:spPr>
          <a:xfrm>
            <a:off x="2285999" y="332961"/>
            <a:ext cx="7620000" cy="5715000"/>
          </a:xfrm>
          <a:prstGeom prst="rect">
            <a:avLst/>
          </a:prstGeom>
        </p:spPr>
      </p:pic>
      <p:sp>
        <p:nvSpPr>
          <p:cNvPr id="11" name="Title 5">
            <a:extLst>
              <a:ext uri="{FF2B5EF4-FFF2-40B4-BE49-F238E27FC236}">
                <a16:creationId xmlns:a16="http://schemas.microsoft.com/office/drawing/2014/main" id="{4BB48E3F-D413-354D-83D2-16176FB7CC15}"/>
              </a:ext>
            </a:extLst>
          </p:cNvPr>
          <p:cNvSpPr txBox="1">
            <a:spLocks/>
          </p:cNvSpPr>
          <p:nvPr/>
        </p:nvSpPr>
        <p:spPr>
          <a:xfrm>
            <a:off x="4789003" y="3190461"/>
            <a:ext cx="2613991" cy="966701"/>
          </a:xfrm>
          <a:prstGeom prst="rect">
            <a:avLst/>
          </a:prstGeom>
        </p:spPr>
        <p:txBody>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sz="6000" dirty="0">
                <a:solidFill>
                  <a:schemeClr val="bg1"/>
                </a:solidFill>
              </a:rPr>
              <a:t>Case 2</a:t>
            </a:r>
          </a:p>
        </p:txBody>
      </p:sp>
      <p:sp>
        <p:nvSpPr>
          <p:cNvPr id="4" name="Title 5">
            <a:extLst>
              <a:ext uri="{FF2B5EF4-FFF2-40B4-BE49-F238E27FC236}">
                <a16:creationId xmlns:a16="http://schemas.microsoft.com/office/drawing/2014/main" id="{0047D134-0405-2C48-A665-5AC093FDC52A}"/>
              </a:ext>
            </a:extLst>
          </p:cNvPr>
          <p:cNvSpPr txBox="1">
            <a:spLocks/>
          </p:cNvSpPr>
          <p:nvPr/>
        </p:nvSpPr>
        <p:spPr>
          <a:xfrm>
            <a:off x="4428862" y="4135860"/>
            <a:ext cx="3334271" cy="966701"/>
          </a:xfrm>
          <a:prstGeom prst="rect">
            <a:avLst/>
          </a:prstGeom>
        </p:spPr>
        <p:txBody>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sz="2000" dirty="0">
                <a:solidFill>
                  <a:schemeClr val="bg1"/>
                </a:solidFill>
              </a:rPr>
              <a:t>Patient Name: Carrie</a:t>
            </a:r>
          </a:p>
        </p:txBody>
      </p:sp>
      <p:pic>
        <p:nvPicPr>
          <p:cNvPr id="2" name="Picture 1">
            <a:extLst>
              <a:ext uri="{FF2B5EF4-FFF2-40B4-BE49-F238E27FC236}">
                <a16:creationId xmlns:a16="http://schemas.microsoft.com/office/drawing/2014/main" id="{F59CC656-767E-6452-8E27-089E5F376192}"/>
              </a:ext>
            </a:extLst>
          </p:cNvPr>
          <p:cNvPicPr>
            <a:picLocks noChangeAspect="1"/>
          </p:cNvPicPr>
          <p:nvPr/>
        </p:nvPicPr>
        <p:blipFill>
          <a:blip r:embed="rId4"/>
          <a:stretch>
            <a:fillRect/>
          </a:stretch>
        </p:blipFill>
        <p:spPr>
          <a:xfrm>
            <a:off x="7959926" y="1965083"/>
            <a:ext cx="3137478" cy="3137478"/>
          </a:xfrm>
          <a:prstGeom prst="rect">
            <a:avLst/>
          </a:prstGeom>
        </p:spPr>
      </p:pic>
    </p:spTree>
    <p:extLst>
      <p:ext uri="{BB962C8B-B14F-4D97-AF65-F5344CB8AC3E}">
        <p14:creationId xmlns:p14="http://schemas.microsoft.com/office/powerpoint/2010/main" val="661506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6E960-E7AD-D910-5398-AF0CAA50B780}"/>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C7F5C5-4F9D-2DBA-A2AB-51DDACBF93A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85B87C72-945A-4412-9A5C-5BC6F20C8B4C}"/>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A0A363A-5D21-7649-9E00-59B179C92594}"/>
              </a:ext>
            </a:extLst>
          </p:cNvPr>
          <p:cNvSpPr>
            <a:spLocks noGrp="1"/>
          </p:cNvSpPr>
          <p:nvPr>
            <p:ph type="title"/>
          </p:nvPr>
        </p:nvSpPr>
        <p:spPr>
          <a:xfrm>
            <a:off x="685800" y="486167"/>
            <a:ext cx="10820400" cy="966701"/>
          </a:xfrm>
        </p:spPr>
        <p:txBody>
          <a:bodyPr/>
          <a:lstStyle/>
          <a:p>
            <a:r>
              <a:rPr lang="en-US" dirty="0"/>
              <a:t>Case 2 – Carrie. Age 19</a:t>
            </a:r>
          </a:p>
        </p:txBody>
      </p:sp>
      <p:pic>
        <p:nvPicPr>
          <p:cNvPr id="4" name="Picture 3">
            <a:extLst>
              <a:ext uri="{FF2B5EF4-FFF2-40B4-BE49-F238E27FC236}">
                <a16:creationId xmlns:a16="http://schemas.microsoft.com/office/drawing/2014/main" id="{9211D29E-9DDB-0CD4-D91E-15E5C9707032}"/>
              </a:ext>
            </a:extLst>
          </p:cNvPr>
          <p:cNvPicPr>
            <a:picLocks noChangeAspect="1"/>
          </p:cNvPicPr>
          <p:nvPr/>
        </p:nvPicPr>
        <p:blipFill>
          <a:blip r:embed="rId7"/>
          <a:stretch>
            <a:fillRect/>
          </a:stretch>
        </p:blipFill>
        <p:spPr>
          <a:xfrm>
            <a:off x="924605" y="1832281"/>
            <a:ext cx="3637190" cy="3637190"/>
          </a:xfrm>
          <a:prstGeom prst="rect">
            <a:avLst/>
          </a:prstGeom>
        </p:spPr>
      </p:pic>
      <p:pic>
        <p:nvPicPr>
          <p:cNvPr id="10" name="Graphic 9">
            <a:extLst>
              <a:ext uri="{FF2B5EF4-FFF2-40B4-BE49-F238E27FC236}">
                <a16:creationId xmlns:a16="http://schemas.microsoft.com/office/drawing/2014/main" id="{F951A539-7552-C64C-38D5-D80567F1177E}"/>
              </a:ext>
            </a:extLst>
          </p:cNvPr>
          <p:cNvPicPr>
            <a:picLocks noChangeAspect="1"/>
          </p:cNvPicPr>
          <p:nvPr/>
        </p:nvPicPr>
        <p:blipFill>
          <a:blip>
            <a:extLst>
              <a:ext uri="{96DAC541-7B7A-43D3-8B79-37D633B846F1}">
                <asvg:svgBlip xmlns:asvg="http://schemas.microsoft.com/office/drawing/2016/SVG/main" r:embed="rId8"/>
              </a:ext>
            </a:extLst>
          </a:blip>
          <a:srcRect l="18316" r="17263" b="30842"/>
          <a:stretch>
            <a:fillRect/>
          </a:stretch>
        </p:blipFill>
        <p:spPr>
          <a:xfrm>
            <a:off x="4767117" y="1240363"/>
            <a:ext cx="6420267" cy="5169259"/>
          </a:xfrm>
          <a:prstGeom prst="rect">
            <a:avLst/>
          </a:prstGeom>
        </p:spPr>
      </p:pic>
    </p:spTree>
    <p:extLst>
      <p:ext uri="{BB962C8B-B14F-4D97-AF65-F5344CB8AC3E}">
        <p14:creationId xmlns:p14="http://schemas.microsoft.com/office/powerpoint/2010/main" val="8438446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s>
</ds:datastoreItem>
</file>

<file path=customXml/itemProps2.xml><?xml version="1.0" encoding="utf-8"?>
<ds:datastoreItem xmlns:ds="http://schemas.openxmlformats.org/officeDocument/2006/customXml" ds:itemID="{1A474380-3A46-4787-9402-F1099DCD55F0}">
  <ds:schemaRefs>
    <ds:schemaRef ds:uri="http://schemas.microsoft.com/sharepoint/v3/contenttype/forms"/>
  </ds:schemaRefs>
</ds:datastoreItem>
</file>

<file path=customXml/itemProps3.xml><?xml version="1.0" encoding="utf-8"?>
<ds:datastoreItem xmlns:ds="http://schemas.openxmlformats.org/officeDocument/2006/customXml" ds:itemID="{31F19022-CDAC-4F8E-A1ED-204DBD941657}"/>
</file>

<file path=docProps/app.xml><?xml version="1.0" encoding="utf-8"?>
<Properties xmlns="http://schemas.openxmlformats.org/officeDocument/2006/extended-properties" xmlns:vt="http://schemas.openxmlformats.org/officeDocument/2006/docPropsVTypes">
  <Template>CQ_Template_2020</Template>
  <TotalTime>3672</TotalTime>
  <Words>1223</Words>
  <Application>Microsoft Macintosh PowerPoint</Application>
  <PresentationFormat>Widescreen</PresentationFormat>
  <Paragraphs>118</Paragraphs>
  <Slides>13</Slides>
  <Notes>13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8" baseType="lpstr">
      <vt:lpstr>Arial</vt:lpstr>
      <vt:lpstr>Calibri</vt:lpstr>
      <vt:lpstr>System Font Regular</vt:lpstr>
      <vt:lpstr>CQ_Template_2020</vt:lpstr>
      <vt:lpstr>think-cell Slide</vt:lpstr>
      <vt:lpstr>Clinical  Decision-Making: Applying Caries Risk Assessment to Patient-Centered Care</vt:lpstr>
      <vt:lpstr>Learning Objectives</vt:lpstr>
      <vt:lpstr>Connecting Prevention to Risk</vt:lpstr>
      <vt:lpstr>Let’s Practice</vt:lpstr>
      <vt:lpstr>PowerPoint Presentation</vt:lpstr>
      <vt:lpstr>Case 1 – Carl,  Age 5</vt:lpstr>
      <vt:lpstr>Case 1 – Carl</vt:lpstr>
      <vt:lpstr>PowerPoint Presentation</vt:lpstr>
      <vt:lpstr>Case 2 – Carrie. Age 19</vt:lpstr>
      <vt:lpstr>Case 2 – Carrie</vt:lpstr>
      <vt:lpstr>Wrap Up</vt:lpstr>
      <vt:lpstr>Caries Management and Prevention: A Risk-Based Approach by CareQuest Institute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CAMBRA Protocol Activity</dc:title>
  <dc:creator>Angela W</dc:creator>
  <cp:lastModifiedBy>Andrew Do</cp:lastModifiedBy>
  <cp:revision>19</cp:revision>
  <cp:lastPrinted>2024-05-10T18:30:25Z</cp:lastPrinted>
  <dcterms:created xsi:type="dcterms:W3CDTF">2023-12-02T11:53:48Z</dcterms:created>
  <dcterms:modified xsi:type="dcterms:W3CDTF">2026-04-08T10:38:29Z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MediaServiceImageTags">
    <vt:lpwstr/>
  </property>
</Properties>
</file>