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0.xml" ContentType="application/vnd.openxmlformats-officedocument.presentationml.tags+xml"/>
  <Override PartName="/ppt/tags/tag41.xml" ContentType="application/vnd.openxmlformats-officedocument.presentationml.tags+xml"/>
  <Override PartName="/ppt/notesSlides/notesSlide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85_4954FBA2.xml" ContentType="application/vnd.ms-powerpoint.comments+xml"/>
  <Override PartName="/ppt/tags/tag46.xml" ContentType="application/vnd.openxmlformats-officedocument.presentationml.tags+xml"/>
  <Override PartName="/ppt/tags/tag47.xml" ContentType="application/vnd.openxmlformats-officedocument.presentationml.tags+xml"/>
  <Override PartName="/ppt/notesSlides/notesSlide8.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9.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0.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1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13.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14.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5.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6.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7.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18.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19.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20.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25.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6C_310B37E0.xml" ContentType="application/vnd.ms-powerpoint.comments+xml"/>
  <Override PartName="/ppt/tags/tag78.xml" ContentType="application/vnd.openxmlformats-officedocument.presentationml.tags+xml"/>
  <Override PartName="/ppt/tags/tag79.xml" ContentType="application/vnd.openxmlformats-officedocument.presentationml.tags+xml"/>
  <Override PartName="/ppt/notesSlides/notesSlide28.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9.xml" ContentType="application/vnd.openxmlformats-officedocument.presentationml.notesSlide+xml"/>
  <Override PartName="/ppt/comments/modernComment_172_36588B0F.xml" ContentType="application/vnd.ms-powerpoint.comments+xml"/>
  <Override PartName="/ppt/tags/tag82.xml" ContentType="application/vnd.openxmlformats-officedocument.presentationml.tags+xml"/>
  <Override PartName="/ppt/tags/tag83.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33.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90.xml" ContentType="application/vnd.openxmlformats-officedocument.presentationml.tags+xml"/>
  <Override PartName="/ppt/tags/tag91.xml" ContentType="application/vnd.openxmlformats-officedocument.presentationml.tags+xml"/>
  <Override PartName="/ppt/notesSlides/notesSlide41.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8"/>
  </p:notesMasterIdLst>
  <p:handoutMasterIdLst>
    <p:handoutMasterId r:id="rId49"/>
  </p:handoutMasterIdLst>
  <p:sldIdLst>
    <p:sldId id="259" r:id="rId5"/>
    <p:sldId id="298" r:id="rId6"/>
    <p:sldId id="394" r:id="rId7"/>
    <p:sldId id="341" r:id="rId8"/>
    <p:sldId id="342" r:id="rId9"/>
    <p:sldId id="402" r:id="rId10"/>
    <p:sldId id="389" r:id="rId11"/>
    <p:sldId id="360" r:id="rId12"/>
    <p:sldId id="346" r:id="rId13"/>
    <p:sldId id="395" r:id="rId14"/>
    <p:sldId id="348" r:id="rId15"/>
    <p:sldId id="349" r:id="rId16"/>
    <p:sldId id="396" r:id="rId17"/>
    <p:sldId id="397" r:id="rId18"/>
    <p:sldId id="351" r:id="rId19"/>
    <p:sldId id="353" r:id="rId20"/>
    <p:sldId id="354" r:id="rId21"/>
    <p:sldId id="355" r:id="rId22"/>
    <p:sldId id="356" r:id="rId23"/>
    <p:sldId id="398" r:id="rId24"/>
    <p:sldId id="358" r:id="rId25"/>
    <p:sldId id="393" r:id="rId26"/>
    <p:sldId id="362" r:id="rId27"/>
    <p:sldId id="392" r:id="rId28"/>
    <p:sldId id="365" r:id="rId29"/>
    <p:sldId id="399" r:id="rId30"/>
    <p:sldId id="364" r:id="rId31"/>
    <p:sldId id="368" r:id="rId32"/>
    <p:sldId id="370" r:id="rId33"/>
    <p:sldId id="400" r:id="rId34"/>
    <p:sldId id="372" r:id="rId35"/>
    <p:sldId id="390" r:id="rId36"/>
    <p:sldId id="373" r:id="rId37"/>
    <p:sldId id="401" r:id="rId38"/>
    <p:sldId id="375" r:id="rId39"/>
    <p:sldId id="376" r:id="rId40"/>
    <p:sldId id="377" r:id="rId41"/>
    <p:sldId id="388" r:id="rId42"/>
    <p:sldId id="379" r:id="rId43"/>
    <p:sldId id="403" r:id="rId44"/>
    <p:sldId id="311" r:id="rId45"/>
    <p:sldId id="338" r:id="rId46"/>
    <p:sldId id="339" r:id="rId47"/>
  </p:sldIdLst>
  <p:sldSz cx="12192000" cy="6858000"/>
  <p:notesSz cx="6858000" cy="9144000"/>
  <p:custDataLst>
    <p:tags r:id="rId5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B70699-0319-D40A-1726-C0B89086F054}" name="Wolfe, Josefine O" initials="JW" userId="S::jow423@eid.utexas.edu::49d78f66-35c2-4d68-a0a7-58e286d3a822" providerId="AD"/>
  <p188:author id="{7C1086A2-111A-4099-9166-FD29E2AEA109}" name="Michael Briddon" initials="MB" userId="S::mbriddon@carequest.org::53d95c7a-2db2-4e16-a4b0-3ab0fd1e3a50" providerId="AD"/>
  <p188:author id="{25DE45E3-A802-372C-6E35-EB87EF8067EC}" name="Jason Schneiderman" initials="JS" userId="S::Jason.Schneiderman@YMCA.NET::cbe8d247-c879-4f0f-a28b-d0bd778a6a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2633"/>
    <a:srgbClr val="008CA0"/>
    <a:srgbClr val="3A913F"/>
    <a:srgbClr val="8B84D7"/>
    <a:srgbClr val="2DCCD3"/>
    <a:srgbClr val="4836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34" autoAdjust="0"/>
    <p:restoredTop sz="90710"/>
  </p:normalViewPr>
  <p:slideViewPr>
    <p:cSldViewPr snapToGrid="0" snapToObjects="1">
      <p:cViewPr varScale="1">
        <p:scale>
          <a:sx n="86" d="100"/>
          <a:sy n="86" d="100"/>
        </p:scale>
        <p:origin x="509" y="72"/>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tags" Target="tags/tag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omments/modernComment_16C_310B37E0.xml><?xml version="1.0" encoding="utf-8"?>
<p188:cmLst xmlns:a="http://schemas.openxmlformats.org/drawingml/2006/main" xmlns:r="http://schemas.openxmlformats.org/officeDocument/2006/relationships" xmlns:p188="http://schemas.microsoft.com/office/powerpoint/2018/8/main">
  <p188:cm id="{3AC09CBB-A680-4A4A-94AE-5DB000A7653D}" authorId="{7C1086A2-111A-4099-9166-FD29E2AEA109}" created="2026-04-30T13:36:02.084">
    <ac:deMkLst xmlns:ac="http://schemas.microsoft.com/office/drawing/2013/main/command">
      <pc:docMk xmlns:pc="http://schemas.microsoft.com/office/powerpoint/2013/main/command"/>
      <pc:sldMk xmlns:pc="http://schemas.microsoft.com/office/powerpoint/2013/main/command" cId="822818784" sldId="364"/>
      <ac:picMk id="5" creationId="{2526423E-17AF-7440-91A1-83C4A86260CF}"/>
    </ac:deMkLst>
    <p188:txBody>
      <a:bodyPr/>
      <a:lstStyle/>
      <a:p>
        <a:r>
          <a:rPr lang="en-US"/>
          <a:t>Again, ideally en dashes would replace hyphens to align with house style. Not critical. </a:t>
        </a:r>
      </a:p>
    </p188:txBody>
  </p188:cm>
</p188:cmLst>
</file>

<file path=ppt/comments/modernComment_172_36588B0F.xml><?xml version="1.0" encoding="utf-8"?>
<p188:cmLst xmlns:a="http://schemas.openxmlformats.org/drawingml/2006/main" xmlns:r="http://schemas.openxmlformats.org/officeDocument/2006/relationships" xmlns:p188="http://schemas.microsoft.com/office/powerpoint/2018/8/main">
  <p188:cm id="{40D3CA66-C2A3-C34F-9BB4-2C42B8089710}" authorId="{25DE45E3-A802-372C-6E35-EB87EF8067EC}" status="resolved" created="2026-04-28T13:53:58.171" complete="100000">
    <ac:txMkLst xmlns:ac="http://schemas.microsoft.com/office/drawing/2013/main/command">
      <pc:docMk xmlns:pc="http://schemas.microsoft.com/office/powerpoint/2013/main/command"/>
      <pc:sldMk xmlns:pc="http://schemas.microsoft.com/office/powerpoint/2013/main/command" cId="911772431" sldId="370"/>
      <ac:spMk id="6" creationId="{A1A42BEB-8A33-9B47-9357-5E125376C6CA}"/>
      <ac:txMk cp="21" len="6">
        <ac:context len="169" hash="1898113197"/>
      </ac:txMk>
    </ac:txMkLst>
    <p188:pos x="7006771" y="515319"/>
    <p188:txBody>
      <a:bodyPr/>
      <a:lstStyle/>
      <a:p>
        <a:r>
          <a:rPr lang="en-US"/>
          <a:t>Recast for clarity. Italics for "Nature" and "Scientific Reports." Replaced "dose of dependent" with "dose-dependent." Sentence case for entries.</a:t>
        </a:r>
      </a:p>
    </p188:txBody>
  </p188:cm>
</p188:cmLst>
</file>

<file path=ppt/comments/modernComment_185_4954FBA2.xml><?xml version="1.0" encoding="utf-8"?>
<p188:cmLst xmlns:a="http://schemas.openxmlformats.org/drawingml/2006/main" xmlns:r="http://schemas.openxmlformats.org/officeDocument/2006/relationships" xmlns:p188="http://schemas.microsoft.com/office/powerpoint/2018/8/main">
  <p188:cm id="{4150F054-D7F4-48C9-85DD-95C8496EAA11}" authorId="{7C1086A2-111A-4099-9166-FD29E2AEA109}" created="2026-04-30T13:34:44.024">
    <ac:deMkLst xmlns:ac="http://schemas.microsoft.com/office/drawing/2013/main/command">
      <pc:docMk xmlns:pc="http://schemas.microsoft.com/office/powerpoint/2013/main/command"/>
      <pc:sldMk xmlns:pc="http://schemas.microsoft.com/office/powerpoint/2013/main/command" cId="1230306210" sldId="389"/>
      <ac:picMk id="7" creationId="{856322A7-D9BF-0440-8488-6A6EA5DBFD75}"/>
    </ac:deMkLst>
    <p188:txBody>
      <a:bodyPr/>
      <a:lstStyle/>
      <a:p>
        <a:r>
          <a:rPr lang="en-US"/>
          <a:t>If possible, hyphens should be en dashes throughout in the legend. Obviously not critical. </a:t>
        </a:r>
      </a:p>
    </p188:txBody>
  </p188:cm>
</p188: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96F100-58D8-1244-8AE0-FC37645F434F}"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73A6269D-01B1-C144-A482-9ED0710CB662}">
      <dgm:prSet phldrT="[Text]" custT="1"/>
      <dgm:spPr>
        <a:solidFill>
          <a:schemeClr val="tx2"/>
        </a:solidFill>
        <a:ln>
          <a:solidFill>
            <a:schemeClr val="tx2"/>
          </a:solidFill>
        </a:ln>
      </dgm:spPr>
      <dgm:t>
        <a:bodyPr/>
        <a:lstStyle/>
        <a:p>
          <a:r>
            <a:rPr lang="en-US" sz="2400" dirty="0"/>
            <a:t>Normal biological variability</a:t>
          </a:r>
        </a:p>
      </dgm:t>
    </dgm:pt>
    <dgm:pt modelId="{84386C1F-1704-9F4F-9C91-58B234A2E85B}" type="parTrans" cxnId="{2AA51459-5852-6F40-988E-4D345F15A858}">
      <dgm:prSet/>
      <dgm:spPr/>
      <dgm:t>
        <a:bodyPr/>
        <a:lstStyle/>
        <a:p>
          <a:endParaRPr lang="en-US"/>
        </a:p>
      </dgm:t>
    </dgm:pt>
    <dgm:pt modelId="{65EC47F8-F393-A44F-9DAC-AAD93676BF14}" type="sibTrans" cxnId="{2AA51459-5852-6F40-988E-4D345F15A858}">
      <dgm:prSet/>
      <dgm:spPr/>
      <dgm:t>
        <a:bodyPr/>
        <a:lstStyle/>
        <a:p>
          <a:endParaRPr lang="en-US"/>
        </a:p>
      </dgm:t>
    </dgm:pt>
    <dgm:pt modelId="{5395D4AF-8EC3-5740-9103-903FF8517D77}">
      <dgm:prSet phldrT="[Text]" custT="1"/>
      <dgm:spPr>
        <a:solidFill>
          <a:schemeClr val="bg2"/>
        </a:solidFill>
        <a:ln>
          <a:solidFill>
            <a:schemeClr val="tx2"/>
          </a:solidFill>
        </a:ln>
      </dgm:spPr>
      <dgm:t>
        <a:bodyPr/>
        <a:lstStyle/>
        <a:p>
          <a:r>
            <a:rPr lang="en-US" sz="2400" dirty="0"/>
            <a:t>Circadian rhythm (time of day)</a:t>
          </a:r>
        </a:p>
      </dgm:t>
    </dgm:pt>
    <dgm:pt modelId="{C85F5CAD-8877-C84F-9DBC-88D957273BF1}" type="parTrans" cxnId="{31425F01-4266-8641-A195-C8E7323E2741}">
      <dgm:prSet/>
      <dgm:spPr/>
      <dgm:t>
        <a:bodyPr/>
        <a:lstStyle/>
        <a:p>
          <a:endParaRPr lang="en-US"/>
        </a:p>
      </dgm:t>
    </dgm:pt>
    <dgm:pt modelId="{FEB7618B-C8FE-284D-B2E0-9C2E3891A4A5}" type="sibTrans" cxnId="{31425F01-4266-8641-A195-C8E7323E2741}">
      <dgm:prSet/>
      <dgm:spPr/>
      <dgm:t>
        <a:bodyPr/>
        <a:lstStyle/>
        <a:p>
          <a:endParaRPr lang="en-US"/>
        </a:p>
      </dgm:t>
    </dgm:pt>
    <dgm:pt modelId="{328B9016-7F2F-8440-879F-D7EB36772A99}">
      <dgm:prSet phldrT="[Text]" custT="1"/>
      <dgm:spPr>
        <a:solidFill>
          <a:schemeClr val="tx2"/>
        </a:solidFill>
        <a:ln>
          <a:solidFill>
            <a:schemeClr val="tx2"/>
          </a:solidFill>
        </a:ln>
      </dgm:spPr>
      <dgm:t>
        <a:bodyPr/>
        <a:lstStyle/>
        <a:p>
          <a:r>
            <a:rPr lang="en-US" sz="2400" dirty="0"/>
            <a:t>Flow state (unstimulated vs. stimulated)</a:t>
          </a:r>
        </a:p>
      </dgm:t>
    </dgm:pt>
    <dgm:pt modelId="{6B15B74C-1CDB-2C42-9AAD-B7E59F988E12}" type="parTrans" cxnId="{E0EE16BF-990E-014F-9573-0D42CAE8A55C}">
      <dgm:prSet/>
      <dgm:spPr/>
      <dgm:t>
        <a:bodyPr/>
        <a:lstStyle/>
        <a:p>
          <a:endParaRPr lang="en-US"/>
        </a:p>
      </dgm:t>
    </dgm:pt>
    <dgm:pt modelId="{320BFE14-D523-4A4B-A4B3-718A758BED29}" type="sibTrans" cxnId="{E0EE16BF-990E-014F-9573-0D42CAE8A55C}">
      <dgm:prSet/>
      <dgm:spPr/>
      <dgm:t>
        <a:bodyPr/>
        <a:lstStyle/>
        <a:p>
          <a:endParaRPr lang="en-US"/>
        </a:p>
      </dgm:t>
    </dgm:pt>
    <dgm:pt modelId="{9B710CD7-F8C6-4344-910F-650C54FD701D}">
      <dgm:prSet phldrT="[Text]" custT="1"/>
      <dgm:spPr>
        <a:solidFill>
          <a:schemeClr val="tx2"/>
        </a:solidFill>
        <a:ln>
          <a:solidFill>
            <a:schemeClr val="tx2"/>
          </a:solidFill>
        </a:ln>
      </dgm:spPr>
      <dgm:t>
        <a:bodyPr/>
        <a:lstStyle/>
        <a:p>
          <a:r>
            <a:rPr lang="en-US" sz="2400" dirty="0"/>
            <a:t>Systemic conditions (e.g., xerostomia, Sjögren’s)</a:t>
          </a:r>
        </a:p>
      </dgm:t>
    </dgm:pt>
    <dgm:pt modelId="{9ED047CB-1BE1-FC4E-96D5-0AF846BCF064}" type="parTrans" cxnId="{931D6DC0-FDBB-3C48-843B-9B347C49EC14}">
      <dgm:prSet/>
      <dgm:spPr/>
      <dgm:t>
        <a:bodyPr/>
        <a:lstStyle/>
        <a:p>
          <a:endParaRPr lang="en-US"/>
        </a:p>
      </dgm:t>
    </dgm:pt>
    <dgm:pt modelId="{6387079F-FFA4-7A4A-A310-BB981D9A04A7}" type="sibTrans" cxnId="{931D6DC0-FDBB-3C48-843B-9B347C49EC14}">
      <dgm:prSet/>
      <dgm:spPr/>
      <dgm:t>
        <a:bodyPr/>
        <a:lstStyle/>
        <a:p>
          <a:endParaRPr lang="en-US"/>
        </a:p>
      </dgm:t>
    </dgm:pt>
    <dgm:pt modelId="{C3A90CC8-91E1-2D42-ACD5-CB2AF53528D6}">
      <dgm:prSet phldrT="[Text]" custT="1"/>
      <dgm:spPr>
        <a:solidFill>
          <a:schemeClr val="bg2"/>
        </a:solidFill>
        <a:ln>
          <a:solidFill>
            <a:schemeClr val="tx2"/>
          </a:solidFill>
        </a:ln>
      </dgm:spPr>
      <dgm:t>
        <a:bodyPr/>
        <a:lstStyle/>
        <a:p>
          <a:r>
            <a:rPr lang="en-US" sz="2400" dirty="0"/>
            <a:t>Aging (indirect effects via medications and disease)</a:t>
          </a:r>
        </a:p>
      </dgm:t>
    </dgm:pt>
    <dgm:pt modelId="{4F6134D4-D3FA-E646-94E1-7FA7FC494893}" type="parTrans" cxnId="{262245E4-C591-5146-8E8C-4BFD03DA66A1}">
      <dgm:prSet/>
      <dgm:spPr/>
      <dgm:t>
        <a:bodyPr/>
        <a:lstStyle/>
        <a:p>
          <a:endParaRPr lang="en-US"/>
        </a:p>
      </dgm:t>
    </dgm:pt>
    <dgm:pt modelId="{9121BCE0-DB6D-624F-B406-739D6D80E09C}" type="sibTrans" cxnId="{262245E4-C591-5146-8E8C-4BFD03DA66A1}">
      <dgm:prSet/>
      <dgm:spPr/>
      <dgm:t>
        <a:bodyPr/>
        <a:lstStyle/>
        <a:p>
          <a:endParaRPr lang="en-US"/>
        </a:p>
      </dgm:t>
    </dgm:pt>
    <dgm:pt modelId="{218A34D7-4CE3-0A48-A568-91E1BBDCB764}">
      <dgm:prSet phldrT="[Text]" custT="1"/>
      <dgm:spPr>
        <a:solidFill>
          <a:schemeClr val="bg2"/>
        </a:solidFill>
        <a:ln>
          <a:solidFill>
            <a:schemeClr val="tx2"/>
          </a:solidFill>
        </a:ln>
      </dgm:spPr>
      <dgm:t>
        <a:bodyPr/>
        <a:lstStyle/>
        <a:p>
          <a:r>
            <a:rPr lang="en-US" sz="2400" dirty="0"/>
            <a:t>Medications (especially anticholinergics)</a:t>
          </a:r>
        </a:p>
      </dgm:t>
    </dgm:pt>
    <dgm:pt modelId="{D7DEEB87-CAC6-8B47-BD43-799573433EA1}" type="parTrans" cxnId="{46BF3533-4F97-F445-9270-EBAA371DE712}">
      <dgm:prSet/>
      <dgm:spPr/>
      <dgm:t>
        <a:bodyPr/>
        <a:lstStyle/>
        <a:p>
          <a:endParaRPr lang="en-US"/>
        </a:p>
      </dgm:t>
    </dgm:pt>
    <dgm:pt modelId="{9005DEB9-109A-7C4D-9C06-846F44F3A3F8}" type="sibTrans" cxnId="{46BF3533-4F97-F445-9270-EBAA371DE712}">
      <dgm:prSet/>
      <dgm:spPr/>
      <dgm:t>
        <a:bodyPr/>
        <a:lstStyle/>
        <a:p>
          <a:endParaRPr lang="en-US"/>
        </a:p>
      </dgm:t>
    </dgm:pt>
    <dgm:pt modelId="{F56BBE26-34AB-AA4D-959D-218C5F8073B7}" type="pres">
      <dgm:prSet presAssocID="{AF96F100-58D8-1244-8AE0-FC37645F434F}" presName="diagram" presStyleCnt="0">
        <dgm:presLayoutVars>
          <dgm:dir/>
          <dgm:resizeHandles val="exact"/>
        </dgm:presLayoutVars>
      </dgm:prSet>
      <dgm:spPr/>
    </dgm:pt>
    <dgm:pt modelId="{CF27FB22-B712-6141-BB71-BE0DB7314F65}" type="pres">
      <dgm:prSet presAssocID="{73A6269D-01B1-C144-A482-9ED0710CB662}" presName="node" presStyleLbl="node1" presStyleIdx="0" presStyleCnt="6">
        <dgm:presLayoutVars>
          <dgm:bulletEnabled val="1"/>
        </dgm:presLayoutVars>
      </dgm:prSet>
      <dgm:spPr/>
    </dgm:pt>
    <dgm:pt modelId="{86016FC7-EEF7-7A4F-9089-B019226E86A9}" type="pres">
      <dgm:prSet presAssocID="{65EC47F8-F393-A44F-9DAC-AAD93676BF14}" presName="sibTrans" presStyleCnt="0"/>
      <dgm:spPr/>
    </dgm:pt>
    <dgm:pt modelId="{E2C1F77F-FDEC-C848-8577-A03F6B2CA4C9}" type="pres">
      <dgm:prSet presAssocID="{5395D4AF-8EC3-5740-9103-903FF8517D77}" presName="node" presStyleLbl="node1" presStyleIdx="1" presStyleCnt="6">
        <dgm:presLayoutVars>
          <dgm:bulletEnabled val="1"/>
        </dgm:presLayoutVars>
      </dgm:prSet>
      <dgm:spPr/>
    </dgm:pt>
    <dgm:pt modelId="{31D0D760-1572-7846-B6FB-CE8E22788FE4}" type="pres">
      <dgm:prSet presAssocID="{FEB7618B-C8FE-284D-B2E0-9C2E3891A4A5}" presName="sibTrans" presStyleCnt="0"/>
      <dgm:spPr/>
    </dgm:pt>
    <dgm:pt modelId="{613D46FF-0A6F-2740-939A-9763C5199896}" type="pres">
      <dgm:prSet presAssocID="{328B9016-7F2F-8440-879F-D7EB36772A99}" presName="node" presStyleLbl="node1" presStyleIdx="2" presStyleCnt="6">
        <dgm:presLayoutVars>
          <dgm:bulletEnabled val="1"/>
        </dgm:presLayoutVars>
      </dgm:prSet>
      <dgm:spPr/>
    </dgm:pt>
    <dgm:pt modelId="{D5AF7A86-92BB-C44A-A2EC-8FA722F5A16D}" type="pres">
      <dgm:prSet presAssocID="{320BFE14-D523-4A4B-A4B3-718A758BED29}" presName="sibTrans" presStyleCnt="0"/>
      <dgm:spPr/>
    </dgm:pt>
    <dgm:pt modelId="{BEA87231-81A0-744B-B4A3-1DC9A391E00C}" type="pres">
      <dgm:prSet presAssocID="{218A34D7-4CE3-0A48-A568-91E1BBDCB764}" presName="node" presStyleLbl="node1" presStyleIdx="3" presStyleCnt="6">
        <dgm:presLayoutVars>
          <dgm:bulletEnabled val="1"/>
        </dgm:presLayoutVars>
      </dgm:prSet>
      <dgm:spPr/>
    </dgm:pt>
    <dgm:pt modelId="{F3C59828-CF73-BB46-8852-DAB2F9E0D074}" type="pres">
      <dgm:prSet presAssocID="{9005DEB9-109A-7C4D-9C06-846F44F3A3F8}" presName="sibTrans" presStyleCnt="0"/>
      <dgm:spPr/>
    </dgm:pt>
    <dgm:pt modelId="{29067F81-2AE8-5945-A08A-41CC6D4449F9}" type="pres">
      <dgm:prSet presAssocID="{9B710CD7-F8C6-4344-910F-650C54FD701D}" presName="node" presStyleLbl="node1" presStyleIdx="4" presStyleCnt="6">
        <dgm:presLayoutVars>
          <dgm:bulletEnabled val="1"/>
        </dgm:presLayoutVars>
      </dgm:prSet>
      <dgm:spPr/>
    </dgm:pt>
    <dgm:pt modelId="{216372B3-E422-9A43-834C-2D009623C80B}" type="pres">
      <dgm:prSet presAssocID="{6387079F-FFA4-7A4A-A310-BB981D9A04A7}" presName="sibTrans" presStyleCnt="0"/>
      <dgm:spPr/>
    </dgm:pt>
    <dgm:pt modelId="{B5ECE4BB-CAA2-8447-9916-22FCEAF4FD7C}" type="pres">
      <dgm:prSet presAssocID="{C3A90CC8-91E1-2D42-ACD5-CB2AF53528D6}" presName="node" presStyleLbl="node1" presStyleIdx="5" presStyleCnt="6">
        <dgm:presLayoutVars>
          <dgm:bulletEnabled val="1"/>
        </dgm:presLayoutVars>
      </dgm:prSet>
      <dgm:spPr/>
    </dgm:pt>
  </dgm:ptLst>
  <dgm:cxnLst>
    <dgm:cxn modelId="{31425F01-4266-8641-A195-C8E7323E2741}" srcId="{AF96F100-58D8-1244-8AE0-FC37645F434F}" destId="{5395D4AF-8EC3-5740-9103-903FF8517D77}" srcOrd="1" destOrd="0" parTransId="{C85F5CAD-8877-C84F-9DBC-88D957273BF1}" sibTransId="{FEB7618B-C8FE-284D-B2E0-9C2E3891A4A5}"/>
    <dgm:cxn modelId="{953AD606-631C-2945-AD4A-D12AC29DCAF5}" type="presOf" srcId="{9B710CD7-F8C6-4344-910F-650C54FD701D}" destId="{29067F81-2AE8-5945-A08A-41CC6D4449F9}" srcOrd="0" destOrd="0" presId="urn:microsoft.com/office/officeart/2005/8/layout/default"/>
    <dgm:cxn modelId="{763F951E-DF7A-2C4F-9A2F-DA597ABBC2A1}" type="presOf" srcId="{C3A90CC8-91E1-2D42-ACD5-CB2AF53528D6}" destId="{B5ECE4BB-CAA2-8447-9916-22FCEAF4FD7C}" srcOrd="0" destOrd="0" presId="urn:microsoft.com/office/officeart/2005/8/layout/default"/>
    <dgm:cxn modelId="{46BF3533-4F97-F445-9270-EBAA371DE712}" srcId="{AF96F100-58D8-1244-8AE0-FC37645F434F}" destId="{218A34D7-4CE3-0A48-A568-91E1BBDCB764}" srcOrd="3" destOrd="0" parTransId="{D7DEEB87-CAC6-8B47-BD43-799573433EA1}" sibTransId="{9005DEB9-109A-7C4D-9C06-846F44F3A3F8}"/>
    <dgm:cxn modelId="{D28B365C-C8B7-C841-905A-1EDAEB88F58C}" type="presOf" srcId="{73A6269D-01B1-C144-A482-9ED0710CB662}" destId="{CF27FB22-B712-6141-BB71-BE0DB7314F65}" srcOrd="0" destOrd="0" presId="urn:microsoft.com/office/officeart/2005/8/layout/default"/>
    <dgm:cxn modelId="{4EFC9464-8F9D-9949-8F56-18A76D6F53B2}" type="presOf" srcId="{218A34D7-4CE3-0A48-A568-91E1BBDCB764}" destId="{BEA87231-81A0-744B-B4A3-1DC9A391E00C}" srcOrd="0" destOrd="0" presId="urn:microsoft.com/office/officeart/2005/8/layout/default"/>
    <dgm:cxn modelId="{2AA51459-5852-6F40-988E-4D345F15A858}" srcId="{AF96F100-58D8-1244-8AE0-FC37645F434F}" destId="{73A6269D-01B1-C144-A482-9ED0710CB662}" srcOrd="0" destOrd="0" parTransId="{84386C1F-1704-9F4F-9C91-58B234A2E85B}" sibTransId="{65EC47F8-F393-A44F-9DAC-AAD93676BF14}"/>
    <dgm:cxn modelId="{C295F88C-4E1D-654B-9568-A0D0BF1B343F}" type="presOf" srcId="{AF96F100-58D8-1244-8AE0-FC37645F434F}" destId="{F56BBE26-34AB-AA4D-959D-218C5F8073B7}" srcOrd="0" destOrd="0" presId="urn:microsoft.com/office/officeart/2005/8/layout/default"/>
    <dgm:cxn modelId="{9EF02896-D401-494F-B345-FF5D7EEC6C0E}" type="presOf" srcId="{328B9016-7F2F-8440-879F-D7EB36772A99}" destId="{613D46FF-0A6F-2740-939A-9763C5199896}" srcOrd="0" destOrd="0" presId="urn:microsoft.com/office/officeart/2005/8/layout/default"/>
    <dgm:cxn modelId="{E0EE16BF-990E-014F-9573-0D42CAE8A55C}" srcId="{AF96F100-58D8-1244-8AE0-FC37645F434F}" destId="{328B9016-7F2F-8440-879F-D7EB36772A99}" srcOrd="2" destOrd="0" parTransId="{6B15B74C-1CDB-2C42-9AAD-B7E59F988E12}" sibTransId="{320BFE14-D523-4A4B-A4B3-718A758BED29}"/>
    <dgm:cxn modelId="{931D6DC0-FDBB-3C48-843B-9B347C49EC14}" srcId="{AF96F100-58D8-1244-8AE0-FC37645F434F}" destId="{9B710CD7-F8C6-4344-910F-650C54FD701D}" srcOrd="4" destOrd="0" parTransId="{9ED047CB-1BE1-FC4E-96D5-0AF846BCF064}" sibTransId="{6387079F-FFA4-7A4A-A310-BB981D9A04A7}"/>
    <dgm:cxn modelId="{6819E8DC-E40E-EA46-BA3B-0243F2EE68FF}" type="presOf" srcId="{5395D4AF-8EC3-5740-9103-903FF8517D77}" destId="{E2C1F77F-FDEC-C848-8577-A03F6B2CA4C9}" srcOrd="0" destOrd="0" presId="urn:microsoft.com/office/officeart/2005/8/layout/default"/>
    <dgm:cxn modelId="{262245E4-C591-5146-8E8C-4BFD03DA66A1}" srcId="{AF96F100-58D8-1244-8AE0-FC37645F434F}" destId="{C3A90CC8-91E1-2D42-ACD5-CB2AF53528D6}" srcOrd="5" destOrd="0" parTransId="{4F6134D4-D3FA-E646-94E1-7FA7FC494893}" sibTransId="{9121BCE0-DB6D-624F-B406-739D6D80E09C}"/>
    <dgm:cxn modelId="{1589F349-AEE7-2E4C-82E6-560ECEE7829F}" type="presParOf" srcId="{F56BBE26-34AB-AA4D-959D-218C5F8073B7}" destId="{CF27FB22-B712-6141-BB71-BE0DB7314F65}" srcOrd="0" destOrd="0" presId="urn:microsoft.com/office/officeart/2005/8/layout/default"/>
    <dgm:cxn modelId="{2F5A9197-9097-1341-8F00-43B167BF6DCC}" type="presParOf" srcId="{F56BBE26-34AB-AA4D-959D-218C5F8073B7}" destId="{86016FC7-EEF7-7A4F-9089-B019226E86A9}" srcOrd="1" destOrd="0" presId="urn:microsoft.com/office/officeart/2005/8/layout/default"/>
    <dgm:cxn modelId="{6C2020AF-AEE9-3043-A92F-0B30124089F8}" type="presParOf" srcId="{F56BBE26-34AB-AA4D-959D-218C5F8073B7}" destId="{E2C1F77F-FDEC-C848-8577-A03F6B2CA4C9}" srcOrd="2" destOrd="0" presId="urn:microsoft.com/office/officeart/2005/8/layout/default"/>
    <dgm:cxn modelId="{BC1794A8-A421-B74C-83B3-1270A0A30374}" type="presParOf" srcId="{F56BBE26-34AB-AA4D-959D-218C5F8073B7}" destId="{31D0D760-1572-7846-B6FB-CE8E22788FE4}" srcOrd="3" destOrd="0" presId="urn:microsoft.com/office/officeart/2005/8/layout/default"/>
    <dgm:cxn modelId="{1CEA571B-6387-DE41-A85A-A2B917D08BA8}" type="presParOf" srcId="{F56BBE26-34AB-AA4D-959D-218C5F8073B7}" destId="{613D46FF-0A6F-2740-939A-9763C5199896}" srcOrd="4" destOrd="0" presId="urn:microsoft.com/office/officeart/2005/8/layout/default"/>
    <dgm:cxn modelId="{1AB7A0CE-76B5-9B44-B925-898443B131A6}" type="presParOf" srcId="{F56BBE26-34AB-AA4D-959D-218C5F8073B7}" destId="{D5AF7A86-92BB-C44A-A2EC-8FA722F5A16D}" srcOrd="5" destOrd="0" presId="urn:microsoft.com/office/officeart/2005/8/layout/default"/>
    <dgm:cxn modelId="{A2A640E7-1601-4B4E-81BC-0EA28BDCA790}" type="presParOf" srcId="{F56BBE26-34AB-AA4D-959D-218C5F8073B7}" destId="{BEA87231-81A0-744B-B4A3-1DC9A391E00C}" srcOrd="6" destOrd="0" presId="urn:microsoft.com/office/officeart/2005/8/layout/default"/>
    <dgm:cxn modelId="{6A98860F-6E5D-A344-91FE-375E5C564E17}" type="presParOf" srcId="{F56BBE26-34AB-AA4D-959D-218C5F8073B7}" destId="{F3C59828-CF73-BB46-8852-DAB2F9E0D074}" srcOrd="7" destOrd="0" presId="urn:microsoft.com/office/officeart/2005/8/layout/default"/>
    <dgm:cxn modelId="{D09CE8FA-430A-C74B-A3EC-2E7CA1309ED3}" type="presParOf" srcId="{F56BBE26-34AB-AA4D-959D-218C5F8073B7}" destId="{29067F81-2AE8-5945-A08A-41CC6D4449F9}" srcOrd="8" destOrd="0" presId="urn:microsoft.com/office/officeart/2005/8/layout/default"/>
    <dgm:cxn modelId="{172D5772-710B-304F-B0AA-FC34E68C4654}" type="presParOf" srcId="{F56BBE26-34AB-AA4D-959D-218C5F8073B7}" destId="{216372B3-E422-9A43-834C-2D009623C80B}" srcOrd="9" destOrd="0" presId="urn:microsoft.com/office/officeart/2005/8/layout/default"/>
    <dgm:cxn modelId="{F8398F7D-5693-5742-A4AA-95DDF18D18EB}" type="presParOf" srcId="{F56BBE26-34AB-AA4D-959D-218C5F8073B7}" destId="{B5ECE4BB-CAA2-8447-9916-22FCEAF4FD7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F23EA7-0DA6-584F-BF74-E474139F8F5F}" type="doc">
      <dgm:prSet loTypeId="urn:microsoft.com/office/officeart/2005/8/layout/vList2" loCatId="" qsTypeId="urn:microsoft.com/office/officeart/2005/8/quickstyle/simple1" qsCatId="simple" csTypeId="urn:microsoft.com/office/officeart/2005/8/colors/accent0_3" csCatId="mainScheme" phldr="1"/>
      <dgm:spPr/>
      <dgm:t>
        <a:bodyPr/>
        <a:lstStyle/>
        <a:p>
          <a:endParaRPr lang="en-US"/>
        </a:p>
      </dgm:t>
    </dgm:pt>
    <dgm:pt modelId="{B1B7772C-25F6-7548-871C-31926B0C361A}">
      <dgm:prSet phldrT="[Text]"/>
      <dgm:spPr/>
      <dgm:t>
        <a:bodyPr/>
        <a:lstStyle/>
        <a:p>
          <a:pPr>
            <a:buFont typeface="Arial" panose="020B0604020202020204" pitchFamily="34" charset="0"/>
            <a:buChar char="•"/>
          </a:pPr>
          <a:r>
            <a:rPr lang="en-US" dirty="0"/>
            <a:t>Tooth #3 displayed super eruption and severe bone loss. </a:t>
          </a:r>
        </a:p>
      </dgm:t>
    </dgm:pt>
    <dgm:pt modelId="{A07E04F6-6471-4E41-81A1-D3B8BCB65225}" type="parTrans" cxnId="{9BBCE1B5-9768-CB47-8CDB-8ABB398F5C79}">
      <dgm:prSet/>
      <dgm:spPr/>
      <dgm:t>
        <a:bodyPr/>
        <a:lstStyle/>
        <a:p>
          <a:endParaRPr lang="en-US"/>
        </a:p>
      </dgm:t>
    </dgm:pt>
    <dgm:pt modelId="{CE5CD7CE-9944-B64B-B3FA-5D2C4DD4FAED}" type="sibTrans" cxnId="{9BBCE1B5-9768-CB47-8CDB-8ABB398F5C79}">
      <dgm:prSet/>
      <dgm:spPr/>
      <dgm:t>
        <a:bodyPr/>
        <a:lstStyle/>
        <a:p>
          <a:endParaRPr lang="en-US"/>
        </a:p>
      </dgm:t>
    </dgm:pt>
    <dgm:pt modelId="{55A69A5B-FD56-3840-9CFF-F230C6B9DA8B}">
      <dgm:prSet phldrT="[Text]"/>
      <dgm:spPr>
        <a:solidFill>
          <a:schemeClr val="bg2"/>
        </a:solidFill>
      </dgm:spPr>
      <dgm:t>
        <a:bodyPr/>
        <a:lstStyle/>
        <a:p>
          <a:pPr>
            <a:buFont typeface="Arial" panose="020B0604020202020204" pitchFamily="34" charset="0"/>
            <a:buChar char="•"/>
          </a:pPr>
          <a:r>
            <a:rPr lang="en-US" dirty="0"/>
            <a:t>Tooth #4 exhibited severe bone loss and Class III mobility.</a:t>
          </a:r>
        </a:p>
      </dgm:t>
    </dgm:pt>
    <dgm:pt modelId="{98D74BC3-1FCB-A243-A359-D7B0BAF10AC4}" type="parTrans" cxnId="{D193235E-703A-1D4C-A6D1-67ADC7DDF02C}">
      <dgm:prSet/>
      <dgm:spPr/>
      <dgm:t>
        <a:bodyPr/>
        <a:lstStyle/>
        <a:p>
          <a:endParaRPr lang="en-US"/>
        </a:p>
      </dgm:t>
    </dgm:pt>
    <dgm:pt modelId="{F8EEB265-7A6D-0545-B198-B44645C36BBD}" type="sibTrans" cxnId="{D193235E-703A-1D4C-A6D1-67ADC7DDF02C}">
      <dgm:prSet/>
      <dgm:spPr/>
      <dgm:t>
        <a:bodyPr/>
        <a:lstStyle/>
        <a:p>
          <a:endParaRPr lang="en-US"/>
        </a:p>
      </dgm:t>
    </dgm:pt>
    <dgm:pt modelId="{18E81720-D5C6-D845-B091-BD27E1471EBE}">
      <dgm:prSet/>
      <dgm:spPr/>
      <dgm:t>
        <a:bodyPr/>
        <a:lstStyle/>
        <a:p>
          <a:pPr>
            <a:buFont typeface="Arial" panose="020B0604020202020204" pitchFamily="34" charset="0"/>
            <a:buChar char="•"/>
          </a:pPr>
          <a:r>
            <a:rPr lang="en-US"/>
            <a:t>Teeth #8 and #9 showed severe bone loss and Class III mobility.</a:t>
          </a:r>
        </a:p>
      </dgm:t>
    </dgm:pt>
    <dgm:pt modelId="{D1C50278-C7D6-3B46-A8FB-FD43C00CB8BE}" type="parTrans" cxnId="{8351B5EB-0371-5047-BBCF-FBEF55F3D04F}">
      <dgm:prSet/>
      <dgm:spPr/>
      <dgm:t>
        <a:bodyPr/>
        <a:lstStyle/>
        <a:p>
          <a:endParaRPr lang="en-US"/>
        </a:p>
      </dgm:t>
    </dgm:pt>
    <dgm:pt modelId="{47FA7B1A-0C9F-D44F-9234-FB2B2661114E}" type="sibTrans" cxnId="{8351B5EB-0371-5047-BBCF-FBEF55F3D04F}">
      <dgm:prSet/>
      <dgm:spPr/>
      <dgm:t>
        <a:bodyPr/>
        <a:lstStyle/>
        <a:p>
          <a:endParaRPr lang="en-US"/>
        </a:p>
      </dgm:t>
    </dgm:pt>
    <dgm:pt modelId="{08B6E0BA-FF39-B649-A5C0-D7F334B772B5}">
      <dgm:prSet/>
      <dgm:spPr>
        <a:solidFill>
          <a:schemeClr val="bg2"/>
        </a:solidFill>
      </dgm:spPr>
      <dgm:t>
        <a:bodyPr/>
        <a:lstStyle/>
        <a:p>
          <a:r>
            <a:rPr lang="en-US" dirty="0"/>
            <a:t>Tooth #17 displayed severe bone loss and Class II mobility.</a:t>
          </a:r>
        </a:p>
      </dgm:t>
    </dgm:pt>
    <dgm:pt modelId="{56DA1FA5-85DB-8A48-8CF4-ACE9BB4D0143}" type="parTrans" cxnId="{E0512876-264A-1E4C-B770-165373972EAF}">
      <dgm:prSet/>
      <dgm:spPr/>
      <dgm:t>
        <a:bodyPr/>
        <a:lstStyle/>
        <a:p>
          <a:endParaRPr lang="en-US"/>
        </a:p>
      </dgm:t>
    </dgm:pt>
    <dgm:pt modelId="{CF13B0A2-622B-CD41-8CD8-0D76F06C4AE2}" type="sibTrans" cxnId="{E0512876-264A-1E4C-B770-165373972EAF}">
      <dgm:prSet/>
      <dgm:spPr/>
      <dgm:t>
        <a:bodyPr/>
        <a:lstStyle/>
        <a:p>
          <a:endParaRPr lang="en-US"/>
        </a:p>
      </dgm:t>
    </dgm:pt>
    <dgm:pt modelId="{DA27DD4D-56D9-204C-BD10-18686BEFFB34}">
      <dgm:prSet/>
      <dgm:spPr/>
      <dgm:t>
        <a:bodyPr/>
        <a:lstStyle/>
        <a:p>
          <a:r>
            <a:rPr lang="en-US" dirty="0"/>
            <a:t>Tooth #18 had gross decay of the </a:t>
          </a:r>
          <a:r>
            <a:rPr lang="en-US" dirty="0" err="1"/>
            <a:t>disto</a:t>
          </a:r>
          <a:r>
            <a:rPr lang="en-US" dirty="0"/>
            <a:t>-occlusal lingual (DOL) surfaces.</a:t>
          </a:r>
        </a:p>
      </dgm:t>
    </dgm:pt>
    <dgm:pt modelId="{C0FE93F3-9D30-4B49-A9FB-F25A772B8349}" type="parTrans" cxnId="{8013F7F6-137D-124C-87A4-96CBE28606CF}">
      <dgm:prSet/>
      <dgm:spPr/>
      <dgm:t>
        <a:bodyPr/>
        <a:lstStyle/>
        <a:p>
          <a:endParaRPr lang="en-US"/>
        </a:p>
      </dgm:t>
    </dgm:pt>
    <dgm:pt modelId="{5A2D204C-1C20-C345-BE0B-02272D36C792}" type="sibTrans" cxnId="{8013F7F6-137D-124C-87A4-96CBE28606CF}">
      <dgm:prSet/>
      <dgm:spPr/>
      <dgm:t>
        <a:bodyPr/>
        <a:lstStyle/>
        <a:p>
          <a:endParaRPr lang="en-US"/>
        </a:p>
      </dgm:t>
    </dgm:pt>
    <dgm:pt modelId="{3161E1D4-8B55-204E-AD70-A0EA655F80DA}">
      <dgm:prSet/>
      <dgm:spPr>
        <a:solidFill>
          <a:schemeClr val="bg2"/>
        </a:solidFill>
      </dgm:spPr>
      <dgm:t>
        <a:bodyPr/>
        <a:lstStyle/>
        <a:p>
          <a:pPr>
            <a:buFont typeface="Arial" panose="020B0604020202020204" pitchFamily="34" charset="0"/>
            <a:buChar char="•"/>
          </a:pPr>
          <a:r>
            <a:rPr lang="en-US" dirty="0"/>
            <a:t>Teeth #23-26 presented severe bone loss and Class III mobility.</a:t>
          </a:r>
        </a:p>
      </dgm:t>
    </dgm:pt>
    <dgm:pt modelId="{3AE53AB2-F706-044D-9F67-3A57C6C13BF9}" type="parTrans" cxnId="{1C8A7EB2-D4BB-554A-9515-CFE468B915A8}">
      <dgm:prSet/>
      <dgm:spPr/>
      <dgm:t>
        <a:bodyPr/>
        <a:lstStyle/>
        <a:p>
          <a:endParaRPr lang="en-US"/>
        </a:p>
      </dgm:t>
    </dgm:pt>
    <dgm:pt modelId="{7E45AA18-6FC3-0040-8ACC-40F683688EA4}" type="sibTrans" cxnId="{1C8A7EB2-D4BB-554A-9515-CFE468B915A8}">
      <dgm:prSet/>
      <dgm:spPr/>
      <dgm:t>
        <a:bodyPr/>
        <a:lstStyle/>
        <a:p>
          <a:endParaRPr lang="en-US"/>
        </a:p>
      </dgm:t>
    </dgm:pt>
    <dgm:pt modelId="{36CCF29C-28CF-9D46-AC3B-ED5BE77501B1}" type="pres">
      <dgm:prSet presAssocID="{F9F23EA7-0DA6-584F-BF74-E474139F8F5F}" presName="linear" presStyleCnt="0">
        <dgm:presLayoutVars>
          <dgm:animLvl val="lvl"/>
          <dgm:resizeHandles val="exact"/>
        </dgm:presLayoutVars>
      </dgm:prSet>
      <dgm:spPr/>
    </dgm:pt>
    <dgm:pt modelId="{5C365498-7F3C-FA47-B40B-329D65BB3974}" type="pres">
      <dgm:prSet presAssocID="{B1B7772C-25F6-7548-871C-31926B0C361A}" presName="parentText" presStyleLbl="node1" presStyleIdx="0" presStyleCnt="6">
        <dgm:presLayoutVars>
          <dgm:chMax val="0"/>
          <dgm:bulletEnabled val="1"/>
        </dgm:presLayoutVars>
      </dgm:prSet>
      <dgm:spPr/>
    </dgm:pt>
    <dgm:pt modelId="{2D623CAA-3F38-6349-A5A8-F2EDEE4306E3}" type="pres">
      <dgm:prSet presAssocID="{CE5CD7CE-9944-B64B-B3FA-5D2C4DD4FAED}" presName="spacer" presStyleCnt="0"/>
      <dgm:spPr/>
    </dgm:pt>
    <dgm:pt modelId="{39E8BF70-6F8E-A340-B8AC-2FC201C0DEA5}" type="pres">
      <dgm:prSet presAssocID="{55A69A5B-FD56-3840-9CFF-F230C6B9DA8B}" presName="parentText" presStyleLbl="node1" presStyleIdx="1" presStyleCnt="6">
        <dgm:presLayoutVars>
          <dgm:chMax val="0"/>
          <dgm:bulletEnabled val="1"/>
        </dgm:presLayoutVars>
      </dgm:prSet>
      <dgm:spPr/>
    </dgm:pt>
    <dgm:pt modelId="{385D6D28-8833-2C49-BE05-4DC895829DCA}" type="pres">
      <dgm:prSet presAssocID="{F8EEB265-7A6D-0545-B198-B44645C36BBD}" presName="spacer" presStyleCnt="0"/>
      <dgm:spPr/>
    </dgm:pt>
    <dgm:pt modelId="{1F984B31-B4A8-AC43-95C7-F6E3DF5BFFE5}" type="pres">
      <dgm:prSet presAssocID="{18E81720-D5C6-D845-B091-BD27E1471EBE}" presName="parentText" presStyleLbl="node1" presStyleIdx="2" presStyleCnt="6">
        <dgm:presLayoutVars>
          <dgm:chMax val="0"/>
          <dgm:bulletEnabled val="1"/>
        </dgm:presLayoutVars>
      </dgm:prSet>
      <dgm:spPr/>
    </dgm:pt>
    <dgm:pt modelId="{B6365BA6-DE91-0A48-BE93-4BB7453543E9}" type="pres">
      <dgm:prSet presAssocID="{47FA7B1A-0C9F-D44F-9234-FB2B2661114E}" presName="spacer" presStyleCnt="0"/>
      <dgm:spPr/>
    </dgm:pt>
    <dgm:pt modelId="{5CC30692-9F9F-3649-B74B-3ECF09887921}" type="pres">
      <dgm:prSet presAssocID="{08B6E0BA-FF39-B649-A5C0-D7F334B772B5}" presName="parentText" presStyleLbl="node1" presStyleIdx="3" presStyleCnt="6">
        <dgm:presLayoutVars>
          <dgm:chMax val="0"/>
          <dgm:bulletEnabled val="1"/>
        </dgm:presLayoutVars>
      </dgm:prSet>
      <dgm:spPr/>
    </dgm:pt>
    <dgm:pt modelId="{0A5BE3E8-C630-EB42-B2A5-E4D22820F217}" type="pres">
      <dgm:prSet presAssocID="{CF13B0A2-622B-CD41-8CD8-0D76F06C4AE2}" presName="spacer" presStyleCnt="0"/>
      <dgm:spPr/>
    </dgm:pt>
    <dgm:pt modelId="{E887BB55-AD8C-4845-AB9D-BA00964D7AF0}" type="pres">
      <dgm:prSet presAssocID="{DA27DD4D-56D9-204C-BD10-18686BEFFB34}" presName="parentText" presStyleLbl="node1" presStyleIdx="4" presStyleCnt="6">
        <dgm:presLayoutVars>
          <dgm:chMax val="0"/>
          <dgm:bulletEnabled val="1"/>
        </dgm:presLayoutVars>
      </dgm:prSet>
      <dgm:spPr/>
    </dgm:pt>
    <dgm:pt modelId="{AAC9D90D-1E1F-D94C-A7C8-AECD0D71612C}" type="pres">
      <dgm:prSet presAssocID="{5A2D204C-1C20-C345-BE0B-02272D36C792}" presName="spacer" presStyleCnt="0"/>
      <dgm:spPr/>
    </dgm:pt>
    <dgm:pt modelId="{D8EBDE6F-BC98-EC4B-AF1F-8D8AD3D144B0}" type="pres">
      <dgm:prSet presAssocID="{3161E1D4-8B55-204E-AD70-A0EA655F80DA}" presName="parentText" presStyleLbl="node1" presStyleIdx="5" presStyleCnt="6">
        <dgm:presLayoutVars>
          <dgm:chMax val="0"/>
          <dgm:bulletEnabled val="1"/>
        </dgm:presLayoutVars>
      </dgm:prSet>
      <dgm:spPr/>
    </dgm:pt>
  </dgm:ptLst>
  <dgm:cxnLst>
    <dgm:cxn modelId="{B6B54837-CA6E-A84C-AF4E-385B7FBF3D9D}" type="presOf" srcId="{18E81720-D5C6-D845-B091-BD27E1471EBE}" destId="{1F984B31-B4A8-AC43-95C7-F6E3DF5BFFE5}" srcOrd="0" destOrd="0" presId="urn:microsoft.com/office/officeart/2005/8/layout/vList2"/>
    <dgm:cxn modelId="{1F0C5D5D-0E30-FB42-88D6-95F0AEC0749D}" type="presOf" srcId="{55A69A5B-FD56-3840-9CFF-F230C6B9DA8B}" destId="{39E8BF70-6F8E-A340-B8AC-2FC201C0DEA5}" srcOrd="0" destOrd="0" presId="urn:microsoft.com/office/officeart/2005/8/layout/vList2"/>
    <dgm:cxn modelId="{D193235E-703A-1D4C-A6D1-67ADC7DDF02C}" srcId="{F9F23EA7-0DA6-584F-BF74-E474139F8F5F}" destId="{55A69A5B-FD56-3840-9CFF-F230C6B9DA8B}" srcOrd="1" destOrd="0" parTransId="{98D74BC3-1FCB-A243-A359-D7B0BAF10AC4}" sibTransId="{F8EEB265-7A6D-0545-B198-B44645C36BBD}"/>
    <dgm:cxn modelId="{19624F61-DEC8-024B-B17B-BCC8FCDD6B9D}" type="presOf" srcId="{DA27DD4D-56D9-204C-BD10-18686BEFFB34}" destId="{E887BB55-AD8C-4845-AB9D-BA00964D7AF0}" srcOrd="0" destOrd="0" presId="urn:microsoft.com/office/officeart/2005/8/layout/vList2"/>
    <dgm:cxn modelId="{E0512876-264A-1E4C-B770-165373972EAF}" srcId="{F9F23EA7-0DA6-584F-BF74-E474139F8F5F}" destId="{08B6E0BA-FF39-B649-A5C0-D7F334B772B5}" srcOrd="3" destOrd="0" parTransId="{56DA1FA5-85DB-8A48-8CF4-ACE9BB4D0143}" sibTransId="{CF13B0A2-622B-CD41-8CD8-0D76F06C4AE2}"/>
    <dgm:cxn modelId="{7776DF7C-3186-F34A-B9B3-188417869EFE}" type="presOf" srcId="{08B6E0BA-FF39-B649-A5C0-D7F334B772B5}" destId="{5CC30692-9F9F-3649-B74B-3ECF09887921}" srcOrd="0" destOrd="0" presId="urn:microsoft.com/office/officeart/2005/8/layout/vList2"/>
    <dgm:cxn modelId="{3A3D5896-F326-1B47-9BFE-17DDE9AB80B8}" type="presOf" srcId="{3161E1D4-8B55-204E-AD70-A0EA655F80DA}" destId="{D8EBDE6F-BC98-EC4B-AF1F-8D8AD3D144B0}" srcOrd="0" destOrd="0" presId="urn:microsoft.com/office/officeart/2005/8/layout/vList2"/>
    <dgm:cxn modelId="{40E895B0-A127-2942-B1C7-B083B4D70EA1}" type="presOf" srcId="{B1B7772C-25F6-7548-871C-31926B0C361A}" destId="{5C365498-7F3C-FA47-B40B-329D65BB3974}" srcOrd="0" destOrd="0" presId="urn:microsoft.com/office/officeart/2005/8/layout/vList2"/>
    <dgm:cxn modelId="{1C8A7EB2-D4BB-554A-9515-CFE468B915A8}" srcId="{F9F23EA7-0DA6-584F-BF74-E474139F8F5F}" destId="{3161E1D4-8B55-204E-AD70-A0EA655F80DA}" srcOrd="5" destOrd="0" parTransId="{3AE53AB2-F706-044D-9F67-3A57C6C13BF9}" sibTransId="{7E45AA18-6FC3-0040-8ACC-40F683688EA4}"/>
    <dgm:cxn modelId="{9BBCE1B5-9768-CB47-8CDB-8ABB398F5C79}" srcId="{F9F23EA7-0DA6-584F-BF74-E474139F8F5F}" destId="{B1B7772C-25F6-7548-871C-31926B0C361A}" srcOrd="0" destOrd="0" parTransId="{A07E04F6-6471-4E41-81A1-D3B8BCB65225}" sibTransId="{CE5CD7CE-9944-B64B-B3FA-5D2C4DD4FAED}"/>
    <dgm:cxn modelId="{D0312BDD-FAAC-5940-B9AE-43A92AD1B432}" type="presOf" srcId="{F9F23EA7-0DA6-584F-BF74-E474139F8F5F}" destId="{36CCF29C-28CF-9D46-AC3B-ED5BE77501B1}" srcOrd="0" destOrd="0" presId="urn:microsoft.com/office/officeart/2005/8/layout/vList2"/>
    <dgm:cxn modelId="{8351B5EB-0371-5047-BBCF-FBEF55F3D04F}" srcId="{F9F23EA7-0DA6-584F-BF74-E474139F8F5F}" destId="{18E81720-D5C6-D845-B091-BD27E1471EBE}" srcOrd="2" destOrd="0" parTransId="{D1C50278-C7D6-3B46-A8FB-FD43C00CB8BE}" sibTransId="{47FA7B1A-0C9F-D44F-9234-FB2B2661114E}"/>
    <dgm:cxn modelId="{8013F7F6-137D-124C-87A4-96CBE28606CF}" srcId="{F9F23EA7-0DA6-584F-BF74-E474139F8F5F}" destId="{DA27DD4D-56D9-204C-BD10-18686BEFFB34}" srcOrd="4" destOrd="0" parTransId="{C0FE93F3-9D30-4B49-A9FB-F25A772B8349}" sibTransId="{5A2D204C-1C20-C345-BE0B-02272D36C792}"/>
    <dgm:cxn modelId="{4486A70C-F91A-FA44-A0E7-13C5942822B3}" type="presParOf" srcId="{36CCF29C-28CF-9D46-AC3B-ED5BE77501B1}" destId="{5C365498-7F3C-FA47-B40B-329D65BB3974}" srcOrd="0" destOrd="0" presId="urn:microsoft.com/office/officeart/2005/8/layout/vList2"/>
    <dgm:cxn modelId="{FDFDC75F-4714-5449-A09C-E5BA72E77D52}" type="presParOf" srcId="{36CCF29C-28CF-9D46-AC3B-ED5BE77501B1}" destId="{2D623CAA-3F38-6349-A5A8-F2EDEE4306E3}" srcOrd="1" destOrd="0" presId="urn:microsoft.com/office/officeart/2005/8/layout/vList2"/>
    <dgm:cxn modelId="{C139F22D-C575-8444-90C2-524D0F74C139}" type="presParOf" srcId="{36CCF29C-28CF-9D46-AC3B-ED5BE77501B1}" destId="{39E8BF70-6F8E-A340-B8AC-2FC201C0DEA5}" srcOrd="2" destOrd="0" presId="urn:microsoft.com/office/officeart/2005/8/layout/vList2"/>
    <dgm:cxn modelId="{C724912B-3F01-D646-844E-D9BD9433D312}" type="presParOf" srcId="{36CCF29C-28CF-9D46-AC3B-ED5BE77501B1}" destId="{385D6D28-8833-2C49-BE05-4DC895829DCA}" srcOrd="3" destOrd="0" presId="urn:microsoft.com/office/officeart/2005/8/layout/vList2"/>
    <dgm:cxn modelId="{75DACF9F-2A1A-A744-B4E7-7E92269D3652}" type="presParOf" srcId="{36CCF29C-28CF-9D46-AC3B-ED5BE77501B1}" destId="{1F984B31-B4A8-AC43-95C7-F6E3DF5BFFE5}" srcOrd="4" destOrd="0" presId="urn:microsoft.com/office/officeart/2005/8/layout/vList2"/>
    <dgm:cxn modelId="{77C8FADE-038E-AE4C-9FAD-D7EFD52AE701}" type="presParOf" srcId="{36CCF29C-28CF-9D46-AC3B-ED5BE77501B1}" destId="{B6365BA6-DE91-0A48-BE93-4BB7453543E9}" srcOrd="5" destOrd="0" presId="urn:microsoft.com/office/officeart/2005/8/layout/vList2"/>
    <dgm:cxn modelId="{B2236073-01CF-7246-A905-909CF20C5064}" type="presParOf" srcId="{36CCF29C-28CF-9D46-AC3B-ED5BE77501B1}" destId="{5CC30692-9F9F-3649-B74B-3ECF09887921}" srcOrd="6" destOrd="0" presId="urn:microsoft.com/office/officeart/2005/8/layout/vList2"/>
    <dgm:cxn modelId="{1CD93121-0CBF-724F-B318-D0C9C949A0A8}" type="presParOf" srcId="{36CCF29C-28CF-9D46-AC3B-ED5BE77501B1}" destId="{0A5BE3E8-C630-EB42-B2A5-E4D22820F217}" srcOrd="7" destOrd="0" presId="urn:microsoft.com/office/officeart/2005/8/layout/vList2"/>
    <dgm:cxn modelId="{86A140C8-7A39-F34E-AF06-0C5258957078}" type="presParOf" srcId="{36CCF29C-28CF-9D46-AC3B-ED5BE77501B1}" destId="{E887BB55-AD8C-4845-AB9D-BA00964D7AF0}" srcOrd="8" destOrd="0" presId="urn:microsoft.com/office/officeart/2005/8/layout/vList2"/>
    <dgm:cxn modelId="{BE4676AC-C692-404B-996F-5A2BB11B0990}" type="presParOf" srcId="{36CCF29C-28CF-9D46-AC3B-ED5BE77501B1}" destId="{AAC9D90D-1E1F-D94C-A7C8-AECD0D71612C}" srcOrd="9" destOrd="0" presId="urn:microsoft.com/office/officeart/2005/8/layout/vList2"/>
    <dgm:cxn modelId="{52340740-E640-E942-9194-81759EB748C7}" type="presParOf" srcId="{36CCF29C-28CF-9D46-AC3B-ED5BE77501B1}" destId="{D8EBDE6F-BC98-EC4B-AF1F-8D8AD3D144B0}"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7FB22-B712-6141-BB71-BE0DB7314F65}">
      <dsp:nvSpPr>
        <dsp:cNvPr id="0" name=""/>
        <dsp:cNvSpPr/>
      </dsp:nvSpPr>
      <dsp:spPr>
        <a:xfrm>
          <a:off x="0"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Normal biological variability</a:t>
          </a:r>
        </a:p>
      </dsp:txBody>
      <dsp:txXfrm>
        <a:off x="0" y="605006"/>
        <a:ext cx="2852486" cy="1711492"/>
      </dsp:txXfrm>
    </dsp:sp>
    <dsp:sp modelId="{E2C1F77F-FDEC-C848-8577-A03F6B2CA4C9}">
      <dsp:nvSpPr>
        <dsp:cNvPr id="0" name=""/>
        <dsp:cNvSpPr/>
      </dsp:nvSpPr>
      <dsp:spPr>
        <a:xfrm>
          <a:off x="3137735"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Circadian rhythm (time of day)</a:t>
          </a:r>
        </a:p>
      </dsp:txBody>
      <dsp:txXfrm>
        <a:off x="3137735" y="605006"/>
        <a:ext cx="2852486" cy="1711492"/>
      </dsp:txXfrm>
    </dsp:sp>
    <dsp:sp modelId="{613D46FF-0A6F-2740-939A-9763C5199896}">
      <dsp:nvSpPr>
        <dsp:cNvPr id="0" name=""/>
        <dsp:cNvSpPr/>
      </dsp:nvSpPr>
      <dsp:spPr>
        <a:xfrm>
          <a:off x="6275471"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Flow state (unstimulated vs. stimulated)</a:t>
          </a:r>
        </a:p>
      </dsp:txBody>
      <dsp:txXfrm>
        <a:off x="6275471" y="605006"/>
        <a:ext cx="2852486" cy="1711492"/>
      </dsp:txXfrm>
    </dsp:sp>
    <dsp:sp modelId="{BEA87231-81A0-744B-B4A3-1DC9A391E00C}">
      <dsp:nvSpPr>
        <dsp:cNvPr id="0" name=""/>
        <dsp:cNvSpPr/>
      </dsp:nvSpPr>
      <dsp:spPr>
        <a:xfrm>
          <a:off x="0"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Medications (especially anticholinergics)</a:t>
          </a:r>
        </a:p>
      </dsp:txBody>
      <dsp:txXfrm>
        <a:off x="0" y="2601746"/>
        <a:ext cx="2852486" cy="1711492"/>
      </dsp:txXfrm>
    </dsp:sp>
    <dsp:sp modelId="{29067F81-2AE8-5945-A08A-41CC6D4449F9}">
      <dsp:nvSpPr>
        <dsp:cNvPr id="0" name=""/>
        <dsp:cNvSpPr/>
      </dsp:nvSpPr>
      <dsp:spPr>
        <a:xfrm>
          <a:off x="3137735" y="260174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Systemic conditions (e.g., xerostomia, Sjögren’s)</a:t>
          </a:r>
        </a:p>
      </dsp:txBody>
      <dsp:txXfrm>
        <a:off x="3137735" y="2601746"/>
        <a:ext cx="2852486" cy="1711492"/>
      </dsp:txXfrm>
    </dsp:sp>
    <dsp:sp modelId="{B5ECE4BB-CAA2-8447-9916-22FCEAF4FD7C}">
      <dsp:nvSpPr>
        <dsp:cNvPr id="0" name=""/>
        <dsp:cNvSpPr/>
      </dsp:nvSpPr>
      <dsp:spPr>
        <a:xfrm>
          <a:off x="6275471"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Aging (indirect effects via medications and disease)</a:t>
          </a:r>
        </a:p>
      </dsp:txBody>
      <dsp:txXfrm>
        <a:off x="6275471" y="2601746"/>
        <a:ext cx="2852486" cy="17114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65498-7F3C-FA47-B40B-329D65BB3974}">
      <dsp:nvSpPr>
        <dsp:cNvPr id="0" name=""/>
        <dsp:cNvSpPr/>
      </dsp:nvSpPr>
      <dsp:spPr>
        <a:xfrm>
          <a:off x="0" y="1006533"/>
          <a:ext cx="9326880" cy="514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dirty="0"/>
            <a:t>Tooth #3 displayed super eruption and severe bone loss. </a:t>
          </a:r>
        </a:p>
      </dsp:txBody>
      <dsp:txXfrm>
        <a:off x="25130" y="1031663"/>
        <a:ext cx="9276620" cy="464540"/>
      </dsp:txXfrm>
    </dsp:sp>
    <dsp:sp modelId="{39E8BF70-6F8E-A340-B8AC-2FC201C0DEA5}">
      <dsp:nvSpPr>
        <dsp:cNvPr id="0" name=""/>
        <dsp:cNvSpPr/>
      </dsp:nvSpPr>
      <dsp:spPr>
        <a:xfrm>
          <a:off x="0" y="1584693"/>
          <a:ext cx="9326880" cy="514800"/>
        </a:xfrm>
        <a:prstGeom prst="roundRect">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dirty="0"/>
            <a:t>Tooth #4 exhibited severe bone loss and Class III mobility.</a:t>
          </a:r>
        </a:p>
      </dsp:txBody>
      <dsp:txXfrm>
        <a:off x="25130" y="1609823"/>
        <a:ext cx="9276620" cy="464540"/>
      </dsp:txXfrm>
    </dsp:sp>
    <dsp:sp modelId="{1F984B31-B4A8-AC43-95C7-F6E3DF5BFFE5}">
      <dsp:nvSpPr>
        <dsp:cNvPr id="0" name=""/>
        <dsp:cNvSpPr/>
      </dsp:nvSpPr>
      <dsp:spPr>
        <a:xfrm>
          <a:off x="0" y="2162853"/>
          <a:ext cx="9326880" cy="514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a:t>Teeth #8 and #9 showed severe bone loss and Class III mobility.</a:t>
          </a:r>
        </a:p>
      </dsp:txBody>
      <dsp:txXfrm>
        <a:off x="25130" y="2187983"/>
        <a:ext cx="9276620" cy="464540"/>
      </dsp:txXfrm>
    </dsp:sp>
    <dsp:sp modelId="{5CC30692-9F9F-3649-B74B-3ECF09887921}">
      <dsp:nvSpPr>
        <dsp:cNvPr id="0" name=""/>
        <dsp:cNvSpPr/>
      </dsp:nvSpPr>
      <dsp:spPr>
        <a:xfrm>
          <a:off x="0" y="2741013"/>
          <a:ext cx="9326880" cy="514800"/>
        </a:xfrm>
        <a:prstGeom prst="roundRect">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Tooth #17 displayed severe bone loss and Class II mobility.</a:t>
          </a:r>
        </a:p>
      </dsp:txBody>
      <dsp:txXfrm>
        <a:off x="25130" y="2766143"/>
        <a:ext cx="9276620" cy="464540"/>
      </dsp:txXfrm>
    </dsp:sp>
    <dsp:sp modelId="{E887BB55-AD8C-4845-AB9D-BA00964D7AF0}">
      <dsp:nvSpPr>
        <dsp:cNvPr id="0" name=""/>
        <dsp:cNvSpPr/>
      </dsp:nvSpPr>
      <dsp:spPr>
        <a:xfrm>
          <a:off x="0" y="3319173"/>
          <a:ext cx="9326880" cy="514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Tooth #18 had gross decay of the </a:t>
          </a:r>
          <a:r>
            <a:rPr lang="en-US" sz="2200" kern="1200" dirty="0" err="1"/>
            <a:t>disto</a:t>
          </a:r>
          <a:r>
            <a:rPr lang="en-US" sz="2200" kern="1200" dirty="0"/>
            <a:t>-occlusal lingual (DOL) surfaces.</a:t>
          </a:r>
        </a:p>
      </dsp:txBody>
      <dsp:txXfrm>
        <a:off x="25130" y="3344303"/>
        <a:ext cx="9276620" cy="464540"/>
      </dsp:txXfrm>
    </dsp:sp>
    <dsp:sp modelId="{D8EBDE6F-BC98-EC4B-AF1F-8D8AD3D144B0}">
      <dsp:nvSpPr>
        <dsp:cNvPr id="0" name=""/>
        <dsp:cNvSpPr/>
      </dsp:nvSpPr>
      <dsp:spPr>
        <a:xfrm>
          <a:off x="0" y="3897333"/>
          <a:ext cx="9326880" cy="514800"/>
        </a:xfrm>
        <a:prstGeom prst="roundRect">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dirty="0"/>
            <a:t>Teeth #23-26 presented severe bone loss and Class III mobility.</a:t>
          </a:r>
        </a:p>
      </dsp:txBody>
      <dsp:txXfrm>
        <a:off x="25130" y="3922463"/>
        <a:ext cx="9276620" cy="4645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8/10/2026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this session, we will explore the connection between bacteria, saliva, and dental caries, examining their implications for stroke and heart disease.</a:t>
            </a: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1556457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44642-1DA8-DC2B-BA1F-A9374B3A4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75BBE-8F19-B1E3-159E-4DE1EB1D0B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D7D902-7D43-093D-3F77-31F3596F6F9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endParaRPr lang="en-US" dirty="0"/>
          </a:p>
        </p:txBody>
      </p:sp>
      <p:sp>
        <p:nvSpPr>
          <p:cNvPr id="4" name="Slide Number Placeholder 3">
            <a:extLst>
              <a:ext uri="{FF2B5EF4-FFF2-40B4-BE49-F238E27FC236}">
                <a16:creationId xmlns:a16="http://schemas.microsoft.com/office/drawing/2014/main" id="{BA5C49E1-0AF5-CABE-20EF-2512833AECAC}"/>
              </a:ext>
            </a:extLst>
          </p:cNvPr>
          <p:cNvSpPr>
            <a:spLocks noGrp="1"/>
          </p:cNvSpPr>
          <p:nvPr>
            <p:ph type="sldNum" sz="quarter" idx="5"/>
          </p:nvPr>
        </p:nvSpPr>
        <p:spPr/>
        <p:txBody>
          <a:bodyPr/>
          <a:lstStyle/>
          <a:p>
            <a:fld id="{A2EC831D-AA7D-6D4B-9E9A-AC97125AEC8A}" type="slidenum">
              <a:rPr lang="en-US" smtClean="0"/>
              <a:t>10</a:t>
            </a:fld>
            <a:endParaRPr lang="en-US"/>
          </a:p>
        </p:txBody>
      </p:sp>
    </p:spTree>
    <p:extLst>
      <p:ext uri="{BB962C8B-B14F-4D97-AF65-F5344CB8AC3E}">
        <p14:creationId xmlns:p14="http://schemas.microsoft.com/office/powerpoint/2010/main" val="2432570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collagen-binding protein in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plays a role in hemorrhagic strokes, with </a:t>
            </a:r>
            <a:r>
              <a:rPr lang="en-US" sz="1200" b="0" i="1" kern="1200" dirty="0">
                <a:solidFill>
                  <a:schemeClr val="tx1"/>
                </a:solidFill>
                <a:effectLst/>
                <a:latin typeface="+mn-lt"/>
                <a:ea typeface="+mn-ea"/>
                <a:cs typeface="+mn-cs"/>
              </a:rPr>
              <a:t>S. mitis </a:t>
            </a:r>
            <a:r>
              <a:rPr lang="en-US" sz="1200" b="0" i="0" kern="1200" dirty="0">
                <a:solidFill>
                  <a:schemeClr val="tx1"/>
                </a:solidFill>
                <a:effectLst/>
                <a:latin typeface="+mn-lt"/>
                <a:ea typeface="+mn-ea"/>
                <a:cs typeface="+mn-cs"/>
              </a:rPr>
              <a:t>being a related factor.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was identified in the biofilm associated with cerebral microbleeds. Drawing parallels between periodontal disease and Alzheimer’s, bacteria implicated in periodontal disease were discovered in areas of increased protein coagulation in the brains of Alzheimer’s patients. Similarly, certain bacteria associated with caries exhibit a similar pattern.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oral bacteria biofilm has the capability to traverse the brain-blood barrier, and when it does, it has been detected in microbleeds that contribute to hemorrhagic strokes. It’s important to note that strokes can manifest in two forms: those causing occlusion in the cerebral vasculature and those leading to a hemorrhagic response, involving bleeding in the brain.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article, they looked at this problem from many angles.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Figure 2, you will be able to understand a few key points: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 They wanted to see if they could detect these virulent bacteria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various parts of the body. They only found them on the same side of the brain as where the damage was located from the stroke.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 Image b shows that the count of these bacteria were highest on the same side of the brain as the stroke damage. An image of the brain tissue during this accumulation is seen in image 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 This is an SEM photo of how the virulent bacteria are interacting and attaching to the exposed collagen.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Kazuhiko Nakano, Kazuya </a:t>
            </a:r>
            <a:r>
              <a:rPr lang="en-US" dirty="0" err="1"/>
              <a:t>Hokamura</a:t>
            </a:r>
            <a:r>
              <a:rPr lang="en-US" dirty="0"/>
              <a:t>, Naho </a:t>
            </a:r>
            <a:r>
              <a:rPr lang="en-US" dirty="0" err="1"/>
              <a:t>Tahiguchi</a:t>
            </a:r>
            <a:r>
              <a:rPr lang="en-US" dirty="0"/>
              <a:t>, et. al., “The collagen-binding protein of </a:t>
            </a:r>
            <a:r>
              <a:rPr lang="en-US" i="1" dirty="0"/>
              <a:t>Streptococcus mutans </a:t>
            </a:r>
            <a:r>
              <a:rPr lang="en-US" dirty="0"/>
              <a:t>is involved in </a:t>
            </a:r>
            <a:r>
              <a:rPr lang="en-US" dirty="0" err="1"/>
              <a:t>haemorrhagic</a:t>
            </a:r>
            <a:r>
              <a:rPr lang="en-US" dirty="0"/>
              <a:t> stroke,” </a:t>
            </a:r>
            <a:r>
              <a:rPr lang="en-US" i="1" dirty="0"/>
              <a:t>Nature Communications</a:t>
            </a:r>
            <a:r>
              <a:rPr lang="en-US" dirty="0"/>
              <a:t>, </a:t>
            </a:r>
            <a:r>
              <a:rPr lang="en-US" i="1" dirty="0"/>
              <a:t>2</a:t>
            </a:r>
            <a:r>
              <a:rPr lang="en-US" dirty="0"/>
              <a:t>(1), (2011) 1–10. https://</a:t>
            </a:r>
            <a:r>
              <a:rPr lang="en-US" dirty="0" err="1"/>
              <a:t>doi.org</a:t>
            </a:r>
            <a:r>
              <a:rPr lang="en-US" dirty="0"/>
              <a:t>/10.1038/ncomms1491.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11</a:t>
            </a:fld>
            <a:endParaRPr lang="en-US"/>
          </a:p>
        </p:txBody>
      </p:sp>
    </p:spTree>
    <p:extLst>
      <p:ext uri="{BB962C8B-B14F-4D97-AF65-F5344CB8AC3E}">
        <p14:creationId xmlns:p14="http://schemas.microsoft.com/office/powerpoint/2010/main" val="1020458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12</a:t>
            </a:fld>
            <a:endParaRPr lang="en-US"/>
          </a:p>
        </p:txBody>
      </p:sp>
    </p:spTree>
    <p:extLst>
      <p:ext uri="{BB962C8B-B14F-4D97-AF65-F5344CB8AC3E}">
        <p14:creationId xmlns:p14="http://schemas.microsoft.com/office/powerpoint/2010/main" val="3230088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B3E44-F0CC-3A87-0122-3CA3AE240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C95908-A27B-4797-ECA4-EDD7D0C5B5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6D1B2-4867-BEAB-C484-9BB0417B09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endParaRPr lang="en-US" dirty="0"/>
          </a:p>
        </p:txBody>
      </p:sp>
      <p:sp>
        <p:nvSpPr>
          <p:cNvPr id="4" name="Slide Number Placeholder 3">
            <a:extLst>
              <a:ext uri="{FF2B5EF4-FFF2-40B4-BE49-F238E27FC236}">
                <a16:creationId xmlns:a16="http://schemas.microsoft.com/office/drawing/2014/main" id="{F97942F3-FFDB-415E-E0BB-AECF2583B68B}"/>
              </a:ext>
            </a:extLst>
          </p:cNvPr>
          <p:cNvSpPr>
            <a:spLocks noGrp="1"/>
          </p:cNvSpPr>
          <p:nvPr>
            <p:ph type="sldNum" sz="quarter" idx="5"/>
          </p:nvPr>
        </p:nvSpPr>
        <p:spPr/>
        <p:txBody>
          <a:bodyPr/>
          <a:lstStyle/>
          <a:p>
            <a:fld id="{A2EC831D-AA7D-6D4B-9E9A-AC97125AEC8A}" type="slidenum">
              <a:rPr lang="en-US" smtClean="0"/>
              <a:t>13</a:t>
            </a:fld>
            <a:endParaRPr lang="en-US"/>
          </a:p>
        </p:txBody>
      </p:sp>
    </p:spTree>
    <p:extLst>
      <p:ext uri="{BB962C8B-B14F-4D97-AF65-F5344CB8AC3E}">
        <p14:creationId xmlns:p14="http://schemas.microsoft.com/office/powerpoint/2010/main" val="384251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FCB2-3428-1089-9384-F047A7D12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FD64B-4924-416E-5EFD-05E2739B22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D5703-C909-681E-6457-3FDEF8B0D5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B8A017D-E985-93D9-03E7-40E73213AD8C}"/>
              </a:ext>
            </a:extLst>
          </p:cNvPr>
          <p:cNvSpPr>
            <a:spLocks noGrp="1"/>
          </p:cNvSpPr>
          <p:nvPr>
            <p:ph type="sldNum" sz="quarter" idx="5"/>
          </p:nvPr>
        </p:nvSpPr>
        <p:spPr/>
        <p:txBody>
          <a:bodyPr/>
          <a:lstStyle/>
          <a:p>
            <a:fld id="{A2EC831D-AA7D-6D4B-9E9A-AC97125AEC8A}" type="slidenum">
              <a:rPr lang="en-US" smtClean="0"/>
              <a:t>14</a:t>
            </a:fld>
            <a:endParaRPr lang="en-US"/>
          </a:p>
        </p:txBody>
      </p:sp>
    </p:spTree>
    <p:extLst>
      <p:ext uri="{BB962C8B-B14F-4D97-AF65-F5344CB8AC3E}">
        <p14:creationId xmlns:p14="http://schemas.microsoft.com/office/powerpoint/2010/main" val="1661372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15</a:t>
            </a:fld>
            <a:endParaRPr lang="en-US"/>
          </a:p>
        </p:txBody>
      </p:sp>
    </p:spTree>
    <p:extLst>
      <p:ext uri="{BB962C8B-B14F-4D97-AF65-F5344CB8AC3E}">
        <p14:creationId xmlns:p14="http://schemas.microsoft.com/office/powerpoint/2010/main" val="2342998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study is the first to indicate that infection with CBP-expressing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poses a potential risk factor for hemorrhagic stroke. </a:t>
            </a:r>
            <a:r>
              <a:rPr lang="en-US" sz="1200" kern="1200" dirty="0">
                <a:solidFill>
                  <a:schemeClr val="tx1"/>
                </a:solidFill>
                <a:effectLst/>
                <a:latin typeface="+mn-lt"/>
                <a:ea typeface="+mn-ea"/>
                <a:cs typeface="+mn-cs"/>
              </a:rPr>
              <a:t>Bacteria-related aggravation of cerebral hemorrhage was demonstrated in mice infected with serotype </a:t>
            </a:r>
            <a:r>
              <a:rPr lang="en-US" sz="1200" i="1" kern="1200" dirty="0">
                <a:solidFill>
                  <a:schemeClr val="tx1"/>
                </a:solidFill>
                <a:effectLst/>
                <a:latin typeface="+mn-lt"/>
                <a:ea typeface="+mn-ea"/>
                <a:cs typeface="+mn-cs"/>
              </a:rPr>
              <a:t>k S. </a:t>
            </a:r>
            <a:r>
              <a:rPr lang="en-US" sz="1200" i="1" kern="1200" dirty="0" err="1">
                <a:solidFill>
                  <a:schemeClr val="tx1"/>
                </a:solidFill>
                <a:effectLst/>
                <a:latin typeface="+mn-lt"/>
                <a:ea typeface="+mn-ea"/>
                <a:cs typeface="+mn-cs"/>
              </a:rPr>
              <a:t>mutans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strains.</a:t>
            </a:r>
            <a:r>
              <a:rPr lang="en-US" sz="1200" b="0" i="0" kern="1200" dirty="0">
                <a:solidFill>
                  <a:schemeClr val="tx1"/>
                </a:solidFill>
                <a:effectLst/>
                <a:latin typeface="+mn-lt"/>
                <a:ea typeface="+mn-ea"/>
                <a:cs typeface="+mn-cs"/>
              </a:rPr>
              <a:t> Notably, administered bacteria were detected in the ipsilateral hemisphere, emphasizing the role of the interaction between serotype </a:t>
            </a:r>
            <a:r>
              <a:rPr lang="en-US" sz="1200" b="0" i="1" kern="1200" dirty="0">
                <a:solidFill>
                  <a:schemeClr val="tx1"/>
                </a:solidFill>
                <a:effectLst/>
                <a:latin typeface="+mn-lt"/>
                <a:ea typeface="+mn-ea"/>
                <a:cs typeface="+mn-cs"/>
              </a:rPr>
              <a:t>k 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and damaged blood vessels in the development of cerebral hemorrhage. The aggravation of cerebral hemorrhage induced by serotype </a:t>
            </a:r>
            <a:r>
              <a:rPr lang="en-US" sz="1200" b="0" i="1" kern="1200" dirty="0">
                <a:solidFill>
                  <a:schemeClr val="tx1"/>
                </a:solidFill>
                <a:effectLst/>
                <a:latin typeface="+mn-lt"/>
                <a:ea typeface="+mn-ea"/>
                <a:cs typeface="+mn-cs"/>
              </a:rPr>
              <a:t>k S. mutans </a:t>
            </a:r>
            <a:r>
              <a:rPr lang="en-US" sz="1200" b="0" i="0" kern="1200" dirty="0">
                <a:solidFill>
                  <a:schemeClr val="tx1"/>
                </a:solidFill>
                <a:effectLst/>
                <a:latin typeface="+mn-lt"/>
                <a:ea typeface="+mn-ea"/>
                <a:cs typeface="+mn-cs"/>
              </a:rPr>
              <a:t>strains appears to be a common effect across various animal species, including humans. Specifically, serotype </a:t>
            </a:r>
            <a:r>
              <a:rPr lang="en-US" sz="1200" b="0" i="1" kern="1200" dirty="0">
                <a:solidFill>
                  <a:schemeClr val="tx1"/>
                </a:solidFill>
                <a:effectLst/>
                <a:latin typeface="+mn-lt"/>
                <a:ea typeface="+mn-ea"/>
                <a:cs typeface="+mn-cs"/>
              </a:rPr>
              <a:t>k 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exhibited significant inhibition of collagen-induced platelet aggregation.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saliva of patients at risk for stroke is likely to harbor higher levels of cariogenic bacteria. Exploring ways to reduce this bacterial load could potentially assist patients in preventing acute ischemic stroke (AIS).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Kazuhiko Nakano, Kazuya Hokamura, Naho </a:t>
            </a:r>
            <a:r>
              <a:rPr lang="en-US" dirty="0" err="1"/>
              <a:t>Tahiguchi</a:t>
            </a:r>
            <a:r>
              <a:rPr lang="en-US" dirty="0"/>
              <a:t>, et al., “The collagen-binding protein of </a:t>
            </a:r>
            <a:r>
              <a:rPr lang="en-US" i="1" dirty="0"/>
              <a:t>Streptococcus mutans </a:t>
            </a:r>
            <a:r>
              <a:rPr lang="en-US" dirty="0"/>
              <a:t>is involved in </a:t>
            </a:r>
            <a:r>
              <a:rPr lang="en-US" dirty="0" err="1"/>
              <a:t>haemorrhagic</a:t>
            </a:r>
            <a:r>
              <a:rPr lang="en-US" dirty="0"/>
              <a:t> stroke,” </a:t>
            </a:r>
            <a:r>
              <a:rPr lang="en-US" i="1" dirty="0"/>
              <a:t>Nature Communications</a:t>
            </a:r>
            <a:r>
              <a:rPr lang="en-US" dirty="0"/>
              <a:t>, </a:t>
            </a:r>
            <a:r>
              <a:rPr lang="en-US" i="1" dirty="0"/>
              <a:t>2</a:t>
            </a:r>
            <a:r>
              <a:rPr lang="en-US" dirty="0"/>
              <a:t>(1), (2011) 1-10. https://</a:t>
            </a:r>
            <a:r>
              <a:rPr lang="en-US" dirty="0" err="1"/>
              <a:t>doi.org</a:t>
            </a:r>
            <a:r>
              <a:rPr lang="en-US" dirty="0"/>
              <a:t>/10.1038/ncomms1491.</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16</a:t>
            </a:fld>
            <a:endParaRPr lang="en-US"/>
          </a:p>
        </p:txBody>
      </p:sp>
    </p:spTree>
    <p:extLst>
      <p:ext uri="{BB962C8B-B14F-4D97-AF65-F5344CB8AC3E}">
        <p14:creationId xmlns:p14="http://schemas.microsoft.com/office/powerpoint/2010/main" val="290985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few years later, a research group conducted a similar study, investigating the connection between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strains carrying the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-positive gene and their impact on microbleeds in humans. Their earlier research had explored the biological pathways of this in mice and a few small human groups.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this study, they utilized a specialized type of MRI, employing susceptibility-weighted imaging to identify asymptomatic microbleeds in the brain. This means detecting signs of bleeding in the brain before the occurrence of a major stroke.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findings revealed a significantly higher incidence of cerebral microbleeds in individuals carrying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positive for the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 protein, which is encoded by the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 gene and possesses collagen-binding ability. However, there was no significant difference observed in the presence or number of dental caries between the two groups. These results underscore the association between the presence of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-positive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and an increased risk of cerebral microbleeds, independent of dental caries.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 </a:t>
            </a:r>
            <a:r>
              <a:rPr lang="en-US" sz="1200" b="0" i="0" kern="1200" dirty="0" err="1">
                <a:solidFill>
                  <a:schemeClr val="tx1"/>
                </a:solidFill>
                <a:effectLst/>
                <a:latin typeface="+mn-lt"/>
                <a:ea typeface="+mn-ea"/>
                <a:cs typeface="+mn-cs"/>
              </a:rPr>
              <a:t>Miyatani</a:t>
            </a:r>
            <a:r>
              <a:rPr lang="en-US" sz="1200" b="0" i="0" kern="1200" dirty="0">
                <a:solidFill>
                  <a:schemeClr val="tx1"/>
                </a:solidFill>
                <a:effectLst/>
                <a:latin typeface="+mn-lt"/>
                <a:ea typeface="+mn-ea"/>
                <a:cs typeface="+mn-cs"/>
              </a:rPr>
              <a:t>, N. Kuriyama, I. Watanabe, et. al., “Relationship between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-positive Streptococcus mutans and cerebral microbleeds in humans,” </a:t>
            </a:r>
            <a:r>
              <a:rPr lang="en-US" sz="1200" b="0" i="1" kern="1200" dirty="0">
                <a:solidFill>
                  <a:schemeClr val="tx1"/>
                </a:solidFill>
                <a:effectLst/>
                <a:latin typeface="+mn-lt"/>
                <a:ea typeface="+mn-ea"/>
                <a:cs typeface="+mn-cs"/>
              </a:rPr>
              <a:t>Oral diseases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21</a:t>
            </a:r>
            <a:r>
              <a:rPr lang="en-US" sz="1200" b="0" i="0" kern="1200" dirty="0">
                <a:solidFill>
                  <a:schemeClr val="tx1"/>
                </a:solidFill>
                <a:effectLst/>
                <a:latin typeface="+mn-lt"/>
                <a:ea typeface="+mn-ea"/>
                <a:cs typeface="+mn-cs"/>
              </a:rPr>
              <a:t>(7), (2015) 886–893,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/10.1111/odi.12360.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17</a:t>
            </a:fld>
            <a:endParaRPr lang="en-US"/>
          </a:p>
        </p:txBody>
      </p:sp>
    </p:spTree>
    <p:extLst>
      <p:ext uri="{BB962C8B-B14F-4D97-AF65-F5344CB8AC3E}">
        <p14:creationId xmlns:p14="http://schemas.microsoft.com/office/powerpoint/2010/main" val="348651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study looked at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kern="1200" dirty="0">
                <a:solidFill>
                  <a:schemeClr val="tx1"/>
                </a:solidFill>
                <a:effectLst/>
                <a:latin typeface="+mn-lt"/>
                <a:ea typeface="+mn-ea"/>
                <a:cs typeface="+mn-cs"/>
              </a:rPr>
              <a:t> and patients who had various cardiac and stroke events in a large hospital system. They were able to collect the data on the bacteria via salivary diagnostics.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Table 2 suggests that </a:t>
            </a:r>
            <a:r>
              <a:rPr lang="en-US" sz="1200" kern="1200" dirty="0" err="1">
                <a:solidFill>
                  <a:schemeClr val="tx1"/>
                </a:solidFill>
                <a:effectLst/>
                <a:latin typeface="+mn-lt"/>
                <a:ea typeface="+mn-ea"/>
                <a:cs typeface="+mn-cs"/>
              </a:rPr>
              <a:t>Cnm</a:t>
            </a:r>
            <a:r>
              <a:rPr lang="en-US" sz="1200" kern="1200" dirty="0">
                <a:solidFill>
                  <a:schemeClr val="tx1"/>
                </a:solidFill>
                <a:effectLst/>
                <a:latin typeface="+mn-lt"/>
                <a:ea typeface="+mn-ea"/>
                <a:cs typeface="+mn-cs"/>
              </a:rPr>
              <a:t>-positive SM is a risk factor for cardioembolic stroke (CES), non-CES infarct, intracerebral hemorrhage (ICH), and ruptured intracranial aneurysm (RIA).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Chikanori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Inenaga</a:t>
            </a:r>
            <a:r>
              <a:rPr lang="en-US" sz="1200" b="0" i="0" kern="1200" dirty="0">
                <a:solidFill>
                  <a:schemeClr val="tx1"/>
                </a:solidFill>
                <a:effectLst/>
                <a:latin typeface="+mn-lt"/>
                <a:ea typeface="+mn-ea"/>
                <a:cs typeface="+mn-cs"/>
              </a:rPr>
              <a:t>, Kazuya </a:t>
            </a:r>
            <a:r>
              <a:rPr lang="en-US" sz="1200" b="0" i="0" kern="1200" dirty="0" err="1">
                <a:solidFill>
                  <a:schemeClr val="tx1"/>
                </a:solidFill>
                <a:effectLst/>
                <a:latin typeface="+mn-lt"/>
                <a:ea typeface="+mn-ea"/>
                <a:cs typeface="+mn-cs"/>
              </a:rPr>
              <a:t>Hokamura</a:t>
            </a:r>
            <a:r>
              <a:rPr lang="en-US" sz="1200" b="0" i="0" kern="1200" dirty="0">
                <a:solidFill>
                  <a:schemeClr val="tx1"/>
                </a:solidFill>
                <a:effectLst/>
                <a:latin typeface="+mn-lt"/>
                <a:ea typeface="+mn-ea"/>
                <a:cs typeface="+mn-cs"/>
              </a:rPr>
              <a:t>, Kazuhiko Nakano, et. al., “A Potential New Risk Factor for Stroke: Streptococcus Mutans With Collagen-Binding Protein," </a:t>
            </a:r>
            <a:r>
              <a:rPr lang="en-US" sz="1200" b="0" i="1" kern="1200" dirty="0">
                <a:solidFill>
                  <a:schemeClr val="tx1"/>
                </a:solidFill>
                <a:effectLst/>
                <a:latin typeface="+mn-lt"/>
                <a:ea typeface="+mn-ea"/>
                <a:cs typeface="+mn-cs"/>
              </a:rPr>
              <a:t>World neurosurgery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113</a:t>
            </a:r>
            <a:r>
              <a:rPr lang="en-US" sz="1200" b="0" i="0" kern="1200" dirty="0">
                <a:solidFill>
                  <a:schemeClr val="tx1"/>
                </a:solidFill>
                <a:effectLst/>
                <a:latin typeface="+mn-lt"/>
                <a:ea typeface="+mn-ea"/>
                <a:cs typeface="+mn-cs"/>
              </a:rPr>
              <a:t>, (2018) e77–e81,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/10.1016/j.wneu.2018.01.158.</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18</a:t>
            </a:fld>
            <a:endParaRPr lang="en-US"/>
          </a:p>
        </p:txBody>
      </p:sp>
    </p:spTree>
    <p:extLst>
      <p:ext uri="{BB962C8B-B14F-4D97-AF65-F5344CB8AC3E}">
        <p14:creationId xmlns:p14="http://schemas.microsoft.com/office/powerpoint/2010/main" val="30912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We discussed hemorrhagic strokes characterized by bleeding in the brain. In contrast, an ischemic stroke occurs when there's a blockage in the brain, impeding blood flow and resulting in cell death in the surrounding area.</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19</a:t>
            </a:fld>
            <a:endParaRPr lang="en-US"/>
          </a:p>
        </p:txBody>
      </p:sp>
    </p:spTree>
    <p:extLst>
      <p:ext uri="{BB962C8B-B14F-4D97-AF65-F5344CB8AC3E}">
        <p14:creationId xmlns:p14="http://schemas.microsoft.com/office/powerpoint/2010/main" val="1785794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Our goals for this lesson are to achieve the following learning objectives: [read slide]</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952537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665B8-A574-EDB3-3587-8493384D7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A8B03-11F2-CDB4-7EBE-3B6AB69E1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A4068-8130-6F24-C5D6-E33C54123E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p:txBody>
      </p:sp>
      <p:sp>
        <p:nvSpPr>
          <p:cNvPr id="4" name="Slide Number Placeholder 3">
            <a:extLst>
              <a:ext uri="{FF2B5EF4-FFF2-40B4-BE49-F238E27FC236}">
                <a16:creationId xmlns:a16="http://schemas.microsoft.com/office/drawing/2014/main" id="{60DDEADE-BCB1-94B4-0F23-6F193BB196A8}"/>
              </a:ext>
            </a:extLst>
          </p:cNvPr>
          <p:cNvSpPr>
            <a:spLocks noGrp="1"/>
          </p:cNvSpPr>
          <p:nvPr>
            <p:ph type="sldNum" sz="quarter" idx="5"/>
          </p:nvPr>
        </p:nvSpPr>
        <p:spPr/>
        <p:txBody>
          <a:bodyPr/>
          <a:lstStyle/>
          <a:p>
            <a:fld id="{A2EC831D-AA7D-6D4B-9E9A-AC97125AEC8A}" type="slidenum">
              <a:rPr lang="en-US" smtClean="0"/>
              <a:t>20</a:t>
            </a:fld>
            <a:endParaRPr lang="en-US"/>
          </a:p>
        </p:txBody>
      </p:sp>
    </p:spTree>
    <p:extLst>
      <p:ext uri="{BB962C8B-B14F-4D97-AF65-F5344CB8AC3E}">
        <p14:creationId xmlns:p14="http://schemas.microsoft.com/office/powerpoint/2010/main" val="3203715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Certain chronic infections have been linked to coronary heart disease and ischemic stroke. In this study involving 75 patients with either ischemic stroke or brain bleeds, the </a:t>
            </a:r>
            <a:r>
              <a:rPr lang="en-US" sz="1200" b="0" i="1" kern="1200" dirty="0">
                <a:solidFill>
                  <a:schemeClr val="tx1"/>
                </a:solidFill>
                <a:effectLst/>
                <a:latin typeface="+mn-lt"/>
                <a:ea typeface="+mn-ea"/>
                <a:cs typeface="+mn-cs"/>
              </a:rPr>
              <a:t>S. mitis </a:t>
            </a:r>
            <a:r>
              <a:rPr lang="en-US" sz="1200" b="0" i="0" kern="1200" dirty="0">
                <a:solidFill>
                  <a:schemeClr val="tx1"/>
                </a:solidFill>
                <a:effectLst/>
                <a:latin typeface="+mn-lt"/>
                <a:ea typeface="+mn-ea"/>
                <a:cs typeface="+mn-cs"/>
              </a:rPr>
              <a:t>group was identified in tooth decay and associated with areas of ischemia. Notably, the examination of thrombi did not reveal the presence of </a:t>
            </a:r>
            <a:r>
              <a:rPr lang="en-US" sz="1200" b="0" i="1" kern="1200" dirty="0" err="1">
                <a:solidFill>
                  <a:schemeClr val="tx1"/>
                </a:solidFill>
                <a:effectLst/>
                <a:latin typeface="+mn-lt"/>
                <a:ea typeface="+mn-ea"/>
                <a:cs typeface="+mn-cs"/>
              </a:rPr>
              <a:t>Aggregatibacter</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actinomycetemcomitans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r>
              <a:rPr lang="en-US" sz="1200" b="0" i="1" kern="1200" dirty="0">
                <a:solidFill>
                  <a:schemeClr val="tx1"/>
                </a:solidFill>
                <a:effectLst/>
                <a:latin typeface="+mn-lt"/>
                <a:ea typeface="+mn-ea"/>
                <a:cs typeface="+mn-cs"/>
              </a:rPr>
              <a:t>AA</a:t>
            </a:r>
            <a:r>
              <a:rPr lang="en-US" sz="1200" b="0" i="0" kern="1200" dirty="0">
                <a:solidFill>
                  <a:schemeClr val="tx1"/>
                </a:solidFill>
                <a:effectLst/>
                <a:latin typeface="+mn-lt"/>
                <a:ea typeface="+mn-ea"/>
                <a:cs typeface="+mn-cs"/>
              </a:rPr>
              <a:t>) or </a:t>
            </a:r>
            <a:r>
              <a:rPr lang="en-US" sz="1200" b="0" i="1" kern="1200" dirty="0">
                <a:solidFill>
                  <a:schemeClr val="tx1"/>
                </a:solidFill>
                <a:effectLst/>
                <a:latin typeface="+mn-lt"/>
                <a:ea typeface="+mn-ea"/>
                <a:cs typeface="+mn-cs"/>
              </a:rPr>
              <a:t>P. gingivalis</a:t>
            </a:r>
            <a:r>
              <a:rPr lang="en-US" sz="1200" b="0" i="0" kern="1200" dirty="0">
                <a:solidFill>
                  <a:schemeClr val="tx1"/>
                </a:solidFill>
                <a:effectLst/>
                <a:latin typeface="+mn-lt"/>
                <a:ea typeface="+mn-ea"/>
                <a:cs typeface="+mn-cs"/>
              </a:rPr>
              <a:t>, two factors associated with periodontal disease in Alzheimer’s. This suggests a stronger association between tooth decay and strokes in this context.</a:t>
            </a:r>
            <a:endParaRPr lang="en-US"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Olli Patrakka, Juha-Pekka </a:t>
            </a:r>
            <a:r>
              <a:rPr lang="en-US" sz="1200" b="0" i="0" u="none" strike="noStrike" kern="1200" dirty="0" err="1">
                <a:solidFill>
                  <a:schemeClr val="tx1"/>
                </a:solidFill>
                <a:effectLst/>
                <a:latin typeface="+mn-lt"/>
                <a:ea typeface="+mn-ea"/>
                <a:cs typeface="+mn-cs"/>
              </a:rPr>
              <a:t>Pienimäki</a:t>
            </a:r>
            <a:r>
              <a:rPr lang="en-US" sz="1200" b="0" i="0" u="none" strike="noStrike" kern="1200" dirty="0">
                <a:solidFill>
                  <a:schemeClr val="tx1"/>
                </a:solidFill>
                <a:effectLst/>
                <a:latin typeface="+mn-lt"/>
                <a:ea typeface="+mn-ea"/>
                <a:cs typeface="+mn-cs"/>
              </a:rPr>
              <a:t>, Sari Tuomisto, et al., “</a:t>
            </a:r>
            <a:r>
              <a:rPr lang="en-US" dirty="0"/>
              <a:t>Bacterial Signatures in Cerebral Thrombi of Patients With Acute Ischemic Stroke Treated With Thrombectomy,” </a:t>
            </a:r>
            <a:r>
              <a:rPr lang="en-US" i="1" dirty="0"/>
              <a:t>Journal of the American Heart Association</a:t>
            </a:r>
            <a:r>
              <a:rPr lang="en-US" dirty="0"/>
              <a:t>, </a:t>
            </a:r>
            <a:r>
              <a:rPr lang="en-US" i="1" dirty="0"/>
              <a:t>8</a:t>
            </a:r>
            <a:r>
              <a:rPr lang="en-US" dirty="0"/>
              <a:t>(11), (May 2019) e012330, https://</a:t>
            </a:r>
            <a:r>
              <a:rPr lang="en-US" dirty="0" err="1"/>
              <a:t>doi.org</a:t>
            </a:r>
            <a:r>
              <a:rPr lang="en-US" dirty="0"/>
              <a:t>/10.1161/JAHA.119.012330.</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21</a:t>
            </a:fld>
            <a:endParaRPr lang="en-US"/>
          </a:p>
        </p:txBody>
      </p:sp>
    </p:spTree>
    <p:extLst>
      <p:ext uri="{BB962C8B-B14F-4D97-AF65-F5344CB8AC3E}">
        <p14:creationId xmlns:p14="http://schemas.microsoft.com/office/powerpoint/2010/main" val="4246197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B31FE-27AB-6F65-0247-F74C7ED14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4055B-988A-60D9-1324-CF5CDFCDF8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EEF13A-22EF-E665-AE3E-DE042DF48A81}"/>
              </a:ext>
            </a:extLst>
          </p:cNvPr>
          <p:cNvSpPr>
            <a:spLocks noGrp="1"/>
          </p:cNvSpPr>
          <p:nvPr>
            <p:ph type="body" idx="1"/>
          </p:nvPr>
        </p:nvSpPr>
        <p:spPr/>
        <p:txBody>
          <a:bodyPr/>
          <a:lstStyle/>
          <a:p>
            <a:r>
              <a:rPr lang="en-US" dirty="0"/>
              <a:t>Managing oral biofilm and improving oral health may contribute to overall systemic health and may play a role in reducing risk factors associated with cardiovascular disease.</a:t>
            </a:r>
          </a:p>
        </p:txBody>
      </p:sp>
      <p:sp>
        <p:nvSpPr>
          <p:cNvPr id="4" name="Slide Number Placeholder 3">
            <a:extLst>
              <a:ext uri="{FF2B5EF4-FFF2-40B4-BE49-F238E27FC236}">
                <a16:creationId xmlns:a16="http://schemas.microsoft.com/office/drawing/2014/main" id="{C3F5A306-1C3E-F933-0871-ED32D7CE6C20}"/>
              </a:ext>
            </a:extLst>
          </p:cNvPr>
          <p:cNvSpPr>
            <a:spLocks noGrp="1"/>
          </p:cNvSpPr>
          <p:nvPr>
            <p:ph type="sldNum" sz="quarter" idx="5"/>
          </p:nvPr>
        </p:nvSpPr>
        <p:spPr/>
        <p:txBody>
          <a:bodyPr/>
          <a:lstStyle/>
          <a:p>
            <a:fld id="{EA410BA5-E037-324B-A239-07AF460C56E8}" type="slidenum">
              <a:rPr lang="en-US" smtClean="0"/>
              <a:t>22</a:t>
            </a:fld>
            <a:endParaRPr lang="en-US"/>
          </a:p>
        </p:txBody>
      </p:sp>
    </p:spTree>
    <p:extLst>
      <p:ext uri="{BB962C8B-B14F-4D97-AF65-F5344CB8AC3E}">
        <p14:creationId xmlns:p14="http://schemas.microsoft.com/office/powerpoint/2010/main" val="2428134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will look at coronary heart disease and search for similar ways where oral health can improve overall health.</a:t>
            </a:r>
          </a:p>
        </p:txBody>
      </p:sp>
      <p:sp>
        <p:nvSpPr>
          <p:cNvPr id="4" name="Slide Number Placeholder 3"/>
          <p:cNvSpPr>
            <a:spLocks noGrp="1"/>
          </p:cNvSpPr>
          <p:nvPr>
            <p:ph type="sldNum" sz="quarter" idx="5"/>
          </p:nvPr>
        </p:nvSpPr>
        <p:spPr/>
        <p:txBody>
          <a:bodyPr/>
          <a:lstStyle/>
          <a:p>
            <a:fld id="{EA410BA5-E037-324B-A239-07AF460C56E8}" type="slidenum">
              <a:rPr lang="en-US" smtClean="0"/>
              <a:t>23</a:t>
            </a:fld>
            <a:endParaRPr lang="en-US"/>
          </a:p>
        </p:txBody>
      </p:sp>
    </p:spTree>
    <p:extLst>
      <p:ext uri="{BB962C8B-B14F-4D97-AF65-F5344CB8AC3E}">
        <p14:creationId xmlns:p14="http://schemas.microsoft.com/office/powerpoint/2010/main" val="1230652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785AD-E46B-0F0A-50DB-DA1C4707A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7A295-7FB3-0387-E6BC-B0AFF57F91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095A53-BFB1-4F85-9CDE-1BE7E8AF7A5D}"/>
              </a:ext>
            </a:extLst>
          </p:cNvPr>
          <p:cNvSpPr>
            <a:spLocks noGrp="1"/>
          </p:cNvSpPr>
          <p:nvPr>
            <p:ph type="body" idx="1"/>
          </p:nvPr>
        </p:nvSpPr>
        <p:spPr/>
        <p:txBody>
          <a:bodyPr/>
          <a:lstStyle/>
          <a:p>
            <a:r>
              <a:rPr lang="en-US" dirty="0"/>
              <a:t>On the left is an illustration of a normal, healthy artery. Over time, factors such as high cholesterol, smoking, hypertension, diabetes, and chronic inflammation contribute to plaque accumulation along the arterial walls, leading to narrowing and reduced blood flow.</a:t>
            </a:r>
          </a:p>
          <a:p>
            <a:endParaRPr lang="en-US" dirty="0"/>
          </a:p>
          <a:p>
            <a:r>
              <a:rPr lang="en-US" dirty="0"/>
              <a:t>Early plaque buildup may not significantly affect blood flow due to compensatory changes in the vessel. However, as plaque progresses, it can restrict circulation. Acute events often occur when plaque ruptures, triggering clot formation that partially or completely blocks blood flow.</a:t>
            </a:r>
          </a:p>
          <a:p>
            <a:endParaRPr lang="en-US" dirty="0"/>
          </a:p>
          <a:p>
            <a:r>
              <a:rPr lang="en-US" dirty="0"/>
              <a:t>Atherosclerosis develops gradually and can affect arteries throughout the body. When blood flow is blocked in the coronary arteries, it can result in a heart attack. When it occurs in the arteries supplying the brain, it can result in a stroke.</a:t>
            </a:r>
          </a:p>
          <a:p>
            <a:endParaRPr lang="en-US" dirty="0"/>
          </a:p>
          <a:p>
            <a:r>
              <a:rPr lang="en-US" dirty="0"/>
              <a:t>Coronary heart disease is the most common form of cardiovascular disease and affects the arteries of the heart.</a:t>
            </a:r>
          </a:p>
          <a:p>
            <a:br>
              <a:rPr lang="en-US" dirty="0"/>
            </a:b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“Heart Disease Facts,” Centers for Disease Control and Prevention</a:t>
            </a:r>
            <a:r>
              <a:rPr lang="en-US" i="1" dirty="0"/>
              <a:t>,</a:t>
            </a:r>
            <a:r>
              <a:rPr lang="en-US" dirty="0"/>
              <a:t> October 24, 2024, https://</a:t>
            </a:r>
            <a:r>
              <a:rPr lang="en-US" dirty="0" err="1"/>
              <a:t>www.cdc.gov</a:t>
            </a:r>
            <a:r>
              <a:rPr lang="en-US" dirty="0"/>
              <a:t>/heart-disease/data-research/facts-stats/</a:t>
            </a:r>
            <a:r>
              <a:rPr lang="en-US" dirty="0" err="1"/>
              <a:t>index.html</a:t>
            </a:r>
            <a:r>
              <a:rPr lang="en-US" dirty="0"/>
              <a:t>.</a:t>
            </a:r>
          </a:p>
          <a:p>
            <a:endParaRPr lang="en-US" sz="1200" b="0" i="0" kern="1200" dirty="0">
              <a:solidFill>
                <a:schemeClr val="tx1"/>
              </a:solidFill>
              <a:effectLst/>
              <a:latin typeface="+mn-lt"/>
              <a:ea typeface="+mn-ea"/>
              <a:cs typeface="+mn-cs"/>
            </a:endParaRPr>
          </a:p>
          <a:p>
            <a:endParaRPr lang="en-US" dirty="0"/>
          </a:p>
          <a:p>
            <a:endParaRPr lang="en-US" dirty="0"/>
          </a:p>
        </p:txBody>
      </p:sp>
      <p:sp>
        <p:nvSpPr>
          <p:cNvPr id="4" name="Slide Number Placeholder 3">
            <a:extLst>
              <a:ext uri="{FF2B5EF4-FFF2-40B4-BE49-F238E27FC236}">
                <a16:creationId xmlns:a16="http://schemas.microsoft.com/office/drawing/2014/main" id="{ADA48AF6-DED0-247E-AC5F-5A43602C625C}"/>
              </a:ext>
            </a:extLst>
          </p:cNvPr>
          <p:cNvSpPr>
            <a:spLocks noGrp="1"/>
          </p:cNvSpPr>
          <p:nvPr>
            <p:ph type="sldNum" sz="quarter" idx="5"/>
          </p:nvPr>
        </p:nvSpPr>
        <p:spPr/>
        <p:txBody>
          <a:bodyPr/>
          <a:lstStyle/>
          <a:p>
            <a:fld id="{EA410BA5-E037-324B-A239-07AF460C56E8}" type="slidenum">
              <a:rPr lang="en-US" smtClean="0"/>
              <a:t>24</a:t>
            </a:fld>
            <a:endParaRPr lang="en-US"/>
          </a:p>
        </p:txBody>
      </p:sp>
    </p:spTree>
    <p:extLst>
      <p:ext uri="{BB962C8B-B14F-4D97-AF65-F5344CB8AC3E}">
        <p14:creationId xmlns:p14="http://schemas.microsoft.com/office/powerpoint/2010/main" val="15166564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25</a:t>
            </a:fld>
            <a:endParaRPr lang="en-US"/>
          </a:p>
        </p:txBody>
      </p:sp>
    </p:spTree>
    <p:extLst>
      <p:ext uri="{BB962C8B-B14F-4D97-AF65-F5344CB8AC3E}">
        <p14:creationId xmlns:p14="http://schemas.microsoft.com/office/powerpoint/2010/main" val="343391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0394C-EFEF-82F7-1A6F-B2F73982D5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1D8913-C1EC-F9BB-451C-757691F641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3D50B-E29E-EB81-65C4-EDE4342C5F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Melonie Heron, “Deaths: Leading Causes for 2017,” </a:t>
            </a:r>
            <a:r>
              <a:rPr lang="en-US" sz="1200" b="0" i="1" u="none" strike="noStrike" kern="1200" dirty="0">
                <a:solidFill>
                  <a:schemeClr val="tx1"/>
                </a:solidFill>
                <a:effectLst/>
                <a:latin typeface="+mn-lt"/>
                <a:ea typeface="+mn-ea"/>
                <a:cs typeface="+mn-cs"/>
              </a:rPr>
              <a:t>National Vital Statistics Reports</a:t>
            </a:r>
            <a:r>
              <a:rPr lang="en-US" sz="1200" b="0" i="0" u="none" strike="noStrike" kern="1200" dirty="0">
                <a:solidFill>
                  <a:schemeClr val="tx1"/>
                </a:solidFill>
                <a:effectLst/>
                <a:latin typeface="+mn-lt"/>
                <a:ea typeface="+mn-ea"/>
                <a:cs typeface="+mn-cs"/>
              </a:rPr>
              <a:t>, 68(6), June 24, 2019,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https://</a:t>
            </a:r>
            <a:r>
              <a:rPr lang="en-US" sz="1200" b="0" i="0" u="none" strike="noStrike" kern="1200" dirty="0" err="1">
                <a:solidFill>
                  <a:schemeClr val="tx1"/>
                </a:solidFill>
                <a:effectLst/>
                <a:latin typeface="+mn-lt"/>
                <a:ea typeface="+mn-ea"/>
                <a:cs typeface="+mn-cs"/>
              </a:rPr>
              <a:t>www.cdc.gov</a:t>
            </a:r>
            <a:r>
              <a:rPr lang="en-US" sz="1200" b="0" i="0" u="none" strike="noStrike" kern="1200" dirty="0">
                <a:solidFill>
                  <a:schemeClr val="tx1"/>
                </a:solidFill>
                <a:effectLst/>
                <a:latin typeface="+mn-lt"/>
                <a:ea typeface="+mn-ea"/>
                <a:cs typeface="+mn-cs"/>
              </a:rPr>
              <a:t>/</a:t>
            </a:r>
            <a:r>
              <a:rPr lang="en-US" sz="1200" b="0" i="0" u="none" strike="noStrike" kern="1200" dirty="0" err="1">
                <a:solidFill>
                  <a:schemeClr val="tx1"/>
                </a:solidFill>
                <a:effectLst/>
                <a:latin typeface="+mn-lt"/>
                <a:ea typeface="+mn-ea"/>
                <a:cs typeface="+mn-cs"/>
              </a:rPr>
              <a:t>nchs</a:t>
            </a:r>
            <a:r>
              <a:rPr lang="en-US" sz="1200" b="0" i="0" u="none" strike="noStrike" kern="1200" dirty="0">
                <a:solidFill>
                  <a:schemeClr val="tx1"/>
                </a:solidFill>
                <a:effectLst/>
                <a:latin typeface="+mn-lt"/>
                <a:ea typeface="+mn-ea"/>
                <a:cs typeface="+mn-cs"/>
              </a:rPr>
              <a:t>/data/</a:t>
            </a:r>
            <a:r>
              <a:rPr lang="en-US" sz="1200" b="0" i="0" u="none" strike="noStrike" kern="1200" dirty="0" err="1">
                <a:solidFill>
                  <a:schemeClr val="tx1"/>
                </a:solidFill>
                <a:effectLst/>
                <a:latin typeface="+mn-lt"/>
                <a:ea typeface="+mn-ea"/>
                <a:cs typeface="+mn-cs"/>
              </a:rPr>
              <a:t>nvsr</a:t>
            </a:r>
            <a:r>
              <a:rPr lang="en-US" sz="1200" b="0" i="0" u="none" strike="noStrike" kern="1200" dirty="0">
                <a:solidFill>
                  <a:schemeClr val="tx1"/>
                </a:solidFill>
                <a:effectLst/>
                <a:latin typeface="+mn-lt"/>
                <a:ea typeface="+mn-ea"/>
                <a:cs typeface="+mn-cs"/>
              </a:rPr>
              <a:t>/nvsr68/nvsr68_06-508.pdf.</a:t>
            </a:r>
          </a:p>
        </p:txBody>
      </p:sp>
      <p:sp>
        <p:nvSpPr>
          <p:cNvPr id="4" name="Slide Number Placeholder 3">
            <a:extLst>
              <a:ext uri="{FF2B5EF4-FFF2-40B4-BE49-F238E27FC236}">
                <a16:creationId xmlns:a16="http://schemas.microsoft.com/office/drawing/2014/main" id="{5BDD305C-72AC-4007-B27A-1240FF789FC1}"/>
              </a:ext>
            </a:extLst>
          </p:cNvPr>
          <p:cNvSpPr>
            <a:spLocks noGrp="1"/>
          </p:cNvSpPr>
          <p:nvPr>
            <p:ph type="sldNum" sz="quarter" idx="5"/>
          </p:nvPr>
        </p:nvSpPr>
        <p:spPr/>
        <p:txBody>
          <a:bodyPr/>
          <a:lstStyle/>
          <a:p>
            <a:fld id="{A2EC831D-AA7D-6D4B-9E9A-AC97125AEC8A}" type="slidenum">
              <a:rPr lang="en-US" smtClean="0"/>
              <a:t>26</a:t>
            </a:fld>
            <a:endParaRPr lang="en-US"/>
          </a:p>
        </p:txBody>
      </p:sp>
    </p:spTree>
    <p:extLst>
      <p:ext uri="{BB962C8B-B14F-4D97-AF65-F5344CB8AC3E}">
        <p14:creationId xmlns:p14="http://schemas.microsoft.com/office/powerpoint/2010/main" val="11908830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 you observe any parallels between death rates from heart disease and death rates from stroke?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You will notice that there are higher heart disease death rates in the southeast US. You can see the rates follow similar deaths caused by strokes.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They seem to be concentrated in the same region. Allocating more funding to these states for the development of programs targeting high-risk patients could have a positive impact on reducing mortality rates and improving oral health outcomes.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“Heart Disease Facts,” Centers for Disease Control and Prevention</a:t>
            </a:r>
            <a:r>
              <a:rPr lang="en-US" i="1" dirty="0"/>
              <a:t>,</a:t>
            </a:r>
            <a:r>
              <a:rPr lang="en-US" dirty="0"/>
              <a:t> October 24, 2024, https://</a:t>
            </a:r>
            <a:r>
              <a:rPr lang="en-US" dirty="0" err="1"/>
              <a:t>www.cdc.gov</a:t>
            </a:r>
            <a:r>
              <a:rPr lang="en-US" dirty="0"/>
              <a:t>/heart-disease/data-research/facts-stats/</a:t>
            </a:r>
            <a:r>
              <a:rPr lang="en-US" dirty="0" err="1"/>
              <a:t>index.html</a:t>
            </a:r>
            <a:r>
              <a:rPr lang="en-US" dirty="0"/>
              <a:t>.</a:t>
            </a:r>
          </a:p>
        </p:txBody>
      </p:sp>
      <p:sp>
        <p:nvSpPr>
          <p:cNvPr id="4" name="Slide Number Placeholder 3"/>
          <p:cNvSpPr>
            <a:spLocks noGrp="1"/>
          </p:cNvSpPr>
          <p:nvPr>
            <p:ph type="sldNum" sz="quarter" idx="5"/>
          </p:nvPr>
        </p:nvSpPr>
        <p:spPr/>
        <p:txBody>
          <a:bodyPr/>
          <a:lstStyle/>
          <a:p>
            <a:fld id="{EA410BA5-E037-324B-A239-07AF460C56E8}" type="slidenum">
              <a:rPr lang="en-US" smtClean="0"/>
              <a:t>27</a:t>
            </a:fld>
            <a:endParaRPr lang="en-US"/>
          </a:p>
        </p:txBody>
      </p:sp>
    </p:spTree>
    <p:extLst>
      <p:ext uri="{BB962C8B-B14F-4D97-AF65-F5344CB8AC3E}">
        <p14:creationId xmlns:p14="http://schemas.microsoft.com/office/powerpoint/2010/main" val="34995982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How does heart disease related to dental caries? </a:t>
            </a:r>
            <a:r>
              <a:rPr lang="en-US" sz="1200" b="0" i="0" kern="1200" dirty="0">
                <a:solidFill>
                  <a:schemeClr val="tx1"/>
                </a:solidFill>
                <a:effectLst/>
                <a:latin typeface="+mn-lt"/>
                <a:ea typeface="+mn-ea"/>
                <a:cs typeface="+mn-cs"/>
              </a:rPr>
              <a:t>In 2019, it was established that there is a connection between dental caries and both stroke and heart disease.</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28</a:t>
            </a:fld>
            <a:endParaRPr lang="en-US"/>
          </a:p>
        </p:txBody>
      </p:sp>
    </p:spTree>
    <p:extLst>
      <p:ext uri="{BB962C8B-B14F-4D97-AF65-F5344CB8AC3E}">
        <p14:creationId xmlns:p14="http://schemas.microsoft.com/office/powerpoint/2010/main" val="1790383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29</a:t>
            </a:fld>
            <a:endParaRPr lang="en-US"/>
          </a:p>
        </p:txBody>
      </p:sp>
    </p:spTree>
    <p:extLst>
      <p:ext uri="{BB962C8B-B14F-4D97-AF65-F5344CB8AC3E}">
        <p14:creationId xmlns:p14="http://schemas.microsoft.com/office/powerpoint/2010/main" val="363487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Saliva composition varies across individuals due to normal biological variability. Factors such as genetics, diet, medications, systemic conditions, and oral health all influence the composition and function of saliva. </a:t>
            </a:r>
          </a:p>
          <a:p>
            <a:endParaRPr lang="en-US" dirty="0"/>
          </a:p>
          <a:p>
            <a:r>
              <a:rPr lang="en-US" dirty="0"/>
              <a:t>While disease can impact saliva, it is one of several contributing factors.</a:t>
            </a:r>
          </a:p>
          <a:p>
            <a:endParaRPr lang="en-US" dirty="0"/>
          </a:p>
          <a:p>
            <a:r>
              <a:rPr lang="en-US" dirty="0"/>
              <a:t>Circadian rhythm also plays a role, influencing both salivary flow rate and composition. As a result, saliva can differ between morning and evening within the same individual. These changes are regulated by neuroendocrine mechanisms that affect salivary gland activity.</a:t>
            </a:r>
          </a:p>
          <a:p>
            <a:endParaRPr lang="en-US" dirty="0"/>
          </a:p>
          <a:p>
            <a:r>
              <a:rPr lang="en-US" dirty="0"/>
              <a:t>Saliva composition also depends on whether it is collected under resting or stimulated conditions. Unstimulated saliva is produced at rest, without eating or drinking. Stimulated saliva is produced during activities such as eating or chewing. Increased flow during stimulation changes ion concentration, buffering capacity, and protein composition.</a:t>
            </a:r>
          </a:p>
          <a:p>
            <a:endParaRPr lang="en-US" dirty="0"/>
          </a:p>
          <a:p>
            <a:r>
              <a:rPr lang="en-US" u="sng" dirty="0"/>
              <a:t>Salivary flow does not decline significantly with normal aging alone.</a:t>
            </a:r>
            <a:r>
              <a:rPr lang="en-US" u="none" dirty="0"/>
              <a:t> </a:t>
            </a:r>
            <a:r>
              <a:rPr lang="en-US" dirty="0"/>
              <a:t>However, older adults are more likely to experience reduced salivary flow due to medications or systemic conditions. Xerostomia, or the sensation of dry mouth, and hyposalivation, or reduced salivary flow, are often associated with medication use or underlying disease and can alter saliva’s protective functions.</a:t>
            </a:r>
          </a:p>
          <a:p>
            <a:br>
              <a:rPr lang="en-US" dirty="0"/>
            </a:br>
            <a:br>
              <a:rPr lang="en-US" dirty="0"/>
            </a:b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a:t>
            </a:fld>
            <a:endParaRPr lang="en-US"/>
          </a:p>
        </p:txBody>
      </p:sp>
    </p:spTree>
    <p:extLst>
      <p:ext uri="{BB962C8B-B14F-4D97-AF65-F5344CB8AC3E}">
        <p14:creationId xmlns:p14="http://schemas.microsoft.com/office/powerpoint/2010/main" val="2685908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672BF-8ECB-D7D4-AC20-31BA2B2F2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65DD39-C4D0-304F-1C43-3E1D09795B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31EA02-E647-A9CD-6BE5-5193A45A16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p:txBody>
      </p:sp>
      <p:sp>
        <p:nvSpPr>
          <p:cNvPr id="4" name="Slide Number Placeholder 3">
            <a:extLst>
              <a:ext uri="{FF2B5EF4-FFF2-40B4-BE49-F238E27FC236}">
                <a16:creationId xmlns:a16="http://schemas.microsoft.com/office/drawing/2014/main" id="{02785357-8798-780B-A2C5-7F18AFDC348E}"/>
              </a:ext>
            </a:extLst>
          </p:cNvPr>
          <p:cNvSpPr>
            <a:spLocks noGrp="1"/>
          </p:cNvSpPr>
          <p:nvPr>
            <p:ph type="sldNum" sz="quarter" idx="5"/>
          </p:nvPr>
        </p:nvSpPr>
        <p:spPr/>
        <p:txBody>
          <a:bodyPr/>
          <a:lstStyle/>
          <a:p>
            <a:fld id="{A2EC831D-AA7D-6D4B-9E9A-AC97125AEC8A}" type="slidenum">
              <a:rPr lang="en-US" smtClean="0"/>
              <a:t>30</a:t>
            </a:fld>
            <a:endParaRPr lang="en-US"/>
          </a:p>
        </p:txBody>
      </p:sp>
    </p:spTree>
    <p:extLst>
      <p:ext uri="{BB962C8B-B14F-4D97-AF65-F5344CB8AC3E}">
        <p14:creationId xmlns:p14="http://schemas.microsoft.com/office/powerpoint/2010/main" val="30134610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study conducted in Korea highlighted the global health perspective of countries focusing on specific diseases relevant to their populations. In this case, Korea aimed to comprehensively understand cardiovascular disease and identify ways to decrease or improve related risk factors. The study revealed a correlation between the severity of dental caries and an elevated risk of coronary heart disease, particularly among middle-aged adults.</a:t>
            </a:r>
          </a:p>
          <a:p>
            <a:br>
              <a:rPr lang="en-US" sz="1200" b="0" i="0" kern="1200" dirty="0">
                <a:solidFill>
                  <a:schemeClr val="tx1"/>
                </a:solidFill>
                <a:effectLst/>
                <a:latin typeface="+mn-lt"/>
                <a:ea typeface="+mn-ea"/>
                <a:cs typeface="+mn-cs"/>
              </a:rPr>
            </a:br>
            <a:r>
              <a:rPr lang="en-US" dirty="0"/>
              <a:t>In Table 2 of this article, we see that patients with a higher number of outpatient visits and more severe disease were associated significantly with the highest risk estimate for coronary heart disease. </a:t>
            </a:r>
          </a:p>
          <a:p>
            <a:endParaRPr lang="en-US" dirty="0"/>
          </a:p>
          <a:p>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Kyuwoong Kim, Seulggie Choi, Jooyoung Chang, et al., “</a:t>
            </a:r>
            <a:r>
              <a:rPr lang="en-US" sz="1200" b="0" i="0" kern="1200" dirty="0">
                <a:solidFill>
                  <a:schemeClr val="tx1"/>
                </a:solidFill>
                <a:effectLst/>
                <a:latin typeface="+mn-lt"/>
                <a:ea typeface="+mn-ea"/>
                <a:cs typeface="+mn-cs"/>
              </a:rPr>
              <a:t>Severity of dental caries and risk of coronary heart disease in middle-aged men and women: a population-based cohort study of Korean adults, 2002-2013,” </a:t>
            </a:r>
            <a:r>
              <a:rPr lang="en-US" sz="1200" b="0" i="1" kern="1200" dirty="0">
                <a:solidFill>
                  <a:schemeClr val="tx1"/>
                </a:solidFill>
                <a:effectLst/>
                <a:latin typeface="+mn-lt"/>
                <a:ea typeface="+mn-ea"/>
                <a:cs typeface="+mn-cs"/>
              </a:rPr>
              <a:t>Scientific Reports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9</a:t>
            </a:r>
            <a:r>
              <a:rPr lang="en-US" sz="1200" b="0" i="0" kern="1200" dirty="0">
                <a:solidFill>
                  <a:schemeClr val="tx1"/>
                </a:solidFill>
                <a:effectLst/>
                <a:latin typeface="+mn-lt"/>
                <a:ea typeface="+mn-ea"/>
                <a:cs typeface="+mn-cs"/>
              </a:rPr>
              <a:t>(1), (2019) 10491,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/10.1038/s41598-019-47029-3</a:t>
            </a:r>
            <a:endParaRPr lang="en-US" dirty="0">
              <a:effectLst/>
            </a:endParaRPr>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31</a:t>
            </a:fld>
            <a:endParaRPr lang="en-US"/>
          </a:p>
        </p:txBody>
      </p:sp>
    </p:spTree>
    <p:extLst>
      <p:ext uri="{BB962C8B-B14F-4D97-AF65-F5344CB8AC3E}">
        <p14:creationId xmlns:p14="http://schemas.microsoft.com/office/powerpoint/2010/main" val="24376364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table, they break this association down further to show a dose-dependent relationship with disease severity in relation to tooth decay and the number of events related to CHD. </a:t>
            </a:r>
          </a:p>
          <a:p>
            <a:endParaRPr lang="en-US" dirty="0"/>
          </a:p>
          <a:p>
            <a:r>
              <a:rPr lang="en-US" dirty="0"/>
              <a:t>Reference:</a:t>
            </a:r>
          </a:p>
          <a:p>
            <a:r>
              <a:rPr lang="en-US" dirty="0">
                <a:effectLst/>
              </a:rPr>
              <a:t>Kyuwoong Kim, Seulggie Choi, Jooyoung Chang, et al., “</a:t>
            </a:r>
            <a:r>
              <a:rPr lang="en-US" sz="1200" b="0" i="0" kern="1200" dirty="0">
                <a:solidFill>
                  <a:schemeClr val="tx1"/>
                </a:solidFill>
                <a:effectLst/>
                <a:latin typeface="+mn-lt"/>
                <a:ea typeface="+mn-ea"/>
                <a:cs typeface="+mn-cs"/>
              </a:rPr>
              <a:t>Severity of dental caries and risk of coronary heart disease in middle-aged men and women: a population-based cohort study of Korean adults, 2002-2013,” </a:t>
            </a:r>
            <a:r>
              <a:rPr lang="en-US" sz="1200" b="0" i="1" kern="1200" dirty="0">
                <a:solidFill>
                  <a:schemeClr val="tx1"/>
                </a:solidFill>
                <a:effectLst/>
                <a:latin typeface="+mn-lt"/>
                <a:ea typeface="+mn-ea"/>
                <a:cs typeface="+mn-cs"/>
              </a:rPr>
              <a:t>Scientific reports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9</a:t>
            </a:r>
            <a:r>
              <a:rPr lang="en-US" sz="1200" b="0" i="0" kern="1200" dirty="0">
                <a:solidFill>
                  <a:schemeClr val="tx1"/>
                </a:solidFill>
                <a:effectLst/>
                <a:latin typeface="+mn-lt"/>
                <a:ea typeface="+mn-ea"/>
                <a:cs typeface="+mn-cs"/>
              </a:rPr>
              <a:t>(1), (2019) 10491,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/10.1038/s41598-019-47029-3</a:t>
            </a:r>
            <a:endParaRPr lang="en-US" dirty="0">
              <a:effectLst/>
            </a:endParaRPr>
          </a:p>
        </p:txBody>
      </p:sp>
      <p:sp>
        <p:nvSpPr>
          <p:cNvPr id="4" name="Slide Number Placeholder 3"/>
          <p:cNvSpPr>
            <a:spLocks noGrp="1"/>
          </p:cNvSpPr>
          <p:nvPr>
            <p:ph type="sldNum" sz="quarter" idx="5"/>
          </p:nvPr>
        </p:nvSpPr>
        <p:spPr/>
        <p:txBody>
          <a:bodyPr/>
          <a:lstStyle/>
          <a:p>
            <a:fld id="{EA410BA5-E037-324B-A239-07AF460C56E8}" type="slidenum">
              <a:rPr lang="en-US" smtClean="0"/>
              <a:t>32</a:t>
            </a:fld>
            <a:endParaRPr lang="en-US"/>
          </a:p>
        </p:txBody>
      </p:sp>
    </p:spTree>
    <p:extLst>
      <p:ext uri="{BB962C8B-B14F-4D97-AF65-F5344CB8AC3E}">
        <p14:creationId xmlns:p14="http://schemas.microsoft.com/office/powerpoint/2010/main" val="17516300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33</a:t>
            </a:fld>
            <a:endParaRPr lang="en-US"/>
          </a:p>
        </p:txBody>
      </p:sp>
    </p:spTree>
    <p:extLst>
      <p:ext uri="{BB962C8B-B14F-4D97-AF65-F5344CB8AC3E}">
        <p14:creationId xmlns:p14="http://schemas.microsoft.com/office/powerpoint/2010/main" val="36920072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D1CA0-2225-71C7-2459-B23890DAF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6C413-9188-7854-942E-9F5D05A67E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B9DD5-6FD3-87BD-611C-9E680DD2E93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p:txBody>
      </p:sp>
      <p:sp>
        <p:nvSpPr>
          <p:cNvPr id="4" name="Slide Number Placeholder 3">
            <a:extLst>
              <a:ext uri="{FF2B5EF4-FFF2-40B4-BE49-F238E27FC236}">
                <a16:creationId xmlns:a16="http://schemas.microsoft.com/office/drawing/2014/main" id="{7386CC93-AC6D-D7C0-9437-1B73DC83F3F8}"/>
              </a:ext>
            </a:extLst>
          </p:cNvPr>
          <p:cNvSpPr>
            <a:spLocks noGrp="1"/>
          </p:cNvSpPr>
          <p:nvPr>
            <p:ph type="sldNum" sz="quarter" idx="5"/>
          </p:nvPr>
        </p:nvSpPr>
        <p:spPr/>
        <p:txBody>
          <a:bodyPr/>
          <a:lstStyle/>
          <a:p>
            <a:fld id="{A2EC831D-AA7D-6D4B-9E9A-AC97125AEC8A}" type="slidenum">
              <a:rPr lang="en-US" smtClean="0"/>
              <a:t>34</a:t>
            </a:fld>
            <a:endParaRPr lang="en-US"/>
          </a:p>
        </p:txBody>
      </p:sp>
    </p:spTree>
    <p:extLst>
      <p:ext uri="{BB962C8B-B14F-4D97-AF65-F5344CB8AC3E}">
        <p14:creationId xmlns:p14="http://schemas.microsoft.com/office/powerpoint/2010/main" val="4323981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take a look at this table, this research group identified specific species of </a:t>
            </a:r>
            <a:r>
              <a:rPr lang="en-US" i="1" dirty="0"/>
              <a:t>Streptococcus</a:t>
            </a:r>
            <a:r>
              <a:rPr lang="en-US" dirty="0"/>
              <a:t> in heart values and atherosclerotic plaques. </a:t>
            </a:r>
          </a:p>
          <a:p>
            <a:endParaRPr lang="en-US" dirty="0"/>
          </a:p>
          <a:p>
            <a:r>
              <a:rPr lang="en-US" dirty="0"/>
              <a:t>They found </a:t>
            </a:r>
            <a:r>
              <a:rPr lang="en-US" i="1" dirty="0"/>
              <a:t>S. mutans </a:t>
            </a:r>
            <a:r>
              <a:rPr lang="en-US" dirty="0"/>
              <a:t>in the dental plaque was most common in heart valve tissue and the plaques, whereas </a:t>
            </a:r>
            <a:r>
              <a:rPr lang="en-US" i="1" dirty="0"/>
              <a:t>S. sanguinis </a:t>
            </a:r>
            <a:r>
              <a:rPr lang="en-US" dirty="0"/>
              <a:t>was commonly in the dental plaque but less likely to be found in the diseased valves or plaques.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heart valve and atheromatous plaque specimens exhibited rare detection of other species, such as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sobrinus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salivarius</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oralis</a:t>
            </a:r>
            <a:r>
              <a:rPr lang="en-US" sz="1200" b="0" i="0" kern="1200" dirty="0">
                <a:solidFill>
                  <a:schemeClr val="tx1"/>
                </a:solidFill>
                <a:effectLst/>
                <a:latin typeface="+mn-lt"/>
                <a:ea typeface="+mn-ea"/>
                <a:cs typeface="+mn-cs"/>
              </a:rPr>
              <a:t>. However, in dental plaque,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oralis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and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salivarius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were prevalent at ratios ranging from 71.4% to 72.2% and from 16.7% to 21.4%, respectively.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Reference:  </a:t>
            </a:r>
          </a:p>
          <a:p>
            <a:r>
              <a:rPr lang="en-US" sz="1200" kern="1200" dirty="0">
                <a:solidFill>
                  <a:schemeClr val="tx1"/>
                </a:solidFill>
                <a:effectLst/>
                <a:latin typeface="+mn-lt"/>
                <a:ea typeface="+mn-ea"/>
                <a:cs typeface="+mn-cs"/>
              </a:rPr>
              <a:t>Kazuhiko Nakano, Hiroaki Inaba, Ryota Nomura, et al., ”</a:t>
            </a:r>
            <a:r>
              <a:rPr lang="en-US" dirty="0">
                <a:effectLst/>
              </a:rPr>
              <a:t>Detection of Cariogenic </a:t>
            </a:r>
            <a:r>
              <a:rPr lang="en-US" i="1" dirty="0">
                <a:effectLst/>
              </a:rPr>
              <a:t>Streptococcus mutans </a:t>
            </a:r>
            <a:r>
              <a:rPr lang="en-US" dirty="0">
                <a:effectLst/>
              </a:rPr>
              <a:t>in Extirpated Heart Valve and Atheromatous Plaque Specimens,” </a:t>
            </a:r>
            <a:r>
              <a:rPr lang="en-US" i="1" dirty="0">
                <a:effectLst/>
              </a:rPr>
              <a:t>Journal of Clinical Microbiology,</a:t>
            </a:r>
            <a:r>
              <a:rPr lang="en-US" dirty="0">
                <a:effectLst/>
              </a:rPr>
              <a:t> </a:t>
            </a:r>
            <a:r>
              <a:rPr lang="en-US" sz="1200" b="0" i="1" kern="1200" dirty="0">
                <a:solidFill>
                  <a:schemeClr val="tx1"/>
                </a:solidFill>
                <a:effectLst/>
                <a:latin typeface="+mn-lt"/>
                <a:ea typeface="+mn-ea"/>
                <a:cs typeface="+mn-cs"/>
              </a:rPr>
              <a:t>44</a:t>
            </a:r>
            <a:r>
              <a:rPr lang="en-US" sz="1200" b="0" i="0" kern="1200" dirty="0">
                <a:solidFill>
                  <a:schemeClr val="tx1"/>
                </a:solidFill>
                <a:effectLst/>
                <a:latin typeface="+mn-lt"/>
                <a:ea typeface="+mn-ea"/>
                <a:cs typeface="+mn-cs"/>
              </a:rPr>
              <a:t>(9), (2006) 3313–3317,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/10.1128/JCM.00377-06.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35</a:t>
            </a:fld>
            <a:endParaRPr lang="en-US"/>
          </a:p>
        </p:txBody>
      </p:sp>
    </p:spTree>
    <p:extLst>
      <p:ext uri="{BB962C8B-B14F-4D97-AF65-F5344CB8AC3E}">
        <p14:creationId xmlns:p14="http://schemas.microsoft.com/office/powerpoint/2010/main" val="4427152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Looking at Table 3 on the left, it becomes apparent that streptococcal species were consistently identified, with their quantities varying significantly from those in the heart valve specimens. Furthermore, dental plaque exhibited a notable presence of periodontitis-related bacteria in both quantity and frequency. In contrast, the method used indicated their negligible presence in heart valve tissue.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sz="1200" b="0" i="0" kern="1200" dirty="0">
                <a:solidFill>
                  <a:schemeClr val="tx1"/>
                </a:solidFill>
                <a:effectLst/>
                <a:latin typeface="+mn-lt"/>
                <a:ea typeface="+mn-ea"/>
                <a:cs typeface="+mn-cs"/>
              </a:rPr>
              <a:t>Looking at Table 4 on the right side, it is evident that streptococcal species were the most frequently detected, with a frequency of 88.9% and a quantity of 81.1%.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emerged as the predominant species, accounting for 77.8% in frequency and 48.1% in quantity. The incidence of other species, including periodontitis-related bacteria, was negligible compared to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0" kern="1200" dirty="0">
                <a:solidFill>
                  <a:schemeClr val="tx1"/>
                </a:solidFill>
                <a:effectLst/>
                <a:latin typeface="+mn-lt"/>
                <a:ea typeface="+mn-ea"/>
                <a:cs typeface="+mn-cs"/>
              </a:rPr>
              <a:t>. The analysis of dental plaque samples revealed significant differences in bacterial profiles for both frequency and quantity when compared to atheromatous plaque.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Overall, the bacterial species found in diseased heart valves and atherosclerotic plaques varied, with the most common species being </a:t>
            </a:r>
            <a:r>
              <a:rPr lang="en-US" i="1" dirty="0"/>
              <a:t>Streptococcus</a:t>
            </a:r>
            <a:r>
              <a:rPr lang="en-US" dirty="0"/>
              <a:t>, caries-causing bacteria. Using the method in this paper, caries bacteria were associated with these diseased sites more frequently than periodontally associated bacteria.</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Kazuhiko Nakano, Hiroaki Inaba, Ryota Nomura, et al., ”</a:t>
            </a:r>
            <a:r>
              <a:rPr lang="en-US" dirty="0">
                <a:effectLst/>
              </a:rPr>
              <a:t>Detection of Cariogenic </a:t>
            </a:r>
            <a:r>
              <a:rPr lang="en-US" i="1" dirty="0">
                <a:effectLst/>
              </a:rPr>
              <a:t>Streptococcus mutans </a:t>
            </a:r>
            <a:r>
              <a:rPr lang="en-US" dirty="0">
                <a:effectLst/>
              </a:rPr>
              <a:t>in Extirpated Heart Valve and Atheromatous Plaque Specimens,” </a:t>
            </a:r>
            <a:r>
              <a:rPr lang="en-US" i="1" dirty="0">
                <a:effectLst/>
              </a:rPr>
              <a:t>Journal of Clinical Microbiology,</a:t>
            </a:r>
            <a:r>
              <a:rPr lang="en-US" dirty="0">
                <a:effectLst/>
              </a:rPr>
              <a:t> </a:t>
            </a:r>
            <a:r>
              <a:rPr lang="en-US" sz="1200" b="0" i="1" kern="1200" dirty="0">
                <a:solidFill>
                  <a:schemeClr val="tx1"/>
                </a:solidFill>
                <a:effectLst/>
                <a:latin typeface="+mn-lt"/>
                <a:ea typeface="+mn-ea"/>
                <a:cs typeface="+mn-cs"/>
              </a:rPr>
              <a:t>44</a:t>
            </a:r>
            <a:r>
              <a:rPr lang="en-US" sz="1200" b="0" i="0" kern="1200" dirty="0">
                <a:solidFill>
                  <a:schemeClr val="tx1"/>
                </a:solidFill>
                <a:effectLst/>
                <a:latin typeface="+mn-lt"/>
                <a:ea typeface="+mn-ea"/>
                <a:cs typeface="+mn-cs"/>
              </a:rPr>
              <a:t>(9), (2006) 3313–3317,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/10.1128/JCM.00377-06.</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36</a:t>
            </a:fld>
            <a:endParaRPr lang="en-US"/>
          </a:p>
        </p:txBody>
      </p:sp>
    </p:spTree>
    <p:extLst>
      <p:ext uri="{BB962C8B-B14F-4D97-AF65-F5344CB8AC3E}">
        <p14:creationId xmlns:p14="http://schemas.microsoft.com/office/powerpoint/2010/main" val="12256051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article looked at the serotypes of </a:t>
            </a:r>
            <a:r>
              <a:rPr lang="en-US" sz="1200" b="0" i="1" kern="1200" dirty="0">
                <a:solidFill>
                  <a:schemeClr val="tx1"/>
                </a:solidFill>
                <a:effectLst/>
                <a:latin typeface="+mn-lt"/>
                <a:ea typeface="+mn-ea"/>
                <a:cs typeface="+mn-cs"/>
              </a:rPr>
              <a:t>S. mutans </a:t>
            </a:r>
            <a:r>
              <a:rPr lang="en-US" sz="1200" b="0" i="0" kern="1200" dirty="0">
                <a:solidFill>
                  <a:schemeClr val="tx1"/>
                </a:solidFill>
                <a:effectLst/>
                <a:latin typeface="+mn-lt"/>
                <a:ea typeface="+mn-ea"/>
                <a:cs typeface="+mn-cs"/>
              </a:rPr>
              <a:t>present in cardiovascular valves and atherosclerotic plaques. It also looked at the distribution of these serotypes among patients undergoing cardiovascular operations compared to healthy mothers and children.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serotype distribution frequency of </a:t>
            </a:r>
            <a:r>
              <a:rPr lang="en-US" sz="1200" b="0" i="1" kern="1200" dirty="0">
                <a:solidFill>
                  <a:schemeClr val="tx1"/>
                </a:solidFill>
                <a:effectLst/>
                <a:latin typeface="+mn-lt"/>
                <a:ea typeface="+mn-ea"/>
                <a:cs typeface="+mn-cs"/>
              </a:rPr>
              <a:t>S. mutans</a:t>
            </a:r>
            <a:r>
              <a:rPr lang="en-US" sz="1200" b="0" i="0" kern="1200" dirty="0">
                <a:solidFill>
                  <a:schemeClr val="tx1"/>
                </a:solidFill>
                <a:effectLst/>
                <a:latin typeface="+mn-lt"/>
                <a:ea typeface="+mn-ea"/>
                <a:cs typeface="+mn-cs"/>
              </a:rPr>
              <a:t>–positive specimens is summarized in Table 4. The study found that the frequency of serotype </a:t>
            </a:r>
            <a:r>
              <a:rPr lang="en-US" sz="1200" b="0" i="1" kern="1200" dirty="0">
                <a:solidFill>
                  <a:schemeClr val="tx1"/>
                </a:solidFill>
                <a:effectLst/>
                <a:latin typeface="+mn-lt"/>
                <a:ea typeface="+mn-ea"/>
                <a:cs typeface="+mn-cs"/>
              </a:rPr>
              <a:t>c </a:t>
            </a:r>
            <a:r>
              <a:rPr lang="en-US" sz="1200" b="0" i="0" kern="1200" dirty="0">
                <a:solidFill>
                  <a:schemeClr val="tx1"/>
                </a:solidFill>
                <a:effectLst/>
                <a:latin typeface="+mn-lt"/>
                <a:ea typeface="+mn-ea"/>
                <a:cs typeface="+mn-cs"/>
              </a:rPr>
              <a:t>in cardiovascular specimens and oral specimens from subjects undergoing cardiovascular operations was significantly lower than in oral specimens from healthy mothers and children (</a:t>
            </a:r>
            <a:r>
              <a:rPr lang="en-US" sz="1200" b="0" i="1" kern="1200" dirty="0">
                <a:solidFill>
                  <a:schemeClr val="tx1"/>
                </a:solidFill>
                <a:effectLst/>
                <a:latin typeface="+mn-lt"/>
                <a:ea typeface="+mn-ea"/>
                <a:cs typeface="+mn-cs"/>
              </a:rPr>
              <a:t>P</a:t>
            </a:r>
            <a:r>
              <a:rPr lang="en-US" sz="1200" b="0" i="0" kern="1200" dirty="0">
                <a:solidFill>
                  <a:schemeClr val="tx1"/>
                </a:solidFill>
                <a:effectLst/>
                <a:latin typeface="+mn-lt"/>
                <a:ea typeface="+mn-ea"/>
                <a:cs typeface="+mn-cs"/>
              </a:rPr>
              <a:t> &lt; 0.05). Conversely, the rates for serotypes </a:t>
            </a:r>
            <a:r>
              <a:rPr lang="en-US" sz="1200" b="0" i="1" kern="1200" dirty="0">
                <a:solidFill>
                  <a:schemeClr val="tx1"/>
                </a:solidFill>
                <a:effectLst/>
                <a:latin typeface="+mn-lt"/>
                <a:ea typeface="+mn-ea"/>
                <a:cs typeface="+mn-cs"/>
              </a:rPr>
              <a:t>e</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k</a:t>
            </a:r>
            <a:r>
              <a:rPr lang="en-US" sz="1200" b="0" i="0" kern="1200" dirty="0">
                <a:solidFill>
                  <a:schemeClr val="tx1"/>
                </a:solidFill>
                <a:effectLst/>
                <a:latin typeface="+mn-lt"/>
                <a:ea typeface="+mn-ea"/>
                <a:cs typeface="+mn-cs"/>
              </a:rPr>
              <a:t>, as well as </a:t>
            </a:r>
            <a:r>
              <a:rPr lang="en-US" sz="1200" b="0" i="0" kern="1200" dirty="0" err="1">
                <a:solidFill>
                  <a:schemeClr val="tx1"/>
                </a:solidFill>
                <a:effectLst/>
                <a:latin typeface="+mn-lt"/>
                <a:ea typeface="+mn-ea"/>
                <a:cs typeface="+mn-cs"/>
              </a:rPr>
              <a:t>untypable</a:t>
            </a:r>
            <a:r>
              <a:rPr lang="en-US" sz="1200" b="0" i="0" kern="1200" dirty="0">
                <a:solidFill>
                  <a:schemeClr val="tx1"/>
                </a:solidFill>
                <a:effectLst/>
                <a:latin typeface="+mn-lt"/>
                <a:ea typeface="+mn-ea"/>
                <a:cs typeface="+mn-cs"/>
              </a:rPr>
              <a:t> specimens, were significantly higher in cardiovascular specimens compared to oral specimens from healthy mothers and children (</a:t>
            </a:r>
            <a:r>
              <a:rPr lang="en-US" sz="1200" b="0" i="1" kern="1200" dirty="0">
                <a:solidFill>
                  <a:schemeClr val="tx1"/>
                </a:solidFill>
                <a:effectLst/>
                <a:latin typeface="+mn-lt"/>
                <a:ea typeface="+mn-ea"/>
                <a:cs typeface="+mn-cs"/>
              </a:rPr>
              <a:t>P</a:t>
            </a:r>
            <a:r>
              <a:rPr lang="en-US" sz="1200" b="0" i="0" kern="1200" dirty="0">
                <a:solidFill>
                  <a:schemeClr val="tx1"/>
                </a:solidFill>
                <a:effectLst/>
                <a:latin typeface="+mn-lt"/>
                <a:ea typeface="+mn-ea"/>
                <a:cs typeface="+mn-cs"/>
              </a:rPr>
              <a:t> &lt; 0.05).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Kazuhiko Nakano, Hiroaki Inaba, Ryota Nomura, et al., ”</a:t>
            </a:r>
            <a:r>
              <a:rPr lang="en-US" dirty="0">
                <a:effectLst/>
              </a:rPr>
              <a:t>Detection of Cariogenic </a:t>
            </a:r>
            <a:r>
              <a:rPr lang="en-US" i="1" dirty="0">
                <a:effectLst/>
              </a:rPr>
              <a:t>Streptococcus mutans </a:t>
            </a:r>
            <a:r>
              <a:rPr lang="en-US" dirty="0">
                <a:effectLst/>
              </a:rPr>
              <a:t>in Extirpated Heart Valve and Atheromatous Plaque Specimens,” </a:t>
            </a:r>
            <a:r>
              <a:rPr lang="en-US" i="1" dirty="0">
                <a:effectLst/>
              </a:rPr>
              <a:t>Journal of Clinical Microbiology,</a:t>
            </a:r>
            <a:r>
              <a:rPr lang="en-US" dirty="0">
                <a:effectLst/>
              </a:rPr>
              <a:t> </a:t>
            </a:r>
            <a:r>
              <a:rPr lang="en-US" sz="1200" b="0" i="1" kern="1200" dirty="0">
                <a:solidFill>
                  <a:schemeClr val="tx1"/>
                </a:solidFill>
                <a:effectLst/>
                <a:latin typeface="+mn-lt"/>
                <a:ea typeface="+mn-ea"/>
                <a:cs typeface="+mn-cs"/>
              </a:rPr>
              <a:t>44</a:t>
            </a:r>
            <a:r>
              <a:rPr lang="en-US" sz="1200" b="0" i="0" kern="1200" dirty="0">
                <a:solidFill>
                  <a:schemeClr val="tx1"/>
                </a:solidFill>
                <a:effectLst/>
                <a:latin typeface="+mn-lt"/>
                <a:ea typeface="+mn-ea"/>
                <a:cs typeface="+mn-cs"/>
              </a:rPr>
              <a:t>(9), (2006) 3313–3317,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/10.1128/JCM.00377-06.</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37</a:t>
            </a:fld>
            <a:endParaRPr lang="en-US"/>
          </a:p>
        </p:txBody>
      </p:sp>
    </p:spTree>
    <p:extLst>
      <p:ext uri="{BB962C8B-B14F-4D97-AF65-F5344CB8AC3E}">
        <p14:creationId xmlns:p14="http://schemas.microsoft.com/office/powerpoint/2010/main" val="8605854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does saliva change in our patients? </a:t>
            </a:r>
          </a:p>
        </p:txBody>
      </p:sp>
      <p:sp>
        <p:nvSpPr>
          <p:cNvPr id="4" name="Slide Number Placeholder 3"/>
          <p:cNvSpPr>
            <a:spLocks noGrp="1"/>
          </p:cNvSpPr>
          <p:nvPr>
            <p:ph type="sldNum" sz="quarter" idx="5"/>
          </p:nvPr>
        </p:nvSpPr>
        <p:spPr/>
        <p:txBody>
          <a:bodyPr/>
          <a:lstStyle/>
          <a:p>
            <a:fld id="{EA410BA5-E037-324B-A239-07AF460C56E8}" type="slidenum">
              <a:rPr lang="en-US" smtClean="0"/>
              <a:t>38</a:t>
            </a:fld>
            <a:endParaRPr lang="en-US"/>
          </a:p>
        </p:txBody>
      </p:sp>
    </p:spTree>
    <p:extLst>
      <p:ext uri="{BB962C8B-B14F-4D97-AF65-F5344CB8AC3E}">
        <p14:creationId xmlns:p14="http://schemas.microsoft.com/office/powerpoint/2010/main" val="2112983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Here, a 51-year-old male with a history of congestive heart failure was recently consulted for medical evaluation. Upon reviewing his medical history, it was noted that he hadn't seen his cardiologist in the past two years. Three years ago, he experienced a heart attack attributed to coronary artery disease, and this marked his third such episode. The patient also has a history of high blood pressure, high cholesterol, and epilepsy.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Given the medications prescribed for heart failure, a recommendation was made for the patient to consult with both his primary care physician (PCP) and cardiologist to apprise them of his current condition. Additionally, it was suggested to discuss the use of epinephrine in conjunction with the prescribed medications.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 full mouth series of radiographs revealed significant oral health issues. The patient presented with severe periodontal disease, and localized areas showed severe tooth decay, particularly in tooth #19. The caries risk assessment indicated a high risk, with a significant amount of dental work needed.</a:t>
            </a:r>
          </a:p>
        </p:txBody>
      </p:sp>
      <p:sp>
        <p:nvSpPr>
          <p:cNvPr id="4" name="Slide Number Placeholder 3"/>
          <p:cNvSpPr>
            <a:spLocks noGrp="1"/>
          </p:cNvSpPr>
          <p:nvPr>
            <p:ph type="sldNum" sz="quarter" idx="5"/>
          </p:nvPr>
        </p:nvSpPr>
        <p:spPr/>
        <p:txBody>
          <a:bodyPr/>
          <a:lstStyle/>
          <a:p>
            <a:fld id="{EA410BA5-E037-324B-A239-07AF460C56E8}" type="slidenum">
              <a:rPr lang="en-US" smtClean="0"/>
              <a:t>39</a:t>
            </a:fld>
            <a:endParaRPr lang="en-US"/>
          </a:p>
        </p:txBody>
      </p:sp>
    </p:spTree>
    <p:extLst>
      <p:ext uri="{BB962C8B-B14F-4D97-AF65-F5344CB8AC3E}">
        <p14:creationId xmlns:p14="http://schemas.microsoft.com/office/powerpoint/2010/main" val="3795007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Disease impacts saliva, and the environment alters the oral microbiome. These shifts are interconnected with overall health and disease processes within the body.</a:t>
            </a:r>
          </a:p>
          <a:p>
            <a:endParaRPr lang="en-US" dirty="0"/>
          </a:p>
          <a:p>
            <a:r>
              <a:rPr lang="en-US" dirty="0"/>
              <a:t>Various diseases and health events will be explored to illustrate how they influence saliva and susceptibility to dental caries.</a:t>
            </a:r>
          </a:p>
        </p:txBody>
      </p:sp>
      <p:sp>
        <p:nvSpPr>
          <p:cNvPr id="4" name="Slide Number Placeholder 3"/>
          <p:cNvSpPr>
            <a:spLocks noGrp="1"/>
          </p:cNvSpPr>
          <p:nvPr>
            <p:ph type="sldNum" sz="quarter" idx="5"/>
          </p:nvPr>
        </p:nvSpPr>
        <p:spPr/>
        <p:txBody>
          <a:bodyPr/>
          <a:lstStyle/>
          <a:p>
            <a:fld id="{A2EC831D-AA7D-6D4B-9E9A-AC97125AEC8A}" type="slidenum">
              <a:rPr lang="en-US" smtClean="0"/>
              <a:t>4</a:t>
            </a:fld>
            <a:endParaRPr lang="en-US"/>
          </a:p>
        </p:txBody>
      </p:sp>
    </p:spTree>
    <p:extLst>
      <p:ext uri="{BB962C8B-B14F-4D97-AF65-F5344CB8AC3E}">
        <p14:creationId xmlns:p14="http://schemas.microsoft.com/office/powerpoint/2010/main" val="34107267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FF6D5-32DE-89A7-AA45-E00EF75366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9CC2B4-0936-0C8F-B928-FDD81449D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5CEB9-D188-C7D5-2352-8394DA7EF6C3}"/>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Specific findings from the radiographs include:</a:t>
            </a:r>
          </a:p>
          <a:p>
            <a:r>
              <a:rPr lang="en-US" sz="1200" b="0" i="0" kern="1200" dirty="0">
                <a:solidFill>
                  <a:schemeClr val="tx1"/>
                </a:solidFill>
                <a:effectLst/>
                <a:latin typeface="+mn-lt"/>
                <a:ea typeface="+mn-ea"/>
                <a:cs typeface="+mn-cs"/>
              </a:rPr>
              <a:t>Tooth #3 displayed super eruption and severe bone loss. Prognosis will be assessed after non-surgical periodontal treatment (NSPT), and extraction might be considered.</a:t>
            </a:r>
          </a:p>
          <a:p>
            <a:r>
              <a:rPr lang="en-US" sz="1200" b="0" i="0" kern="1200" dirty="0">
                <a:solidFill>
                  <a:schemeClr val="tx1"/>
                </a:solidFill>
                <a:effectLst/>
                <a:latin typeface="+mn-lt"/>
                <a:ea typeface="+mn-ea"/>
                <a:cs typeface="+mn-cs"/>
              </a:rPr>
              <a:t>Tooth #4 exhibited severe bone loss and Class III mobility.</a:t>
            </a:r>
          </a:p>
          <a:p>
            <a:r>
              <a:rPr lang="en-US" sz="1200" b="0" i="0" kern="1200" dirty="0">
                <a:solidFill>
                  <a:schemeClr val="tx1"/>
                </a:solidFill>
                <a:effectLst/>
                <a:latin typeface="+mn-lt"/>
                <a:ea typeface="+mn-ea"/>
                <a:cs typeface="+mn-cs"/>
              </a:rPr>
              <a:t>Teeth #8 and #9 showed severe bone loss and Class III mobility.</a:t>
            </a:r>
          </a:p>
          <a:p>
            <a:r>
              <a:rPr lang="en-US" sz="1200" b="0" i="0" kern="1200" dirty="0">
                <a:solidFill>
                  <a:schemeClr val="tx1"/>
                </a:solidFill>
                <a:effectLst/>
                <a:latin typeface="+mn-lt"/>
                <a:ea typeface="+mn-ea"/>
                <a:cs typeface="+mn-cs"/>
              </a:rPr>
              <a:t>Tooth #17 displayed severe bone loss and Class II mobility.</a:t>
            </a:r>
          </a:p>
          <a:p>
            <a:r>
              <a:rPr lang="en-US" sz="1200" b="0" i="0" kern="1200" dirty="0">
                <a:solidFill>
                  <a:schemeClr val="tx1"/>
                </a:solidFill>
                <a:effectLst/>
                <a:latin typeface="+mn-lt"/>
                <a:ea typeface="+mn-ea"/>
                <a:cs typeface="+mn-cs"/>
              </a:rPr>
              <a:t>Tooth #18 had gross decay of the </a:t>
            </a:r>
            <a:r>
              <a:rPr lang="en-US" sz="1200" b="0" i="0" kern="1200" dirty="0" err="1">
                <a:solidFill>
                  <a:schemeClr val="tx1"/>
                </a:solidFill>
                <a:effectLst/>
                <a:latin typeface="+mn-lt"/>
                <a:ea typeface="+mn-ea"/>
                <a:cs typeface="+mn-cs"/>
              </a:rPr>
              <a:t>disto</a:t>
            </a:r>
            <a:r>
              <a:rPr lang="en-US" sz="1200" b="0" i="0" kern="1200" dirty="0">
                <a:solidFill>
                  <a:schemeClr val="tx1"/>
                </a:solidFill>
                <a:effectLst/>
                <a:latin typeface="+mn-lt"/>
                <a:ea typeface="+mn-ea"/>
                <a:cs typeface="+mn-cs"/>
              </a:rPr>
              <a:t>-occlusal lingual (DOL) surfaces.</a:t>
            </a:r>
          </a:p>
          <a:p>
            <a:r>
              <a:rPr lang="en-US" sz="1200" b="0" i="0" kern="1200" dirty="0">
                <a:solidFill>
                  <a:schemeClr val="tx1"/>
                </a:solidFill>
                <a:effectLst/>
                <a:latin typeface="+mn-lt"/>
                <a:ea typeface="+mn-ea"/>
                <a:cs typeface="+mn-cs"/>
              </a:rPr>
              <a:t>Teeth #23-26 presented severe bone loss and Class III mobility.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These oral health issues, combined with the patient’s medical history and ongoing cardiac concerns, underscore the importance of a comprehensive approach involving collaboration between dental and medical professionals to address both systemic and oral health.</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patient presented with heart issues, and as evident from their gum health assessment, it’s notably problematic. The patient exhibited elevated levels of protein, leukocytes, and high blood pressure. Remarkably, this patient experienced a heart attack within six months prior to visiting the dental office, and the salivary output observed aligns consistently with the findings from the recent studies we've reviewed.</a:t>
            </a:r>
          </a:p>
        </p:txBody>
      </p:sp>
      <p:sp>
        <p:nvSpPr>
          <p:cNvPr id="4" name="Slide Number Placeholder 3">
            <a:extLst>
              <a:ext uri="{FF2B5EF4-FFF2-40B4-BE49-F238E27FC236}">
                <a16:creationId xmlns:a16="http://schemas.microsoft.com/office/drawing/2014/main" id="{0070BD1D-ACAD-1219-20D8-E35C41211414}"/>
              </a:ext>
            </a:extLst>
          </p:cNvPr>
          <p:cNvSpPr>
            <a:spLocks noGrp="1"/>
          </p:cNvSpPr>
          <p:nvPr>
            <p:ph type="sldNum" sz="quarter" idx="5"/>
          </p:nvPr>
        </p:nvSpPr>
        <p:spPr/>
        <p:txBody>
          <a:bodyPr/>
          <a:lstStyle/>
          <a:p>
            <a:fld id="{EA410BA5-E037-324B-A239-07AF460C56E8}" type="slidenum">
              <a:rPr lang="en-US" smtClean="0"/>
              <a:t>40</a:t>
            </a:fld>
            <a:endParaRPr lang="en-US"/>
          </a:p>
        </p:txBody>
      </p:sp>
    </p:spTree>
    <p:extLst>
      <p:ext uri="{BB962C8B-B14F-4D97-AF65-F5344CB8AC3E}">
        <p14:creationId xmlns:p14="http://schemas.microsoft.com/office/powerpoint/2010/main" val="20733924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By implementing chairside screening and adopting a proactive oral health preventive plan, you can minimize the risk of tooth decay for your patients. Dental professionals play an important role in the health care team by delivering interprofessional care to prevent stroke and heart disease in patients.</a:t>
            </a:r>
          </a:p>
        </p:txBody>
      </p:sp>
      <p:sp>
        <p:nvSpPr>
          <p:cNvPr id="4" name="Slide Number Placeholder 3"/>
          <p:cNvSpPr>
            <a:spLocks noGrp="1"/>
          </p:cNvSpPr>
          <p:nvPr>
            <p:ph type="sldNum" sz="quarter" idx="5"/>
          </p:nvPr>
        </p:nvSpPr>
        <p:spPr/>
        <p:txBody>
          <a:bodyPr/>
          <a:lstStyle/>
          <a:p>
            <a:fld id="{A2EC831D-AA7D-6D4B-9E9A-AC97125AEC8A}" type="slidenum">
              <a:rPr lang="en-US" smtClean="0"/>
              <a:t>41</a:t>
            </a:fld>
            <a:endParaRPr lang="en-US"/>
          </a:p>
        </p:txBody>
      </p:sp>
    </p:spTree>
    <p:extLst>
      <p:ext uri="{BB962C8B-B14F-4D97-AF65-F5344CB8AC3E}">
        <p14:creationId xmlns:p14="http://schemas.microsoft.com/office/powerpoint/2010/main" val="16456031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42</a:t>
            </a:fld>
            <a:endParaRPr lang="en-US"/>
          </a:p>
        </p:txBody>
      </p:sp>
    </p:spTree>
    <p:extLst>
      <p:ext uri="{BB962C8B-B14F-4D97-AF65-F5344CB8AC3E}">
        <p14:creationId xmlns:p14="http://schemas.microsoft.com/office/powerpoint/2010/main" val="37218252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43</a:t>
            </a:fld>
            <a:endParaRPr lang="en-US"/>
          </a:p>
        </p:txBody>
      </p:sp>
    </p:spTree>
    <p:extLst>
      <p:ext uri="{BB962C8B-B14F-4D97-AF65-F5344CB8AC3E}">
        <p14:creationId xmlns:p14="http://schemas.microsoft.com/office/powerpoint/2010/main" val="3739972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5</a:t>
            </a:fld>
            <a:endParaRPr lang="en-US"/>
          </a:p>
        </p:txBody>
      </p:sp>
    </p:spTree>
    <p:extLst>
      <p:ext uri="{BB962C8B-B14F-4D97-AF65-F5344CB8AC3E}">
        <p14:creationId xmlns:p14="http://schemas.microsoft.com/office/powerpoint/2010/main" val="3301547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2591D-EFDA-AA83-7957-1C37ABF845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15788-3BB6-1734-A00A-898B2E2D8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C616A-5718-1880-F276-B356A7BB0A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endParaRPr lang="en-US" dirty="0"/>
          </a:p>
        </p:txBody>
      </p:sp>
      <p:sp>
        <p:nvSpPr>
          <p:cNvPr id="4" name="Slide Number Placeholder 3">
            <a:extLst>
              <a:ext uri="{FF2B5EF4-FFF2-40B4-BE49-F238E27FC236}">
                <a16:creationId xmlns:a16="http://schemas.microsoft.com/office/drawing/2014/main" id="{BBD0A165-E402-F51C-106A-693C25C1C26C}"/>
              </a:ext>
            </a:extLst>
          </p:cNvPr>
          <p:cNvSpPr>
            <a:spLocks noGrp="1"/>
          </p:cNvSpPr>
          <p:nvPr>
            <p:ph type="sldNum" sz="quarter" idx="5"/>
          </p:nvPr>
        </p:nvSpPr>
        <p:spPr/>
        <p:txBody>
          <a:bodyPr/>
          <a:lstStyle/>
          <a:p>
            <a:fld id="{A2EC831D-AA7D-6D4B-9E9A-AC97125AEC8A}" type="slidenum">
              <a:rPr lang="en-US" smtClean="0"/>
              <a:t>6</a:t>
            </a:fld>
            <a:endParaRPr lang="en-US"/>
          </a:p>
        </p:txBody>
      </p:sp>
    </p:spTree>
    <p:extLst>
      <p:ext uri="{BB962C8B-B14F-4D97-AF65-F5344CB8AC3E}">
        <p14:creationId xmlns:p14="http://schemas.microsoft.com/office/powerpoint/2010/main" val="1690118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For individuals aged 35 and above, a significant portion of annual strokes in the United States is concentrated in the southeastern region. In general, approximately 795,000 people experience a stroke each year, equating to one stroke occurring every 40 seconds in the US. More alarmingly, around 140,000 adults succumb to strokes annually, accounting for 1 in 20 deaths.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“Heart Disease and Stroke Maps,” Centers for Disease Control and Prevention, accessed April 10, 2026, https://</a:t>
            </a:r>
            <a:r>
              <a:rPr lang="en-US" dirty="0" err="1"/>
              <a:t>www.cdc.gov</a:t>
            </a:r>
            <a:r>
              <a:rPr lang="en-US" dirty="0"/>
              <a:t>/heart-disease-and-stroke-data/.</a:t>
            </a:r>
          </a:p>
        </p:txBody>
      </p:sp>
      <p:sp>
        <p:nvSpPr>
          <p:cNvPr id="4" name="Slide Number Placeholder 3"/>
          <p:cNvSpPr>
            <a:spLocks noGrp="1"/>
          </p:cNvSpPr>
          <p:nvPr>
            <p:ph type="sldNum" sz="quarter" idx="5"/>
          </p:nvPr>
        </p:nvSpPr>
        <p:spPr/>
        <p:txBody>
          <a:bodyPr/>
          <a:lstStyle/>
          <a:p>
            <a:fld id="{EA410BA5-E037-324B-A239-07AF460C56E8}" type="slidenum">
              <a:rPr lang="en-US" smtClean="0"/>
              <a:t>7</a:t>
            </a:fld>
            <a:endParaRPr lang="en-US"/>
          </a:p>
        </p:txBody>
      </p:sp>
    </p:spTree>
    <p:extLst>
      <p:ext uri="{BB962C8B-B14F-4D97-AF65-F5344CB8AC3E}">
        <p14:creationId xmlns:p14="http://schemas.microsoft.com/office/powerpoint/2010/main" val="4081962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a stroke relate to dental caries?</a:t>
            </a:r>
          </a:p>
          <a:p>
            <a:endParaRPr lang="en-US" dirty="0"/>
          </a:p>
          <a:p>
            <a:r>
              <a:rPr lang="en-US" sz="1200" b="0" i="0" kern="1200" dirty="0">
                <a:solidFill>
                  <a:schemeClr val="tx1"/>
                </a:solidFill>
                <a:effectLst/>
                <a:latin typeface="+mn-lt"/>
                <a:ea typeface="+mn-ea"/>
                <a:cs typeface="+mn-cs"/>
              </a:rPr>
              <a:t>The connection between a stroke and dental caries lies in the potential impact of diabetes on cardiovascular inflammatory events. Dental caries induces inflammation in the body, and this inflammation can spread, potentially leading to a stroke. The link is further established by the association between inflammation and strokes.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8</a:t>
            </a:fld>
            <a:endParaRPr lang="en-US"/>
          </a:p>
        </p:txBody>
      </p:sp>
    </p:spTree>
    <p:extLst>
      <p:ext uri="{BB962C8B-B14F-4D97-AF65-F5344CB8AC3E}">
        <p14:creationId xmlns:p14="http://schemas.microsoft.com/office/powerpoint/2010/main" val="2069062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9</a:t>
            </a:fld>
            <a:endParaRPr lang="en-US"/>
          </a:p>
        </p:txBody>
      </p:sp>
    </p:spTree>
    <p:extLst>
      <p:ext uri="{BB962C8B-B14F-4D97-AF65-F5344CB8AC3E}">
        <p14:creationId xmlns:p14="http://schemas.microsoft.com/office/powerpoint/2010/main" val="25074830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45"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oleObject" Target="../embeddings/oleObject1.bin"/><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1"/>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3" imgW="7772400" imgH="10058400" progId="TCLayout.ActiveDocument.1">
                  <p:embed/>
                </p:oleObj>
              </mc:Choice>
              <mc:Fallback>
                <p:oleObj name="think-cell Slide" r:id="rId43"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4"/>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5"/>
          <a:stretch>
            <a:fillRect/>
          </a:stretch>
        </p:blipFill>
        <p:spPr>
          <a:xfrm>
            <a:off x="685800" y="6089238"/>
            <a:ext cx="1423325" cy="525275"/>
          </a:xfrm>
          <a:prstGeom prst="rect">
            <a:avLst/>
          </a:prstGeom>
        </p:spPr>
      </p:pic>
      <p:sp>
        <p:nvSpPr>
          <p:cNvPr id="6" name="TextBox 5">
            <a:extLst>
              <a:ext uri="{FF2B5EF4-FFF2-40B4-BE49-F238E27FC236}">
                <a16:creationId xmlns:a16="http://schemas.microsoft.com/office/drawing/2014/main" id="{53BF16C0-4500-2F7A-47BD-B8D17A25B013}"/>
              </a:ext>
            </a:extLst>
          </p:cNvPr>
          <p:cNvSpPr txBox="1"/>
          <p:nvPr userDrawn="1">
            <p:extLst>
              <p:ext uri="{1162E1C5-73C7-4A58-AE30-91384D911F3F}">
                <p184:classification xmlns:p184="http://schemas.microsoft.com/office/powerpoint/2018/4/main" val="ftr"/>
              </p:ext>
            </p:extLst>
          </p:nvPr>
        </p:nvSpPr>
        <p:spPr>
          <a:xfrm>
            <a:off x="63500" y="6642100"/>
            <a:ext cx="7477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Internal-Only</a:t>
            </a:r>
          </a:p>
        </p:txBody>
      </p:sp>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slideLayout" Target="../slideLayouts/slideLayout3.xml"/><Relationship Id="rId7" Type="http://schemas.openxmlformats.org/officeDocument/2006/relationships/image" Target="../media/image24.emf"/><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slideLayout" Target="../slideLayouts/slideLayout3.xml"/><Relationship Id="rId7" Type="http://schemas.openxmlformats.org/officeDocument/2006/relationships/image" Target="../media/image24.emf"/><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slideLayout" Target="../slideLayouts/slideLayout3.xml"/><Relationship Id="rId7" Type="http://schemas.openxmlformats.org/officeDocument/2006/relationships/image" Target="../media/image27.emf"/><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slideLayout" Target="../slideLayouts/slideLayout3.xml"/><Relationship Id="rId7" Type="http://schemas.openxmlformats.org/officeDocument/2006/relationships/image" Target="../media/image29.emf"/><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1.emf"/><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16C_310B37E0.xm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slideLayout" Target="../slideLayouts/slideLayout19.xml"/><Relationship Id="rId7" Type="http://schemas.openxmlformats.org/officeDocument/2006/relationships/image" Target="../media/image22.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8.bin"/><Relationship Id="rId5" Type="http://schemas.openxmlformats.org/officeDocument/2006/relationships/image" Target="../media/image21.sv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slideLayout" Target="../slideLayouts/slideLayout3.xml"/><Relationship Id="rId7" Type="http://schemas.openxmlformats.org/officeDocument/2006/relationships/oleObject" Target="../embeddings/oleObject7.bin"/><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19.png"/><Relationship Id="rId5" Type="http://schemas.microsoft.com/office/2018/10/relationships/comments" Target="../comments/modernComment_172_36588B0F.xm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38.emf"/></Relationships>
</file>

<file path=ppt/slides/_rels/slide3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39.em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1.emf"/></Relationships>
</file>

<file path=ppt/slides/_rels/slide3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43.emf"/></Relationships>
</file>

<file path=ppt/slides/_rels/slide3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45.emf"/></Relationships>
</file>

<file path=ppt/slides/_rels/slide3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slideLayout" Target="../slideLayouts/slideLayout19.xml"/><Relationship Id="rId7" Type="http://schemas.openxmlformats.org/officeDocument/2006/relationships/image" Target="../media/image22.emf"/><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oleObject" Target="../embeddings/oleObject8.bin"/><Relationship Id="rId5" Type="http://schemas.openxmlformats.org/officeDocument/2006/relationships/image" Target="../media/image46.sv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8.sv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8.sv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22.emf"/><Relationship Id="rId5" Type="http://schemas.openxmlformats.org/officeDocument/2006/relationships/oleObject" Target="../embeddings/oleObject8.bin"/><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85_4954FBA2.xm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slideLayout" Target="../slideLayouts/slideLayout19.xml"/><Relationship Id="rId7" Type="http://schemas.openxmlformats.org/officeDocument/2006/relationships/image" Target="../media/image22.emf"/><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oleObject" Target="../embeddings/oleObject8.bin"/><Relationship Id="rId5" Type="http://schemas.openxmlformats.org/officeDocument/2006/relationships/image" Target="../media/image21.sv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82875208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2" name="Title 1"/>
          <p:cNvSpPr>
            <a:spLocks noGrp="1"/>
          </p:cNvSpPr>
          <p:nvPr>
            <p:ph type="ctrTitle"/>
          </p:nvPr>
        </p:nvSpPr>
        <p:spPr>
          <a:xfrm>
            <a:off x="676275" y="803910"/>
            <a:ext cx="6594679" cy="3768089"/>
          </a:xfrm>
        </p:spPr>
        <p:txBody>
          <a:bodyPr/>
          <a:lstStyle/>
          <a:p>
            <a:r>
              <a:rPr lang="en-US" dirty="0"/>
              <a:t>Saliva in Disease: </a:t>
            </a:r>
            <a:r>
              <a:rPr lang="en-US" sz="4000" dirty="0"/>
              <a:t>Cardiovascular Conditions and Caries Risk</a:t>
            </a:r>
            <a:br>
              <a:rPr lang="en-US" dirty="0"/>
            </a:br>
            <a:endParaRPr lang="en-US" dirty="0"/>
          </a:p>
        </p:txBody>
      </p:sp>
    </p:spTree>
    <p:extLst>
      <p:ext uri="{BB962C8B-B14F-4D97-AF65-F5344CB8AC3E}">
        <p14:creationId xmlns:p14="http://schemas.microsoft.com/office/powerpoint/2010/main" val="1129546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6DAC2-7FC8-1EE6-77F0-BFB7EB8057E5}"/>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47CC6FA9-A50D-60F5-D476-DAAC54AB394B}"/>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3D2C0AA7-2912-9DEA-4A16-2DD0E20F8AF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B13C897C-96BC-202B-F88A-16886257D768}"/>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072AAC9-054F-B5A6-6945-C0BF9CC79F9E}"/>
              </a:ext>
            </a:extLst>
          </p:cNvPr>
          <p:cNvSpPr>
            <a:spLocks noGrp="1"/>
          </p:cNvSpPr>
          <p:nvPr>
            <p:ph type="title"/>
          </p:nvPr>
        </p:nvSpPr>
        <p:spPr>
          <a:xfrm>
            <a:off x="685800" y="486167"/>
            <a:ext cx="10820400" cy="966701"/>
          </a:xfrm>
        </p:spPr>
        <p:txBody>
          <a:bodyPr/>
          <a:lstStyle/>
          <a:p>
            <a:r>
              <a:rPr lang="en-US" dirty="0"/>
              <a:t>Which of the following species are involved in cerebral microbleeds?</a:t>
            </a:r>
          </a:p>
        </p:txBody>
      </p:sp>
      <p:sp>
        <p:nvSpPr>
          <p:cNvPr id="7" name="Content Placeholder 6">
            <a:extLst>
              <a:ext uri="{FF2B5EF4-FFF2-40B4-BE49-F238E27FC236}">
                <a16:creationId xmlns:a16="http://schemas.microsoft.com/office/drawing/2014/main" id="{85D98916-81C5-EED3-3A03-97E063FBC228}"/>
              </a:ext>
            </a:extLst>
          </p:cNvPr>
          <p:cNvSpPr>
            <a:spLocks noGrp="1"/>
          </p:cNvSpPr>
          <p:nvPr>
            <p:ph idx="1"/>
          </p:nvPr>
        </p:nvSpPr>
        <p:spPr>
          <a:xfrm>
            <a:off x="1982972" y="2282728"/>
            <a:ext cx="7798981" cy="3175589"/>
          </a:xfrm>
        </p:spPr>
        <p:txBody>
          <a:bodyPr/>
          <a:lstStyle/>
          <a:p>
            <a:pPr marL="457200" indent="-457200">
              <a:buAutoNum type="alphaUcPeriod"/>
            </a:pPr>
            <a:r>
              <a:rPr lang="en-US" i="1" dirty="0"/>
              <a:t>S. </a:t>
            </a:r>
            <a:r>
              <a:rPr lang="en-US" i="1" dirty="0" err="1"/>
              <a:t>oralis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t>S. </a:t>
            </a:r>
            <a:r>
              <a:rPr lang="en-US" i="1" dirty="0" err="1"/>
              <a:t>mutans</a:t>
            </a:r>
            <a:endParaRPr lang="en-US" i="1" dirty="0"/>
          </a:p>
          <a:p>
            <a:pPr marL="457200" indent="-457200">
              <a:buAutoNum type="alphaUcPeriod"/>
            </a:pPr>
            <a:r>
              <a:rPr lang="en-US" i="1" dirty="0">
                <a:solidFill>
                  <a:schemeClr val="accent2"/>
                </a:solidFill>
              </a:rPr>
              <a:t>S. mitis</a:t>
            </a:r>
          </a:p>
        </p:txBody>
      </p:sp>
    </p:spTree>
    <p:extLst>
      <p:ext uri="{BB962C8B-B14F-4D97-AF65-F5344CB8AC3E}">
        <p14:creationId xmlns:p14="http://schemas.microsoft.com/office/powerpoint/2010/main" val="986995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Kazuhiko Nakano, Kazuya </a:t>
            </a:r>
            <a:r>
              <a:rPr lang="en-US" dirty="0" err="1"/>
              <a:t>Hokamura</a:t>
            </a:r>
            <a:r>
              <a:rPr lang="en-US" dirty="0"/>
              <a:t>, Naho </a:t>
            </a:r>
            <a:r>
              <a:rPr lang="en-US" dirty="0" err="1"/>
              <a:t>Tahiguchi</a:t>
            </a:r>
            <a:r>
              <a:rPr lang="en-US" dirty="0"/>
              <a:t>, et. al., “The collagen-binding protein of </a:t>
            </a:r>
            <a:r>
              <a:rPr lang="en-US" i="1" dirty="0"/>
              <a:t>Streptococcus mutans </a:t>
            </a:r>
            <a:r>
              <a:rPr lang="en-US" dirty="0"/>
              <a:t>is involved in </a:t>
            </a:r>
            <a:r>
              <a:rPr lang="en-US" dirty="0" err="1"/>
              <a:t>haemorrhagic</a:t>
            </a:r>
            <a:r>
              <a:rPr lang="en-US" dirty="0"/>
              <a:t> stroke,” </a:t>
            </a:r>
            <a:r>
              <a:rPr lang="en-US" i="1" dirty="0"/>
              <a:t>Nature Communications</a:t>
            </a:r>
            <a:r>
              <a:rPr lang="en-US" dirty="0"/>
              <a:t>, </a:t>
            </a:r>
            <a:r>
              <a:rPr lang="en-US" i="1" dirty="0"/>
              <a:t>2</a:t>
            </a:r>
            <a:r>
              <a:rPr lang="en-US" dirty="0"/>
              <a:t>(1), (2011) 1-10. https://</a:t>
            </a:r>
            <a:r>
              <a:rPr lang="en-US" dirty="0" err="1"/>
              <a:t>doi.org</a:t>
            </a:r>
            <a:r>
              <a:rPr lang="en-US" dirty="0"/>
              <a:t>/10.1038/ncomms1491.</a:t>
            </a:r>
          </a:p>
        </p:txBody>
      </p:sp>
      <p:pic>
        <p:nvPicPr>
          <p:cNvPr id="12" name="Picture 11">
            <a:extLst>
              <a:ext uri="{FF2B5EF4-FFF2-40B4-BE49-F238E27FC236}">
                <a16:creationId xmlns:a16="http://schemas.microsoft.com/office/drawing/2014/main" id="{684BD94D-2CEA-2D49-A278-C7DF1EBEB928}"/>
              </a:ext>
            </a:extLst>
          </p:cNvPr>
          <p:cNvPicPr>
            <a:picLocks noChangeAspect="1"/>
          </p:cNvPicPr>
          <p:nvPr/>
        </p:nvPicPr>
        <p:blipFill>
          <a:blip r:embed="rId7"/>
          <a:stretch>
            <a:fillRect/>
          </a:stretch>
        </p:blipFill>
        <p:spPr>
          <a:xfrm>
            <a:off x="2806172" y="-125869"/>
            <a:ext cx="5952818" cy="2470366"/>
          </a:xfrm>
          <a:prstGeom prst="rect">
            <a:avLst/>
          </a:prstGeom>
        </p:spPr>
      </p:pic>
      <p:pic>
        <p:nvPicPr>
          <p:cNvPr id="13" name="Picture 12">
            <a:extLst>
              <a:ext uri="{FF2B5EF4-FFF2-40B4-BE49-F238E27FC236}">
                <a16:creationId xmlns:a16="http://schemas.microsoft.com/office/drawing/2014/main" id="{5D203BEF-919E-1646-A25B-1BBBAD4F4223}"/>
              </a:ext>
            </a:extLst>
          </p:cNvPr>
          <p:cNvPicPr>
            <a:picLocks noChangeAspect="1"/>
          </p:cNvPicPr>
          <p:nvPr/>
        </p:nvPicPr>
        <p:blipFill>
          <a:blip r:embed="rId8"/>
          <a:stretch>
            <a:fillRect/>
          </a:stretch>
        </p:blipFill>
        <p:spPr>
          <a:xfrm>
            <a:off x="2806172" y="2079976"/>
            <a:ext cx="6202363" cy="3881975"/>
          </a:xfrm>
          <a:prstGeom prst="rect">
            <a:avLst/>
          </a:prstGeom>
        </p:spPr>
      </p:pic>
    </p:spTree>
    <p:extLst>
      <p:ext uri="{BB962C8B-B14F-4D97-AF65-F5344CB8AC3E}">
        <p14:creationId xmlns:p14="http://schemas.microsoft.com/office/powerpoint/2010/main" val="3111900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is not a serotype of </a:t>
            </a:r>
            <a:r>
              <a:rPr lang="en-US" i="1" dirty="0"/>
              <a:t>S. </a:t>
            </a:r>
            <a:r>
              <a:rPr lang="en-US" i="1" dirty="0" err="1"/>
              <a:t>mutans</a:t>
            </a:r>
            <a:r>
              <a:rPr lang="en-US" dirty="0"/>
              <a:t>?</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2011680" y="1909753"/>
            <a:ext cx="3497580" cy="2365068"/>
          </a:xfrm>
        </p:spPr>
        <p:txBody>
          <a:bodyPr/>
          <a:lstStyle/>
          <a:p>
            <a:pPr marL="457200" indent="-457200">
              <a:buAutoNum type="alphaUcPeriod"/>
            </a:pPr>
            <a:r>
              <a:rPr lang="en-US" i="1" dirty="0"/>
              <a:t>c</a:t>
            </a:r>
          </a:p>
          <a:p>
            <a:pPr marL="457200" indent="-457200">
              <a:buAutoNum type="alphaUcPeriod"/>
            </a:pPr>
            <a:r>
              <a:rPr lang="en-US" i="1" dirty="0"/>
              <a:t>k</a:t>
            </a:r>
          </a:p>
          <a:p>
            <a:pPr marL="457200" indent="-457200">
              <a:buAutoNum type="alphaUcPeriod"/>
            </a:pPr>
            <a:r>
              <a:rPr lang="en-US" i="1" dirty="0"/>
              <a:t>f</a:t>
            </a:r>
          </a:p>
          <a:p>
            <a:pPr marL="457200" indent="-457200">
              <a:buAutoNum type="alphaUcPeriod"/>
            </a:pPr>
            <a:r>
              <a:rPr lang="en-US" i="1" dirty="0"/>
              <a:t>z</a:t>
            </a:r>
          </a:p>
        </p:txBody>
      </p:sp>
    </p:spTree>
    <p:extLst>
      <p:ext uri="{BB962C8B-B14F-4D97-AF65-F5344CB8AC3E}">
        <p14:creationId xmlns:p14="http://schemas.microsoft.com/office/powerpoint/2010/main" val="2735486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B5D63-5ADE-8D6D-B52B-0BD38FED8E3C}"/>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C1186880-F391-2C98-407C-3C656B74285E}"/>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5DB054D4-072F-84EE-E715-4DBBEDBF5EE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ABD894BA-22BE-07DE-49FB-B4EC7132A4A8}"/>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F409758-17D8-A50C-CDE2-DE386BFB9B3B}"/>
              </a:ext>
            </a:extLst>
          </p:cNvPr>
          <p:cNvSpPr>
            <a:spLocks noGrp="1"/>
          </p:cNvSpPr>
          <p:nvPr>
            <p:ph type="title"/>
          </p:nvPr>
        </p:nvSpPr>
        <p:spPr>
          <a:xfrm>
            <a:off x="685800" y="486167"/>
            <a:ext cx="10820400" cy="966701"/>
          </a:xfrm>
        </p:spPr>
        <p:txBody>
          <a:bodyPr/>
          <a:lstStyle/>
          <a:p>
            <a:r>
              <a:rPr lang="en-US" dirty="0"/>
              <a:t>Which of the following is not a serotype of </a:t>
            </a:r>
            <a:r>
              <a:rPr lang="en-US" i="1" dirty="0"/>
              <a:t>S. </a:t>
            </a:r>
            <a:r>
              <a:rPr lang="en-US" i="1" dirty="0" err="1"/>
              <a:t>mutans</a:t>
            </a:r>
            <a:r>
              <a:rPr lang="en-US" dirty="0"/>
              <a:t>?</a:t>
            </a:r>
          </a:p>
        </p:txBody>
      </p:sp>
      <p:sp>
        <p:nvSpPr>
          <p:cNvPr id="7" name="Content Placeholder 6">
            <a:extLst>
              <a:ext uri="{FF2B5EF4-FFF2-40B4-BE49-F238E27FC236}">
                <a16:creationId xmlns:a16="http://schemas.microsoft.com/office/drawing/2014/main" id="{A9F12FDF-5DC3-9827-B588-0436997383D0}"/>
              </a:ext>
            </a:extLst>
          </p:cNvPr>
          <p:cNvSpPr>
            <a:spLocks noGrp="1"/>
          </p:cNvSpPr>
          <p:nvPr>
            <p:ph idx="1"/>
          </p:nvPr>
        </p:nvSpPr>
        <p:spPr>
          <a:xfrm>
            <a:off x="2011680" y="1909753"/>
            <a:ext cx="3497580" cy="2365068"/>
          </a:xfrm>
        </p:spPr>
        <p:txBody>
          <a:bodyPr/>
          <a:lstStyle/>
          <a:p>
            <a:pPr marL="457200" indent="-457200">
              <a:buAutoNum type="alphaUcPeriod"/>
            </a:pPr>
            <a:r>
              <a:rPr lang="en-US" i="1" dirty="0"/>
              <a:t>c</a:t>
            </a:r>
          </a:p>
          <a:p>
            <a:pPr marL="457200" indent="-457200">
              <a:buAutoNum type="alphaUcPeriod"/>
            </a:pPr>
            <a:r>
              <a:rPr lang="en-US" i="1" dirty="0"/>
              <a:t>k</a:t>
            </a:r>
          </a:p>
          <a:p>
            <a:pPr marL="457200" indent="-457200">
              <a:buAutoNum type="alphaUcPeriod"/>
            </a:pPr>
            <a:r>
              <a:rPr lang="en-US" i="1" dirty="0"/>
              <a:t>f</a:t>
            </a:r>
          </a:p>
          <a:p>
            <a:pPr marL="457200" indent="-457200">
              <a:buAutoNum type="alphaUcPeriod"/>
            </a:pPr>
            <a:r>
              <a:rPr lang="en-US" i="1" dirty="0">
                <a:solidFill>
                  <a:schemeClr val="accent2"/>
                </a:solidFill>
              </a:rPr>
              <a:t>z</a:t>
            </a:r>
          </a:p>
        </p:txBody>
      </p:sp>
    </p:spTree>
    <p:extLst>
      <p:ext uri="{BB962C8B-B14F-4D97-AF65-F5344CB8AC3E}">
        <p14:creationId xmlns:p14="http://schemas.microsoft.com/office/powerpoint/2010/main" val="4242466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2F94F-4117-D0ED-0680-D58A9DAAAB2A}"/>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4E7A5ADB-C6F3-CF85-28B7-0B2D6124A09E}"/>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C0D7E528-3AFC-7818-3466-8DA510F50A6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40F743B0-3DFD-8CAD-8984-F1AEE0AC93B7}"/>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E9A5B745-FD04-A0B4-BBE6-AF329695B435}"/>
              </a:ext>
            </a:extLst>
          </p:cNvPr>
          <p:cNvSpPr>
            <a:spLocks noGrp="1"/>
          </p:cNvSpPr>
          <p:nvPr>
            <p:ph type="title"/>
          </p:nvPr>
        </p:nvSpPr>
        <p:spPr>
          <a:xfrm>
            <a:off x="685800" y="486167"/>
            <a:ext cx="10820400" cy="966701"/>
          </a:xfrm>
        </p:spPr>
        <p:txBody>
          <a:bodyPr/>
          <a:lstStyle/>
          <a:p>
            <a:r>
              <a:rPr lang="en-US" dirty="0"/>
              <a:t>Which of the following serotypes was associated with the greatest inhibition of collagen-induced platelet aggregation in patients with strokes?</a:t>
            </a:r>
          </a:p>
        </p:txBody>
      </p:sp>
      <p:sp>
        <p:nvSpPr>
          <p:cNvPr id="7" name="Content Placeholder 6">
            <a:extLst>
              <a:ext uri="{FF2B5EF4-FFF2-40B4-BE49-F238E27FC236}">
                <a16:creationId xmlns:a16="http://schemas.microsoft.com/office/drawing/2014/main" id="{DEB8E1BC-906A-E95F-7A46-87F8E25C1CC0}"/>
              </a:ext>
            </a:extLst>
          </p:cNvPr>
          <p:cNvSpPr>
            <a:spLocks noGrp="1"/>
          </p:cNvSpPr>
          <p:nvPr>
            <p:ph idx="1"/>
          </p:nvPr>
        </p:nvSpPr>
        <p:spPr>
          <a:xfrm>
            <a:off x="1965037" y="2479989"/>
            <a:ext cx="3283527" cy="1898022"/>
          </a:xfrm>
        </p:spPr>
        <p:txBody>
          <a:bodyPr/>
          <a:lstStyle/>
          <a:p>
            <a:pPr marL="457200" indent="-457200">
              <a:buAutoNum type="alphaUcPeriod"/>
            </a:pPr>
            <a:r>
              <a:rPr lang="en-US" i="1" dirty="0"/>
              <a:t>c</a:t>
            </a:r>
          </a:p>
          <a:p>
            <a:pPr marL="457200" indent="-457200">
              <a:buAutoNum type="alphaUcPeriod"/>
            </a:pPr>
            <a:r>
              <a:rPr lang="en-US" i="1" dirty="0"/>
              <a:t>k</a:t>
            </a:r>
          </a:p>
          <a:p>
            <a:pPr marL="457200" indent="-457200">
              <a:buAutoNum type="alphaUcPeriod"/>
            </a:pPr>
            <a:r>
              <a:rPr lang="en-US" i="1" dirty="0"/>
              <a:t>f</a:t>
            </a:r>
          </a:p>
          <a:p>
            <a:pPr marL="457200" indent="-457200">
              <a:buAutoNum type="alphaUcPeriod"/>
            </a:pPr>
            <a:r>
              <a:rPr lang="en-US" i="1" dirty="0"/>
              <a:t>z</a:t>
            </a:r>
          </a:p>
        </p:txBody>
      </p:sp>
    </p:spTree>
    <p:extLst>
      <p:ext uri="{BB962C8B-B14F-4D97-AF65-F5344CB8AC3E}">
        <p14:creationId xmlns:p14="http://schemas.microsoft.com/office/powerpoint/2010/main" val="856762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serotypes was associated with the greatest inhibition of collagen-induced platelet aggregation in patients with strokes?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965037" y="2479989"/>
            <a:ext cx="3283527" cy="1898022"/>
          </a:xfrm>
        </p:spPr>
        <p:txBody>
          <a:bodyPr/>
          <a:lstStyle/>
          <a:p>
            <a:pPr marL="457200" indent="-457200">
              <a:buAutoNum type="alphaUcPeriod"/>
            </a:pPr>
            <a:r>
              <a:rPr lang="en-US" i="1" dirty="0"/>
              <a:t>c</a:t>
            </a:r>
          </a:p>
          <a:p>
            <a:pPr marL="457200" indent="-457200">
              <a:buAutoNum type="alphaUcPeriod"/>
            </a:pPr>
            <a:r>
              <a:rPr lang="en-US" i="1" dirty="0">
                <a:solidFill>
                  <a:schemeClr val="accent2"/>
                </a:solidFill>
              </a:rPr>
              <a:t>k</a:t>
            </a:r>
          </a:p>
          <a:p>
            <a:pPr marL="457200" indent="-457200">
              <a:buAutoNum type="alphaUcPeriod"/>
            </a:pPr>
            <a:r>
              <a:rPr lang="en-US" i="1" dirty="0"/>
              <a:t>f</a:t>
            </a:r>
          </a:p>
          <a:p>
            <a:pPr marL="457200" indent="-457200">
              <a:buAutoNum type="alphaUcPeriod"/>
            </a:pPr>
            <a:r>
              <a:rPr lang="en-US" i="1" dirty="0"/>
              <a:t>z</a:t>
            </a:r>
          </a:p>
        </p:txBody>
      </p:sp>
    </p:spTree>
    <p:extLst>
      <p:ext uri="{BB962C8B-B14F-4D97-AF65-F5344CB8AC3E}">
        <p14:creationId xmlns:p14="http://schemas.microsoft.com/office/powerpoint/2010/main" val="3394490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Kazuhiko Nakano, Kazuya </a:t>
            </a:r>
            <a:r>
              <a:rPr lang="en-US" dirty="0" err="1"/>
              <a:t>Hokamura</a:t>
            </a:r>
            <a:r>
              <a:rPr lang="en-US" dirty="0"/>
              <a:t>, Naho </a:t>
            </a:r>
            <a:r>
              <a:rPr lang="en-US" dirty="0" err="1"/>
              <a:t>Tahiguchi</a:t>
            </a:r>
            <a:r>
              <a:rPr lang="en-US" dirty="0"/>
              <a:t>, et. al., “The collagen-binding protein of </a:t>
            </a:r>
            <a:r>
              <a:rPr lang="en-US" i="1" dirty="0"/>
              <a:t>Streptococcus mutans </a:t>
            </a:r>
            <a:r>
              <a:rPr lang="en-US" dirty="0"/>
              <a:t>is involved in </a:t>
            </a:r>
            <a:r>
              <a:rPr lang="en-US" dirty="0" err="1"/>
              <a:t>haemorrhagic</a:t>
            </a:r>
            <a:r>
              <a:rPr lang="en-US" dirty="0"/>
              <a:t> stroke,” </a:t>
            </a:r>
            <a:r>
              <a:rPr lang="en-US" i="1" dirty="0"/>
              <a:t>Nature Communications</a:t>
            </a:r>
            <a:r>
              <a:rPr lang="en-US" dirty="0"/>
              <a:t>, </a:t>
            </a:r>
            <a:r>
              <a:rPr lang="en-US" i="1" dirty="0"/>
              <a:t>2</a:t>
            </a:r>
            <a:r>
              <a:rPr lang="en-US" dirty="0"/>
              <a:t>(1), (2011) 1-10. https://</a:t>
            </a:r>
            <a:r>
              <a:rPr lang="en-US" dirty="0" err="1"/>
              <a:t>doi.org</a:t>
            </a:r>
            <a:r>
              <a:rPr lang="en-US" dirty="0"/>
              <a:t>/10.1038/ncomms1491.</a:t>
            </a:r>
          </a:p>
        </p:txBody>
      </p:sp>
      <p:pic>
        <p:nvPicPr>
          <p:cNvPr id="12" name="Picture 11">
            <a:extLst>
              <a:ext uri="{FF2B5EF4-FFF2-40B4-BE49-F238E27FC236}">
                <a16:creationId xmlns:a16="http://schemas.microsoft.com/office/drawing/2014/main" id="{684BD94D-2CEA-2D49-A278-C7DF1EBEB928}"/>
              </a:ext>
            </a:extLst>
          </p:cNvPr>
          <p:cNvPicPr>
            <a:picLocks noChangeAspect="1"/>
          </p:cNvPicPr>
          <p:nvPr/>
        </p:nvPicPr>
        <p:blipFill>
          <a:blip r:embed="rId7"/>
          <a:stretch>
            <a:fillRect/>
          </a:stretch>
        </p:blipFill>
        <p:spPr>
          <a:xfrm>
            <a:off x="1377671" y="247714"/>
            <a:ext cx="6084711" cy="2525100"/>
          </a:xfrm>
          <a:prstGeom prst="rect">
            <a:avLst/>
          </a:prstGeom>
        </p:spPr>
      </p:pic>
      <p:pic>
        <p:nvPicPr>
          <p:cNvPr id="7" name="Picture 6">
            <a:extLst>
              <a:ext uri="{FF2B5EF4-FFF2-40B4-BE49-F238E27FC236}">
                <a16:creationId xmlns:a16="http://schemas.microsoft.com/office/drawing/2014/main" id="{F64BFC09-DEEA-864D-AC98-1C7C1DEC77A6}"/>
              </a:ext>
            </a:extLst>
          </p:cNvPr>
          <p:cNvPicPr>
            <a:picLocks noChangeAspect="1"/>
          </p:cNvPicPr>
          <p:nvPr/>
        </p:nvPicPr>
        <p:blipFill>
          <a:blip r:embed="rId8"/>
          <a:stretch>
            <a:fillRect/>
          </a:stretch>
        </p:blipFill>
        <p:spPr>
          <a:xfrm>
            <a:off x="1377671" y="2534018"/>
            <a:ext cx="9436658" cy="2806441"/>
          </a:xfrm>
          <a:prstGeom prst="rect">
            <a:avLst/>
          </a:prstGeom>
        </p:spPr>
      </p:pic>
    </p:spTree>
    <p:extLst>
      <p:ext uri="{BB962C8B-B14F-4D97-AF65-F5344CB8AC3E}">
        <p14:creationId xmlns:p14="http://schemas.microsoft.com/office/powerpoint/2010/main" val="347738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F. </a:t>
            </a:r>
            <a:r>
              <a:rPr lang="en-US" dirty="0" err="1"/>
              <a:t>Miyatani</a:t>
            </a:r>
            <a:r>
              <a:rPr lang="en-US" dirty="0"/>
              <a:t>, N. Kuriyama, I. Watanabe, et. al., “Relationship between </a:t>
            </a:r>
            <a:r>
              <a:rPr lang="en-US" dirty="0" err="1"/>
              <a:t>Cnm</a:t>
            </a:r>
            <a:r>
              <a:rPr lang="en-US" dirty="0"/>
              <a:t>-positive Streptococcus mutans and cerebral microbleeds in humans,” </a:t>
            </a:r>
            <a:r>
              <a:rPr lang="en-US" i="1" dirty="0"/>
              <a:t>Oral diseases</a:t>
            </a:r>
            <a:r>
              <a:rPr lang="en-US" dirty="0"/>
              <a:t>, </a:t>
            </a:r>
            <a:r>
              <a:rPr lang="en-US" i="1" dirty="0"/>
              <a:t>21</a:t>
            </a:r>
            <a:r>
              <a:rPr lang="en-US" dirty="0"/>
              <a:t>(7), (2015) 886–893, https://</a:t>
            </a:r>
            <a:r>
              <a:rPr lang="en-US" dirty="0" err="1"/>
              <a:t>doi.org</a:t>
            </a:r>
            <a:r>
              <a:rPr lang="en-US" dirty="0"/>
              <a:t>/10.1111/odi.12360.</a:t>
            </a:r>
          </a:p>
        </p:txBody>
      </p:sp>
      <p:pic>
        <p:nvPicPr>
          <p:cNvPr id="9" name="Picture 8">
            <a:extLst>
              <a:ext uri="{FF2B5EF4-FFF2-40B4-BE49-F238E27FC236}">
                <a16:creationId xmlns:a16="http://schemas.microsoft.com/office/drawing/2014/main" id="{935F07BB-8858-3346-BB88-29DA3FCBEC50}"/>
              </a:ext>
            </a:extLst>
          </p:cNvPr>
          <p:cNvPicPr>
            <a:picLocks noChangeAspect="1"/>
          </p:cNvPicPr>
          <p:nvPr/>
        </p:nvPicPr>
        <p:blipFill>
          <a:blip r:embed="rId7"/>
          <a:stretch>
            <a:fillRect/>
          </a:stretch>
        </p:blipFill>
        <p:spPr>
          <a:xfrm>
            <a:off x="2911650" y="247714"/>
            <a:ext cx="5969141" cy="2343847"/>
          </a:xfrm>
          <a:prstGeom prst="rect">
            <a:avLst/>
          </a:prstGeom>
        </p:spPr>
      </p:pic>
      <p:pic>
        <p:nvPicPr>
          <p:cNvPr id="10" name="Picture 9">
            <a:extLst>
              <a:ext uri="{FF2B5EF4-FFF2-40B4-BE49-F238E27FC236}">
                <a16:creationId xmlns:a16="http://schemas.microsoft.com/office/drawing/2014/main" id="{240BE28F-9AEE-664F-810A-73D18C9855E7}"/>
              </a:ext>
            </a:extLst>
          </p:cNvPr>
          <p:cNvPicPr>
            <a:picLocks noChangeAspect="1"/>
          </p:cNvPicPr>
          <p:nvPr/>
        </p:nvPicPr>
        <p:blipFill>
          <a:blip r:embed="rId8"/>
          <a:stretch>
            <a:fillRect/>
          </a:stretch>
        </p:blipFill>
        <p:spPr>
          <a:xfrm>
            <a:off x="3162013" y="2581195"/>
            <a:ext cx="5867974" cy="3523029"/>
          </a:xfrm>
          <a:prstGeom prst="rect">
            <a:avLst/>
          </a:prstGeom>
        </p:spPr>
      </p:pic>
    </p:spTree>
    <p:extLst>
      <p:ext uri="{BB962C8B-B14F-4D97-AF65-F5344CB8AC3E}">
        <p14:creationId xmlns:p14="http://schemas.microsoft.com/office/powerpoint/2010/main" val="2561026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err="1"/>
              <a:t>Chikanori</a:t>
            </a:r>
            <a:r>
              <a:rPr lang="en-US" dirty="0"/>
              <a:t> </a:t>
            </a:r>
            <a:r>
              <a:rPr lang="en-US" dirty="0" err="1"/>
              <a:t>Inenaga</a:t>
            </a:r>
            <a:r>
              <a:rPr lang="en-US" dirty="0"/>
              <a:t>, Kazuya </a:t>
            </a:r>
            <a:r>
              <a:rPr lang="en-US" dirty="0" err="1"/>
              <a:t>Hokamura</a:t>
            </a:r>
            <a:r>
              <a:rPr lang="en-US" dirty="0"/>
              <a:t>, Kazuhiko Nakano, et. al., “A Potential New Risk Factor for Stroke: Streptococcus Mutans With Collagen-Binding Protein," </a:t>
            </a:r>
            <a:r>
              <a:rPr lang="en-US" i="1" dirty="0"/>
              <a:t>World neurosurgery</a:t>
            </a:r>
            <a:r>
              <a:rPr lang="en-US" dirty="0"/>
              <a:t>, </a:t>
            </a:r>
            <a:r>
              <a:rPr lang="en-US" i="1" dirty="0"/>
              <a:t>113</a:t>
            </a:r>
            <a:r>
              <a:rPr lang="en-US" dirty="0"/>
              <a:t>, (2018) e77–e81, https://</a:t>
            </a:r>
            <a:r>
              <a:rPr lang="en-US" dirty="0" err="1"/>
              <a:t>doi.org</a:t>
            </a:r>
            <a:r>
              <a:rPr lang="en-US" dirty="0"/>
              <a:t>/10.1016/j.wneu.2018.01.158.</a:t>
            </a:r>
          </a:p>
        </p:txBody>
      </p:sp>
      <p:pic>
        <p:nvPicPr>
          <p:cNvPr id="7" name="Picture 6">
            <a:extLst>
              <a:ext uri="{FF2B5EF4-FFF2-40B4-BE49-F238E27FC236}">
                <a16:creationId xmlns:a16="http://schemas.microsoft.com/office/drawing/2014/main" id="{B257BC6A-A372-C447-9570-D90AC14CC180}"/>
              </a:ext>
            </a:extLst>
          </p:cNvPr>
          <p:cNvPicPr>
            <a:picLocks noChangeAspect="1"/>
          </p:cNvPicPr>
          <p:nvPr/>
        </p:nvPicPr>
        <p:blipFill>
          <a:blip r:embed="rId7"/>
          <a:stretch>
            <a:fillRect/>
          </a:stretch>
        </p:blipFill>
        <p:spPr>
          <a:xfrm>
            <a:off x="2923424" y="178562"/>
            <a:ext cx="6345150" cy="1676078"/>
          </a:xfrm>
          <a:prstGeom prst="rect">
            <a:avLst/>
          </a:prstGeom>
        </p:spPr>
      </p:pic>
      <p:pic>
        <p:nvPicPr>
          <p:cNvPr id="12" name="Content Placeholder 4">
            <a:extLst>
              <a:ext uri="{FF2B5EF4-FFF2-40B4-BE49-F238E27FC236}">
                <a16:creationId xmlns:a16="http://schemas.microsoft.com/office/drawing/2014/main" id="{DACA6AE8-DB68-3F47-96CB-25AE1ACA62D9}"/>
              </a:ext>
            </a:extLst>
          </p:cNvPr>
          <p:cNvPicPr>
            <a:picLocks noGrp="1" noChangeAspect="1"/>
          </p:cNvPicPr>
          <p:nvPr>
            <p:ph idx="1"/>
          </p:nvPr>
        </p:nvPicPr>
        <p:blipFill>
          <a:blip r:embed="rId8"/>
          <a:stretch>
            <a:fillRect/>
          </a:stretch>
        </p:blipFill>
        <p:spPr>
          <a:xfrm>
            <a:off x="3132766" y="1854639"/>
            <a:ext cx="5947065" cy="4257558"/>
          </a:xfrm>
          <a:prstGeom prst="rect">
            <a:avLst/>
          </a:prstGeom>
        </p:spPr>
      </p:pic>
    </p:spTree>
    <p:extLst>
      <p:ext uri="{BB962C8B-B14F-4D97-AF65-F5344CB8AC3E}">
        <p14:creationId xmlns:p14="http://schemas.microsoft.com/office/powerpoint/2010/main" val="3930671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In a 2019 report from the American Heart Association, which of the following bacteria were found in plaques associated with acute ischemic stroke?</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736436" y="2282561"/>
            <a:ext cx="3241964" cy="2292877"/>
          </a:xfrm>
        </p:spPr>
        <p:txBody>
          <a:bodyPr/>
          <a:lstStyle/>
          <a:p>
            <a:pPr marL="457200" indent="-457200">
              <a:buAutoNum type="alphaUcPeriod"/>
            </a:pPr>
            <a:r>
              <a:rPr lang="en-US" i="1" dirty="0"/>
              <a:t>S. </a:t>
            </a:r>
            <a:r>
              <a:rPr lang="en-US" i="1" dirty="0" err="1"/>
              <a:t>mutans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t>S. mitis</a:t>
            </a:r>
          </a:p>
          <a:p>
            <a:pPr marL="457200" indent="-457200">
              <a:buAutoNum type="alphaUcPeriod"/>
            </a:pPr>
            <a:r>
              <a:rPr lang="en-US" i="1" dirty="0"/>
              <a:t>S. </a:t>
            </a:r>
            <a:r>
              <a:rPr lang="en-US" i="1" dirty="0" err="1"/>
              <a:t>oralis</a:t>
            </a:r>
            <a:endParaRPr lang="en-US" i="1" dirty="0"/>
          </a:p>
        </p:txBody>
      </p:sp>
    </p:spTree>
    <p:extLst>
      <p:ext uri="{BB962C8B-B14F-4D97-AF65-F5344CB8AC3E}">
        <p14:creationId xmlns:p14="http://schemas.microsoft.com/office/powerpoint/2010/main" val="3669917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Learning Objectives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marL="342900" indent="-342900">
              <a:buFont typeface="Arial" panose="020B0604020202020204" pitchFamily="34" charset="0"/>
              <a:buChar char="•"/>
            </a:pPr>
            <a:r>
              <a:rPr lang="en-US" dirty="0"/>
              <a:t>Discuss the connection of bacteria in saliva to stroke and heart disease.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Examine the relationship between caries and stroke and heart disease.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Evaluate the saliva and clinical case of a patient with congestive heart failure and assess how their oral findings correlate.</a:t>
            </a:r>
          </a:p>
        </p:txBody>
      </p:sp>
    </p:spTree>
    <p:extLst>
      <p:ext uri="{BB962C8B-B14F-4D97-AF65-F5344CB8AC3E}">
        <p14:creationId xmlns:p14="http://schemas.microsoft.com/office/powerpoint/2010/main" val="63003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DA3B3-A4F7-D61D-4CB7-E08014D5CC9C}"/>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D115AF20-667F-8BE6-FFE3-B11E1FC5FF41}"/>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C8DF9553-49A2-A77A-0EA9-D962F091698B}"/>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01A91BA1-C097-F9BD-6FEB-8F6B63ACE1F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4C028C27-3A48-6D4E-133D-D59B90990CDD}"/>
              </a:ext>
            </a:extLst>
          </p:cNvPr>
          <p:cNvSpPr>
            <a:spLocks noGrp="1"/>
          </p:cNvSpPr>
          <p:nvPr>
            <p:ph type="title"/>
          </p:nvPr>
        </p:nvSpPr>
        <p:spPr>
          <a:xfrm>
            <a:off x="685800" y="486167"/>
            <a:ext cx="10820400" cy="966701"/>
          </a:xfrm>
        </p:spPr>
        <p:txBody>
          <a:bodyPr/>
          <a:lstStyle/>
          <a:p>
            <a:r>
              <a:rPr lang="en-US" dirty="0"/>
              <a:t>In a 2019 report from the American Heart Association, which of the following bacteria were found in plaques associated with acute ischemic stroke?</a:t>
            </a:r>
          </a:p>
        </p:txBody>
      </p:sp>
      <p:sp>
        <p:nvSpPr>
          <p:cNvPr id="7" name="Content Placeholder 6">
            <a:extLst>
              <a:ext uri="{FF2B5EF4-FFF2-40B4-BE49-F238E27FC236}">
                <a16:creationId xmlns:a16="http://schemas.microsoft.com/office/drawing/2014/main" id="{D3C95909-830D-5CDF-1671-09FECC2E46D4}"/>
              </a:ext>
            </a:extLst>
          </p:cNvPr>
          <p:cNvSpPr>
            <a:spLocks noGrp="1"/>
          </p:cNvSpPr>
          <p:nvPr>
            <p:ph idx="1"/>
          </p:nvPr>
        </p:nvSpPr>
        <p:spPr>
          <a:xfrm>
            <a:off x="1736436" y="2282561"/>
            <a:ext cx="3241964" cy="2292877"/>
          </a:xfrm>
        </p:spPr>
        <p:txBody>
          <a:bodyPr/>
          <a:lstStyle/>
          <a:p>
            <a:pPr marL="457200" indent="-457200">
              <a:buAutoNum type="alphaUcPeriod"/>
            </a:pPr>
            <a:r>
              <a:rPr lang="en-US" i="1" dirty="0"/>
              <a:t>S. </a:t>
            </a:r>
            <a:r>
              <a:rPr lang="en-US" i="1" dirty="0" err="1"/>
              <a:t>mutans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solidFill>
                  <a:schemeClr val="accent2"/>
                </a:solidFill>
              </a:rPr>
              <a:t>S. mitis</a:t>
            </a:r>
          </a:p>
          <a:p>
            <a:pPr marL="457200" indent="-457200">
              <a:buAutoNum type="alphaUcPeriod"/>
            </a:pPr>
            <a:r>
              <a:rPr lang="en-US" i="1" dirty="0"/>
              <a:t>S. </a:t>
            </a:r>
            <a:r>
              <a:rPr lang="en-US" i="1" dirty="0" err="1"/>
              <a:t>oralis</a:t>
            </a:r>
            <a:endParaRPr lang="en-US" i="1" dirty="0"/>
          </a:p>
        </p:txBody>
      </p:sp>
    </p:spTree>
    <p:extLst>
      <p:ext uri="{BB962C8B-B14F-4D97-AF65-F5344CB8AC3E}">
        <p14:creationId xmlns:p14="http://schemas.microsoft.com/office/powerpoint/2010/main" val="354710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Olli </a:t>
            </a:r>
            <a:r>
              <a:rPr lang="en-US" dirty="0" err="1"/>
              <a:t>Patrakka</a:t>
            </a:r>
            <a:r>
              <a:rPr lang="en-US" dirty="0"/>
              <a:t>, Juha-Pekka </a:t>
            </a:r>
            <a:r>
              <a:rPr lang="en-US" dirty="0" err="1"/>
              <a:t>Pienimäki</a:t>
            </a:r>
            <a:r>
              <a:rPr lang="en-US" dirty="0"/>
              <a:t>, Sari Tuomisto, et. al., “Bacterial Signatures in Cerebral Thrombi of Patients With Acute Ischemic Stroke Treated With Thrombectomy,” </a:t>
            </a:r>
            <a:r>
              <a:rPr lang="en-US" i="1" dirty="0"/>
              <a:t>Journal of the American Heart Association</a:t>
            </a:r>
            <a:r>
              <a:rPr lang="en-US" dirty="0"/>
              <a:t>, </a:t>
            </a:r>
            <a:r>
              <a:rPr lang="en-US" i="1" dirty="0"/>
              <a:t>8</a:t>
            </a:r>
            <a:r>
              <a:rPr lang="en-US" dirty="0"/>
              <a:t>(11), (May 2019) e012330, https://</a:t>
            </a:r>
            <a:r>
              <a:rPr lang="en-US" dirty="0" err="1"/>
              <a:t>doi.org</a:t>
            </a:r>
            <a:r>
              <a:rPr lang="en-US" dirty="0"/>
              <a:t>/10.1161/JAHA.119.012330.</a:t>
            </a:r>
          </a:p>
        </p:txBody>
      </p:sp>
      <p:pic>
        <p:nvPicPr>
          <p:cNvPr id="9" name="Content Placeholder 4">
            <a:extLst>
              <a:ext uri="{FF2B5EF4-FFF2-40B4-BE49-F238E27FC236}">
                <a16:creationId xmlns:a16="http://schemas.microsoft.com/office/drawing/2014/main" id="{EBA21505-D00B-3E49-A648-2EC3E9FE13D8}"/>
              </a:ext>
            </a:extLst>
          </p:cNvPr>
          <p:cNvPicPr>
            <a:picLocks noGrp="1" noChangeAspect="1"/>
          </p:cNvPicPr>
          <p:nvPr>
            <p:ph idx="1"/>
          </p:nvPr>
        </p:nvPicPr>
        <p:blipFill>
          <a:blip r:embed="rId7"/>
          <a:stretch>
            <a:fillRect/>
          </a:stretch>
        </p:blipFill>
        <p:spPr>
          <a:xfrm>
            <a:off x="2152478" y="247714"/>
            <a:ext cx="8372235" cy="5402461"/>
          </a:xfrm>
          <a:prstGeom prst="rect">
            <a:avLst/>
          </a:prstGeom>
        </p:spPr>
      </p:pic>
    </p:spTree>
    <p:extLst>
      <p:ext uri="{BB962C8B-B14F-4D97-AF65-F5344CB8AC3E}">
        <p14:creationId xmlns:p14="http://schemas.microsoft.com/office/powerpoint/2010/main" val="1410987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3DEF9"/>
        </a:solidFill>
        <a:effectLst/>
      </p:bgPr>
    </p:bg>
    <p:spTree>
      <p:nvGrpSpPr>
        <p:cNvPr id="1" name="">
          <a:extLst>
            <a:ext uri="{FF2B5EF4-FFF2-40B4-BE49-F238E27FC236}">
              <a16:creationId xmlns:a16="http://schemas.microsoft.com/office/drawing/2014/main" id="{87CFBDF2-1321-C18E-5032-7BC43118476B}"/>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243632DA-8068-3BF5-B878-D103C36BBA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29922" y="784070"/>
            <a:ext cx="7620000" cy="5715000"/>
          </a:xfrm>
          <a:prstGeom prst="rect">
            <a:avLst/>
          </a:prstGeom>
        </p:spPr>
      </p:pic>
      <p:sp>
        <p:nvSpPr>
          <p:cNvPr id="4" name="Text Placeholder 3">
            <a:extLst>
              <a:ext uri="{FF2B5EF4-FFF2-40B4-BE49-F238E27FC236}">
                <a16:creationId xmlns:a16="http://schemas.microsoft.com/office/drawing/2014/main" id="{AC405792-DC9F-C42D-085C-1D74B33ECEAD}"/>
              </a:ext>
            </a:extLst>
          </p:cNvPr>
          <p:cNvSpPr>
            <a:spLocks noGrp="1"/>
          </p:cNvSpPr>
          <p:nvPr>
            <p:ph type="body" sz="half" idx="2"/>
          </p:nvPr>
        </p:nvSpPr>
        <p:spPr>
          <a:xfrm>
            <a:off x="523178" y="1291070"/>
            <a:ext cx="8121890" cy="2987387"/>
          </a:xfrm>
        </p:spPr>
        <p:txBody>
          <a:bodyPr/>
          <a:lstStyle/>
          <a:p>
            <a:r>
              <a:rPr lang="en-US" dirty="0"/>
              <a:t> Improving Oral Health May Support Systemic Health and Reduce Cardiovascular Risk</a:t>
            </a:r>
          </a:p>
        </p:txBody>
      </p:sp>
    </p:spTree>
    <p:extLst>
      <p:ext uri="{BB962C8B-B14F-4D97-AF65-F5344CB8AC3E}">
        <p14:creationId xmlns:p14="http://schemas.microsoft.com/office/powerpoint/2010/main" val="513979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hirt&#10;&#10;Description automatically generated">
            <a:extLst>
              <a:ext uri="{FF2B5EF4-FFF2-40B4-BE49-F238E27FC236}">
                <a16:creationId xmlns:a16="http://schemas.microsoft.com/office/drawing/2014/main" id="{6631C2E7-796E-DF43-98C6-C7E828DCA9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551467" y="790951"/>
            <a:ext cx="5571066" cy="5571066"/>
          </a:xfrm>
          <a:prstGeom prst="rect">
            <a:avLst/>
          </a:prstGeom>
          <a:ln>
            <a:noFill/>
          </a:ln>
        </p:spPr>
      </p:pic>
      <p:cxnSp>
        <p:nvCxnSpPr>
          <p:cNvPr id="6" name="Straight Connector 5">
            <a:extLst>
              <a:ext uri="{FF2B5EF4-FFF2-40B4-BE49-F238E27FC236}">
                <a16:creationId xmlns:a16="http://schemas.microsoft.com/office/drawing/2014/main" id="{D057C9FD-AB83-7D40-9832-2292F1B1AF56}"/>
              </a:ext>
            </a:extLst>
          </p:cNvPr>
          <p:cNvCxnSpPr/>
          <p:nvPr/>
        </p:nvCxnSpPr>
        <p:spPr>
          <a:xfrm>
            <a:off x="3844619" y="1122977"/>
            <a:ext cx="2286000" cy="142875"/>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5DBACC69-86B5-7444-8372-4DEAC575F15C}"/>
              </a:ext>
            </a:extLst>
          </p:cNvPr>
          <p:cNvCxnSpPr>
            <a:cxnSpLocks/>
          </p:cNvCxnSpPr>
          <p:nvPr/>
        </p:nvCxnSpPr>
        <p:spPr>
          <a:xfrm flipV="1">
            <a:off x="3551467" y="2936430"/>
            <a:ext cx="2714625" cy="474351"/>
          </a:xfrm>
          <a:prstGeom prst="line">
            <a:avLst/>
          </a:prstGeom>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C5505B21-CB9A-1148-BD84-5A463A32BAB9}"/>
              </a:ext>
            </a:extLst>
          </p:cNvPr>
          <p:cNvSpPr txBox="1"/>
          <p:nvPr/>
        </p:nvSpPr>
        <p:spPr>
          <a:xfrm>
            <a:off x="2606545" y="893189"/>
            <a:ext cx="1452563" cy="352084"/>
          </a:xfrm>
          <a:prstGeom prst="rect">
            <a:avLst/>
          </a:prstGeom>
          <a:noFill/>
        </p:spPr>
        <p:txBody>
          <a:bodyPr wrap="square" rtlCol="0">
            <a:spAutoFit/>
          </a:bodyPr>
          <a:lstStyle/>
          <a:p>
            <a:pPr algn="ctr"/>
            <a:r>
              <a:rPr lang="en-US" sz="1688" b="1" dirty="0"/>
              <a:t>Stroke</a:t>
            </a:r>
          </a:p>
        </p:txBody>
      </p:sp>
      <p:sp>
        <p:nvSpPr>
          <p:cNvPr id="9" name="Rectangle 8">
            <a:extLst>
              <a:ext uri="{FF2B5EF4-FFF2-40B4-BE49-F238E27FC236}">
                <a16:creationId xmlns:a16="http://schemas.microsoft.com/office/drawing/2014/main" id="{2D916780-D0AC-9B49-9257-45FE8EEAE39D}"/>
              </a:ext>
            </a:extLst>
          </p:cNvPr>
          <p:cNvSpPr/>
          <p:nvPr/>
        </p:nvSpPr>
        <p:spPr>
          <a:xfrm>
            <a:off x="1936986" y="3270567"/>
            <a:ext cx="1614481" cy="611834"/>
          </a:xfrm>
          <a:prstGeom prst="rect">
            <a:avLst/>
          </a:prstGeom>
        </p:spPr>
        <p:txBody>
          <a:bodyPr wrap="none">
            <a:spAutoFit/>
          </a:bodyPr>
          <a:lstStyle/>
          <a:p>
            <a:r>
              <a:rPr lang="en-US" sz="1688" b="1" dirty="0"/>
              <a:t>Coronary Heart </a:t>
            </a:r>
          </a:p>
          <a:p>
            <a:pPr algn="ctr"/>
            <a:r>
              <a:rPr lang="en-US" sz="1688" b="1" dirty="0"/>
              <a:t>Disease</a:t>
            </a:r>
          </a:p>
        </p:txBody>
      </p:sp>
    </p:spTree>
    <p:extLst>
      <p:ext uri="{BB962C8B-B14F-4D97-AF65-F5344CB8AC3E}">
        <p14:creationId xmlns:p14="http://schemas.microsoft.com/office/powerpoint/2010/main" val="1516955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747CD-E24B-D048-F544-2D3C1A86A3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42B2DD7-0202-D55A-ED60-A0B46985472C}"/>
              </a:ext>
            </a:extLst>
          </p:cNvPr>
          <p:cNvSpPr>
            <a:spLocks noGrp="1"/>
          </p:cNvSpPr>
          <p:nvPr>
            <p:ph type="body" sz="half" idx="2"/>
          </p:nvPr>
        </p:nvSpPr>
        <p:spPr>
          <a:xfrm>
            <a:off x="2743199" y="5990731"/>
            <a:ext cx="8499765" cy="619555"/>
          </a:xfrm>
        </p:spPr>
        <p:txBody>
          <a:bodyPr/>
          <a:lstStyle/>
          <a:p>
            <a:pPr lvl="0" defTabSz="914400">
              <a:lnSpc>
                <a:spcPct val="100000"/>
              </a:lnSpc>
              <a:defRPr/>
            </a:pPr>
            <a:r>
              <a:rPr lang="en-US" sz="1200" dirty="0"/>
              <a:t>“Heart Disease Facts,” Centers for Disease Control and Prevention</a:t>
            </a:r>
            <a:r>
              <a:rPr lang="en-US" sz="1200" i="1" dirty="0"/>
              <a:t>,</a:t>
            </a:r>
            <a:r>
              <a:rPr lang="en-US" sz="1200" dirty="0"/>
              <a:t> October 24, 2024, https://</a:t>
            </a:r>
            <a:r>
              <a:rPr lang="en-US" sz="1200" dirty="0" err="1"/>
              <a:t>www.cdc.gov</a:t>
            </a:r>
            <a:r>
              <a:rPr lang="en-US" sz="1200" dirty="0"/>
              <a:t>/heart-disease/data-research/facts-stats/</a:t>
            </a:r>
            <a:r>
              <a:rPr lang="en-US" sz="1200" dirty="0" err="1"/>
              <a:t>index.html</a:t>
            </a:r>
            <a:r>
              <a:rPr lang="en-US" sz="1200" dirty="0"/>
              <a:t>.</a:t>
            </a:r>
          </a:p>
        </p:txBody>
      </p:sp>
      <p:pic>
        <p:nvPicPr>
          <p:cNvPr id="5" name="Picture 4">
            <a:extLst>
              <a:ext uri="{FF2B5EF4-FFF2-40B4-BE49-F238E27FC236}">
                <a16:creationId xmlns:a16="http://schemas.microsoft.com/office/drawing/2014/main" id="{BA7AEC83-AA6A-54B5-22E6-91B235EE09B5}"/>
              </a:ext>
            </a:extLst>
          </p:cNvPr>
          <p:cNvPicPr>
            <a:picLocks noChangeAspect="1"/>
          </p:cNvPicPr>
          <p:nvPr/>
        </p:nvPicPr>
        <p:blipFill rotWithShape="1">
          <a:blip r:embed="rId3"/>
          <a:srcRect t="1704" b="19762"/>
          <a:stretch/>
        </p:blipFill>
        <p:spPr>
          <a:xfrm>
            <a:off x="2469209" y="448932"/>
            <a:ext cx="7253581" cy="5440186"/>
          </a:xfrm>
          <a:prstGeom prst="rect">
            <a:avLst/>
          </a:prstGeom>
        </p:spPr>
      </p:pic>
    </p:spTree>
    <p:extLst>
      <p:ext uri="{BB962C8B-B14F-4D97-AF65-F5344CB8AC3E}">
        <p14:creationId xmlns:p14="http://schemas.microsoft.com/office/powerpoint/2010/main" val="3543893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In the US, how often does someone die from heart disease?</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803400" y="1824644"/>
            <a:ext cx="4292600" cy="2643447"/>
          </a:xfrm>
        </p:spPr>
        <p:txBody>
          <a:bodyPr/>
          <a:lstStyle/>
          <a:p>
            <a:pPr marL="457200" indent="-457200">
              <a:buAutoNum type="alphaUcPeriod"/>
            </a:pPr>
            <a:r>
              <a:rPr lang="en-US" dirty="0"/>
              <a:t>Once every 17 seconds</a:t>
            </a:r>
          </a:p>
          <a:p>
            <a:pPr marL="457200" indent="-457200">
              <a:buAutoNum type="alphaUcPeriod"/>
            </a:pPr>
            <a:r>
              <a:rPr lang="en-US" dirty="0"/>
              <a:t>Once every 27 seconds</a:t>
            </a:r>
          </a:p>
          <a:p>
            <a:pPr marL="457200" indent="-457200">
              <a:buAutoNum type="alphaUcPeriod"/>
            </a:pPr>
            <a:r>
              <a:rPr lang="en-US" dirty="0"/>
              <a:t>Once every 37 seconds</a:t>
            </a:r>
          </a:p>
          <a:p>
            <a:pPr marL="457200" indent="-457200">
              <a:buAutoNum type="alphaUcPeriod"/>
            </a:pPr>
            <a:r>
              <a:rPr lang="en-US" dirty="0"/>
              <a:t>Once every 47 seconds</a:t>
            </a:r>
          </a:p>
        </p:txBody>
      </p:sp>
    </p:spTree>
    <p:extLst>
      <p:ext uri="{BB962C8B-B14F-4D97-AF65-F5344CB8AC3E}">
        <p14:creationId xmlns:p14="http://schemas.microsoft.com/office/powerpoint/2010/main" val="3156245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8A07-D8D5-11E2-BCC1-5A9F69FC2139}"/>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65413025-04EE-8CCC-289B-3623EE4EFB70}"/>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774203A-D80B-5FD2-DF39-A07D2C84AE72}"/>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7D98FF99-CCF7-96B4-6262-1DAA3DE6845D}"/>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99C3DBC7-4C68-07FA-D0C1-2C78E03451D3}"/>
              </a:ext>
            </a:extLst>
          </p:cNvPr>
          <p:cNvSpPr>
            <a:spLocks noGrp="1"/>
          </p:cNvSpPr>
          <p:nvPr>
            <p:ph type="title"/>
          </p:nvPr>
        </p:nvSpPr>
        <p:spPr>
          <a:xfrm>
            <a:off x="685800" y="486167"/>
            <a:ext cx="10820400" cy="966701"/>
          </a:xfrm>
        </p:spPr>
        <p:txBody>
          <a:bodyPr/>
          <a:lstStyle/>
          <a:p>
            <a:r>
              <a:rPr lang="en-US" dirty="0"/>
              <a:t>In the US, how often does someone die from heart disease?</a:t>
            </a:r>
          </a:p>
        </p:txBody>
      </p:sp>
      <p:sp>
        <p:nvSpPr>
          <p:cNvPr id="7" name="Content Placeholder 6">
            <a:extLst>
              <a:ext uri="{FF2B5EF4-FFF2-40B4-BE49-F238E27FC236}">
                <a16:creationId xmlns:a16="http://schemas.microsoft.com/office/drawing/2014/main" id="{C7459304-9C77-8EAA-B427-DAC2145DE867}"/>
              </a:ext>
            </a:extLst>
          </p:cNvPr>
          <p:cNvSpPr>
            <a:spLocks noGrp="1"/>
          </p:cNvSpPr>
          <p:nvPr>
            <p:ph idx="1"/>
          </p:nvPr>
        </p:nvSpPr>
        <p:spPr>
          <a:xfrm>
            <a:off x="1803400" y="1824644"/>
            <a:ext cx="4292600" cy="2643447"/>
          </a:xfrm>
        </p:spPr>
        <p:txBody>
          <a:bodyPr/>
          <a:lstStyle/>
          <a:p>
            <a:pPr marL="457200" indent="-457200">
              <a:buAutoNum type="alphaUcPeriod"/>
            </a:pPr>
            <a:r>
              <a:rPr lang="en-US" dirty="0"/>
              <a:t>Once every 17 seconds</a:t>
            </a:r>
          </a:p>
          <a:p>
            <a:pPr marL="457200" indent="-457200">
              <a:buAutoNum type="alphaUcPeriod"/>
            </a:pPr>
            <a:r>
              <a:rPr lang="en-US" dirty="0"/>
              <a:t>Once every 27 seconds</a:t>
            </a:r>
          </a:p>
          <a:p>
            <a:pPr marL="457200" indent="-457200">
              <a:buAutoNum type="alphaUcPeriod"/>
            </a:pPr>
            <a:r>
              <a:rPr lang="en-US" dirty="0">
                <a:solidFill>
                  <a:schemeClr val="accent2"/>
                </a:solidFill>
              </a:rPr>
              <a:t>Once every 37 seconds</a:t>
            </a:r>
          </a:p>
          <a:p>
            <a:pPr marL="457200" indent="-457200">
              <a:buAutoNum type="alphaUcPeriod"/>
            </a:pPr>
            <a:r>
              <a:rPr lang="en-US" dirty="0"/>
              <a:t>Once every 47 seconds</a:t>
            </a:r>
          </a:p>
        </p:txBody>
      </p:sp>
      <p:sp>
        <p:nvSpPr>
          <p:cNvPr id="2" name="Text Placeholder 2">
            <a:extLst>
              <a:ext uri="{FF2B5EF4-FFF2-40B4-BE49-F238E27FC236}">
                <a16:creationId xmlns:a16="http://schemas.microsoft.com/office/drawing/2014/main" id="{E40ACF35-E6D0-1960-A26A-7168BBCB8823}"/>
              </a:ext>
            </a:extLst>
          </p:cNvPr>
          <p:cNvSpPr>
            <a:spLocks noGrp="1"/>
          </p:cNvSpPr>
          <p:nvPr>
            <p:ph type="body" sz="half" idx="2"/>
          </p:nvPr>
        </p:nvSpPr>
        <p:spPr>
          <a:xfrm>
            <a:off x="2743200" y="6255014"/>
            <a:ext cx="8051800" cy="355272"/>
          </a:xfrm>
        </p:spPr>
        <p:txBody>
          <a:bodyPr/>
          <a:lstStyle/>
          <a:p>
            <a:endParaRPr lang="en-US" dirty="0"/>
          </a:p>
          <a:p>
            <a:pPr lvl="0" defTabSz="914400">
              <a:lnSpc>
                <a:spcPct val="100000"/>
              </a:lnSpc>
              <a:defRPr/>
            </a:pPr>
            <a:r>
              <a:rPr lang="en-US" dirty="0"/>
              <a:t>Melonie Heron, “Deaths: Leading Causes for 2017,” National Vital Statistics Reports, 68(6), June 24, 2019, </a:t>
            </a:r>
          </a:p>
          <a:p>
            <a:pPr lvl="0" defTabSz="914400">
              <a:lnSpc>
                <a:spcPct val="100000"/>
              </a:lnSpc>
              <a:defRPr/>
            </a:pPr>
            <a:r>
              <a:rPr lang="en-US" dirty="0"/>
              <a:t>https://</a:t>
            </a:r>
            <a:r>
              <a:rPr lang="en-US" dirty="0" err="1"/>
              <a:t>www.cdc.gov</a:t>
            </a:r>
            <a:r>
              <a:rPr lang="en-US" dirty="0"/>
              <a:t>/</a:t>
            </a:r>
            <a:r>
              <a:rPr lang="en-US" dirty="0" err="1"/>
              <a:t>nchs</a:t>
            </a:r>
            <a:r>
              <a:rPr lang="en-US" dirty="0"/>
              <a:t>/data/</a:t>
            </a:r>
            <a:r>
              <a:rPr lang="en-US" dirty="0" err="1"/>
              <a:t>nvsr</a:t>
            </a:r>
            <a:r>
              <a:rPr lang="en-US" dirty="0"/>
              <a:t>/nvsr68/nvsr68_06-508.pdf.</a:t>
            </a:r>
          </a:p>
        </p:txBody>
      </p:sp>
    </p:spTree>
    <p:extLst>
      <p:ext uri="{BB962C8B-B14F-4D97-AF65-F5344CB8AC3E}">
        <p14:creationId xmlns:p14="http://schemas.microsoft.com/office/powerpoint/2010/main" val="1375449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0BD796-73C0-664E-A185-2B320455D575}"/>
              </a:ext>
            </a:extLst>
          </p:cNvPr>
          <p:cNvSpPr>
            <a:spLocks noGrp="1"/>
          </p:cNvSpPr>
          <p:nvPr>
            <p:ph type="body" sz="half" idx="2"/>
          </p:nvPr>
        </p:nvSpPr>
        <p:spPr/>
        <p:txBody>
          <a:bodyPr/>
          <a:lstStyle/>
          <a:p>
            <a:pPr lvl="0" defTabSz="914400">
              <a:lnSpc>
                <a:spcPct val="100000"/>
              </a:lnSpc>
              <a:defRPr/>
            </a:pPr>
            <a:r>
              <a:rPr lang="en-US" dirty="0"/>
              <a:t>“Heart Disease Facts,” Centers for Disease Control and Prevention</a:t>
            </a:r>
            <a:r>
              <a:rPr lang="en-US" i="1" dirty="0"/>
              <a:t>,</a:t>
            </a:r>
            <a:r>
              <a:rPr lang="en-US" dirty="0"/>
              <a:t> October 24, 2024, https://</a:t>
            </a:r>
            <a:r>
              <a:rPr lang="en-US" dirty="0" err="1"/>
              <a:t>www.cdc.gov</a:t>
            </a:r>
            <a:r>
              <a:rPr lang="en-US" dirty="0"/>
              <a:t>/heart-disease/data-research/facts-stats/</a:t>
            </a:r>
            <a:r>
              <a:rPr lang="en-US" dirty="0" err="1"/>
              <a:t>index.html</a:t>
            </a:r>
            <a:r>
              <a:rPr lang="en-US" dirty="0"/>
              <a:t>.</a:t>
            </a:r>
          </a:p>
        </p:txBody>
      </p:sp>
      <p:pic>
        <p:nvPicPr>
          <p:cNvPr id="5" name="Picture 4">
            <a:extLst>
              <a:ext uri="{FF2B5EF4-FFF2-40B4-BE49-F238E27FC236}">
                <a16:creationId xmlns:a16="http://schemas.microsoft.com/office/drawing/2014/main" id="{2526423E-17AF-7440-91A1-83C4A86260CF}"/>
              </a:ext>
            </a:extLst>
          </p:cNvPr>
          <p:cNvPicPr>
            <a:picLocks noChangeAspect="1"/>
          </p:cNvPicPr>
          <p:nvPr/>
        </p:nvPicPr>
        <p:blipFill>
          <a:blip r:embed="rId4"/>
          <a:stretch>
            <a:fillRect/>
          </a:stretch>
        </p:blipFill>
        <p:spPr>
          <a:xfrm>
            <a:off x="2263724" y="247714"/>
            <a:ext cx="7664552" cy="5923708"/>
          </a:xfrm>
          <a:prstGeom prst="rect">
            <a:avLst/>
          </a:prstGeom>
        </p:spPr>
      </p:pic>
    </p:spTree>
    <p:extLst>
      <p:ext uri="{BB962C8B-B14F-4D97-AF65-F5344CB8AC3E}">
        <p14:creationId xmlns:p14="http://schemas.microsoft.com/office/powerpoint/2010/main" val="822818784"/>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BBD2D66D-F05D-934C-A491-6063107F6B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2595937" y="251190"/>
            <a:ext cx="7397688" cy="5548266"/>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This Relate to Dental Caries?</a:t>
            </a:r>
          </a:p>
        </p:txBody>
      </p:sp>
      <p:pic>
        <p:nvPicPr>
          <p:cNvPr id="6" name="Graphic 5">
            <a:extLst>
              <a:ext uri="{FF2B5EF4-FFF2-40B4-BE49-F238E27FC236}">
                <a16:creationId xmlns:a16="http://schemas.microsoft.com/office/drawing/2014/main" id="{5BE8FC98-3FF8-EE48-95EF-5A34FC06C1A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359898" y="2175379"/>
            <a:ext cx="4832102" cy="3624077"/>
          </a:xfrm>
          <a:prstGeom prst="rect">
            <a:avLst/>
          </a:prstGeom>
        </p:spPr>
      </p:pic>
    </p:spTree>
    <p:extLst>
      <p:ext uri="{BB962C8B-B14F-4D97-AF65-F5344CB8AC3E}">
        <p14:creationId xmlns:p14="http://schemas.microsoft.com/office/powerpoint/2010/main" val="3894006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6"/>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7772400" imgH="10058400" progId="TCLayout.ActiveDocument.1">
                  <p:embed/>
                </p:oleObj>
              </mc:Choice>
              <mc:Fallback>
                <p:oleObj name="think-cell Slide" r:id="rId7"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In a 2019 article in </a:t>
            </a:r>
            <a:r>
              <a:rPr lang="en-US" i="1" dirty="0"/>
              <a:t>Nature</a:t>
            </a:r>
            <a:r>
              <a:rPr lang="en-US" dirty="0"/>
              <a:t>’s </a:t>
            </a:r>
            <a:r>
              <a:rPr lang="en-US" i="1" dirty="0"/>
              <a:t>Scientific Reports</a:t>
            </a:r>
            <a:r>
              <a:rPr lang="en-US" dirty="0"/>
              <a:t>, which of the following clinical outcomes was shown to have a dose-dependent relationship with severity of tooth decay?</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2078182" y="2473786"/>
            <a:ext cx="5410200" cy="2355222"/>
          </a:xfrm>
        </p:spPr>
        <p:txBody>
          <a:bodyPr/>
          <a:lstStyle/>
          <a:p>
            <a:pPr marL="457200" indent="-457200">
              <a:buAutoNum type="alphaUcPeriod"/>
            </a:pPr>
            <a:r>
              <a:rPr lang="en-US" dirty="0"/>
              <a:t>Heart attack</a:t>
            </a:r>
          </a:p>
          <a:p>
            <a:pPr marL="457200" indent="-457200">
              <a:buAutoNum type="alphaUcPeriod"/>
            </a:pPr>
            <a:r>
              <a:rPr lang="en-US" dirty="0"/>
              <a:t>Headaches</a:t>
            </a:r>
          </a:p>
          <a:p>
            <a:pPr marL="457200" indent="-457200">
              <a:buAutoNum type="alphaUcPeriod"/>
            </a:pPr>
            <a:r>
              <a:rPr lang="en-US" dirty="0"/>
              <a:t>Coronary heart disease</a:t>
            </a:r>
          </a:p>
          <a:p>
            <a:pPr marL="457200" indent="-457200">
              <a:buAutoNum type="alphaUcPeriod"/>
            </a:pPr>
            <a:r>
              <a:rPr lang="en-US" dirty="0"/>
              <a:t>Pregnancy</a:t>
            </a:r>
          </a:p>
        </p:txBody>
      </p:sp>
    </p:spTree>
    <p:extLst>
      <p:ext uri="{BB962C8B-B14F-4D97-AF65-F5344CB8AC3E}">
        <p14:creationId xmlns:p14="http://schemas.microsoft.com/office/powerpoint/2010/main" val="911772431"/>
      </p:ext>
    </p:extLst>
  </p:cSld>
  <p:clrMapOvr>
    <a:masterClrMapping/>
  </p:clrMapOvr>
  <p:extLst>
    <p:ext uri="{6950BFC3-D8DA-4A85-94F7-54DA5524770B}">
      <p188:commentRel xmlns:p188="http://schemas.microsoft.com/office/powerpoint/2018/8/main" r:id="rId5"/>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E10FCC-DE61-B906-BFF4-EF3D18414128}"/>
              </a:ext>
            </a:extLst>
          </p:cNvPr>
          <p:cNvSpPr>
            <a:spLocks noGrp="1"/>
          </p:cNvSpPr>
          <p:nvPr>
            <p:ph type="title"/>
          </p:nvPr>
        </p:nvSpPr>
        <p:spPr/>
        <p:txBody>
          <a:bodyPr/>
          <a:lstStyle/>
          <a:p>
            <a:r>
              <a:rPr lang="en-US" dirty="0"/>
              <a:t>Factors Influencing Saliva Composition and Flow</a:t>
            </a:r>
          </a:p>
        </p:txBody>
      </p:sp>
      <p:graphicFrame>
        <p:nvGraphicFramePr>
          <p:cNvPr id="8" name="Diagram 7">
            <a:extLst>
              <a:ext uri="{FF2B5EF4-FFF2-40B4-BE49-F238E27FC236}">
                <a16:creationId xmlns:a16="http://schemas.microsoft.com/office/drawing/2014/main" id="{F9121E96-7E98-619A-C48C-87068CA6F535}"/>
              </a:ext>
            </a:extLst>
          </p:cNvPr>
          <p:cNvGraphicFramePr/>
          <p:nvPr>
            <p:extLst>
              <p:ext uri="{D42A27DB-BD31-4B8C-83A1-F6EECF244321}">
                <p14:modId xmlns:p14="http://schemas.microsoft.com/office/powerpoint/2010/main" val="1551668413"/>
              </p:ext>
            </p:extLst>
          </p:nvPr>
        </p:nvGraphicFramePr>
        <p:xfrm>
          <a:off x="1532021" y="969877"/>
          <a:ext cx="9127958" cy="4918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9760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6723-9E02-E7FA-0603-B461CCD70A68}"/>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FE6EE251-48F9-8D92-75E4-1DCF6B3EB277}"/>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AF80FBE0-1CE7-4CBF-D204-7E06BEA06DA2}"/>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A9017F8A-25D7-ED95-CDBE-CA7BC4AD2E02}"/>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2BF9DEE6-B213-4FA5-BF3F-688BD0185042}"/>
              </a:ext>
            </a:extLst>
          </p:cNvPr>
          <p:cNvSpPr>
            <a:spLocks noGrp="1"/>
          </p:cNvSpPr>
          <p:nvPr>
            <p:ph type="title"/>
          </p:nvPr>
        </p:nvSpPr>
        <p:spPr>
          <a:xfrm>
            <a:off x="685800" y="486167"/>
            <a:ext cx="10820400" cy="966701"/>
          </a:xfrm>
        </p:spPr>
        <p:txBody>
          <a:bodyPr/>
          <a:lstStyle/>
          <a:p>
            <a:r>
              <a:rPr lang="en-US" dirty="0"/>
              <a:t>In a 2019 article in </a:t>
            </a:r>
            <a:r>
              <a:rPr lang="en-US" i="1" dirty="0"/>
              <a:t>Nature</a:t>
            </a:r>
            <a:r>
              <a:rPr lang="en-US" dirty="0"/>
              <a:t>’s </a:t>
            </a:r>
            <a:r>
              <a:rPr lang="en-US" i="1" dirty="0"/>
              <a:t>Scientific Reports</a:t>
            </a:r>
            <a:r>
              <a:rPr lang="en-US" dirty="0"/>
              <a:t>, which of the following clinical outcomes was shown to have a dose-dependent relationship with severity of tooth decay?</a:t>
            </a:r>
          </a:p>
        </p:txBody>
      </p:sp>
      <p:sp>
        <p:nvSpPr>
          <p:cNvPr id="7" name="Content Placeholder 6">
            <a:extLst>
              <a:ext uri="{FF2B5EF4-FFF2-40B4-BE49-F238E27FC236}">
                <a16:creationId xmlns:a16="http://schemas.microsoft.com/office/drawing/2014/main" id="{56FF484C-5460-1A6D-C7D1-ECD24E0A460A}"/>
              </a:ext>
            </a:extLst>
          </p:cNvPr>
          <p:cNvSpPr>
            <a:spLocks noGrp="1"/>
          </p:cNvSpPr>
          <p:nvPr>
            <p:ph idx="1"/>
          </p:nvPr>
        </p:nvSpPr>
        <p:spPr>
          <a:xfrm>
            <a:off x="2078182" y="2473786"/>
            <a:ext cx="5410200" cy="2355222"/>
          </a:xfrm>
        </p:spPr>
        <p:txBody>
          <a:bodyPr/>
          <a:lstStyle/>
          <a:p>
            <a:pPr marL="457200" indent="-457200">
              <a:buAutoNum type="alphaUcPeriod"/>
            </a:pPr>
            <a:r>
              <a:rPr lang="en-US" dirty="0"/>
              <a:t>Heart attack</a:t>
            </a:r>
          </a:p>
          <a:p>
            <a:pPr marL="457200" indent="-457200">
              <a:buAutoNum type="alphaUcPeriod"/>
            </a:pPr>
            <a:r>
              <a:rPr lang="en-US" dirty="0"/>
              <a:t>Headaches</a:t>
            </a:r>
          </a:p>
          <a:p>
            <a:pPr marL="457200" indent="-457200">
              <a:buAutoNum type="alphaUcPeriod"/>
            </a:pPr>
            <a:r>
              <a:rPr lang="en-US" dirty="0">
                <a:solidFill>
                  <a:schemeClr val="accent2"/>
                </a:solidFill>
              </a:rPr>
              <a:t>Coronary heart disease</a:t>
            </a:r>
          </a:p>
          <a:p>
            <a:pPr marL="457200" indent="-457200">
              <a:buAutoNum type="alphaUcPeriod"/>
            </a:pPr>
            <a:r>
              <a:rPr lang="en-US" dirty="0"/>
              <a:t>Pregnancy</a:t>
            </a:r>
          </a:p>
        </p:txBody>
      </p:sp>
    </p:spTree>
    <p:extLst>
      <p:ext uri="{BB962C8B-B14F-4D97-AF65-F5344CB8AC3E}">
        <p14:creationId xmlns:p14="http://schemas.microsoft.com/office/powerpoint/2010/main" val="3892431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D23448-B83F-3149-9C1D-71F8533DA87D}"/>
              </a:ext>
            </a:extLst>
          </p:cNvPr>
          <p:cNvSpPr>
            <a:spLocks noGrp="1"/>
          </p:cNvSpPr>
          <p:nvPr>
            <p:ph type="body" sz="half" idx="2"/>
          </p:nvPr>
        </p:nvSpPr>
        <p:spPr/>
        <p:txBody>
          <a:bodyPr/>
          <a:lstStyle/>
          <a:p>
            <a:endParaRPr lang="en-US" dirty="0"/>
          </a:p>
          <a:p>
            <a:r>
              <a:rPr lang="en-US" dirty="0" err="1"/>
              <a:t>Kyuwoong</a:t>
            </a:r>
            <a:r>
              <a:rPr lang="en-US" dirty="0"/>
              <a:t> Kim, </a:t>
            </a:r>
            <a:r>
              <a:rPr lang="en-US" dirty="0" err="1"/>
              <a:t>Seulggie</a:t>
            </a:r>
            <a:r>
              <a:rPr lang="en-US" dirty="0"/>
              <a:t> Choi, Jooyoung Chang, et. al., “Severity of dental caries and risk of coronary heart disease in middle-aged men and women: a population-based cohort study of Korean adults, 2002-2013,” </a:t>
            </a:r>
            <a:r>
              <a:rPr lang="en-US" i="1" dirty="0"/>
              <a:t>Scientific reports</a:t>
            </a:r>
            <a:r>
              <a:rPr lang="en-US" dirty="0"/>
              <a:t>, </a:t>
            </a:r>
            <a:r>
              <a:rPr lang="en-US" i="1" dirty="0"/>
              <a:t>9</a:t>
            </a:r>
            <a:r>
              <a:rPr lang="en-US" dirty="0"/>
              <a:t>(1), (2019) 10491, https://</a:t>
            </a:r>
            <a:r>
              <a:rPr lang="en-US" dirty="0" err="1"/>
              <a:t>doi.org</a:t>
            </a:r>
            <a:r>
              <a:rPr lang="en-US" dirty="0"/>
              <a:t>/10.1038/s41598-019-47029-3</a:t>
            </a:r>
          </a:p>
        </p:txBody>
      </p:sp>
      <p:pic>
        <p:nvPicPr>
          <p:cNvPr id="5" name="Picture 4">
            <a:extLst>
              <a:ext uri="{FF2B5EF4-FFF2-40B4-BE49-F238E27FC236}">
                <a16:creationId xmlns:a16="http://schemas.microsoft.com/office/drawing/2014/main" id="{002E5578-5506-C44C-8345-A13387060D76}"/>
              </a:ext>
            </a:extLst>
          </p:cNvPr>
          <p:cNvPicPr>
            <a:picLocks noChangeAspect="1"/>
          </p:cNvPicPr>
          <p:nvPr/>
        </p:nvPicPr>
        <p:blipFill>
          <a:blip r:embed="rId3"/>
          <a:stretch>
            <a:fillRect/>
          </a:stretch>
        </p:blipFill>
        <p:spPr>
          <a:xfrm>
            <a:off x="3709935" y="247714"/>
            <a:ext cx="4575220" cy="2209535"/>
          </a:xfrm>
          <a:prstGeom prst="rect">
            <a:avLst/>
          </a:prstGeom>
        </p:spPr>
      </p:pic>
      <p:pic>
        <p:nvPicPr>
          <p:cNvPr id="6" name="Picture 5">
            <a:extLst>
              <a:ext uri="{FF2B5EF4-FFF2-40B4-BE49-F238E27FC236}">
                <a16:creationId xmlns:a16="http://schemas.microsoft.com/office/drawing/2014/main" id="{447955C2-030B-0747-827D-59C21A84285E}"/>
              </a:ext>
            </a:extLst>
          </p:cNvPr>
          <p:cNvPicPr>
            <a:picLocks noChangeAspect="1"/>
          </p:cNvPicPr>
          <p:nvPr/>
        </p:nvPicPr>
        <p:blipFill>
          <a:blip r:embed="rId4"/>
          <a:stretch>
            <a:fillRect/>
          </a:stretch>
        </p:blipFill>
        <p:spPr>
          <a:xfrm>
            <a:off x="2969992" y="2592373"/>
            <a:ext cx="6252016" cy="3616757"/>
          </a:xfrm>
          <a:prstGeom prst="rect">
            <a:avLst/>
          </a:prstGeom>
        </p:spPr>
      </p:pic>
    </p:spTree>
    <p:extLst>
      <p:ext uri="{BB962C8B-B14F-4D97-AF65-F5344CB8AC3E}">
        <p14:creationId xmlns:p14="http://schemas.microsoft.com/office/powerpoint/2010/main" val="31721815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D23448-B83F-3149-9C1D-71F8533DA87D}"/>
              </a:ext>
            </a:extLst>
          </p:cNvPr>
          <p:cNvSpPr>
            <a:spLocks noGrp="1"/>
          </p:cNvSpPr>
          <p:nvPr>
            <p:ph type="body" sz="half" idx="2"/>
          </p:nvPr>
        </p:nvSpPr>
        <p:spPr/>
        <p:txBody>
          <a:bodyPr/>
          <a:lstStyle/>
          <a:p>
            <a:endParaRPr lang="en-US" dirty="0"/>
          </a:p>
          <a:p>
            <a:r>
              <a:rPr lang="en-US" dirty="0" err="1"/>
              <a:t>Kyuwoong</a:t>
            </a:r>
            <a:r>
              <a:rPr lang="en-US" dirty="0"/>
              <a:t> Kim, </a:t>
            </a:r>
            <a:r>
              <a:rPr lang="en-US" dirty="0" err="1"/>
              <a:t>Seulggie</a:t>
            </a:r>
            <a:r>
              <a:rPr lang="en-US" dirty="0"/>
              <a:t> Choi, Jooyoung Chang, et. al., “Severity of dental caries and risk of coronary heart disease in middle-aged men and women: a population-based cohort study of Korean adults, 2002-2013,” </a:t>
            </a:r>
            <a:r>
              <a:rPr lang="en-US" i="1" dirty="0"/>
              <a:t>Scientific reports</a:t>
            </a:r>
            <a:r>
              <a:rPr lang="en-US" dirty="0"/>
              <a:t>, </a:t>
            </a:r>
            <a:r>
              <a:rPr lang="en-US" i="1" dirty="0"/>
              <a:t>9</a:t>
            </a:r>
            <a:r>
              <a:rPr lang="en-US" dirty="0"/>
              <a:t>(1), (2019) 10491, https://</a:t>
            </a:r>
            <a:r>
              <a:rPr lang="en-US" dirty="0" err="1"/>
              <a:t>doi.org</a:t>
            </a:r>
            <a:r>
              <a:rPr lang="en-US" dirty="0"/>
              <a:t>/10.1038/s41598-019-47029-3</a:t>
            </a:r>
          </a:p>
        </p:txBody>
      </p:sp>
      <p:pic>
        <p:nvPicPr>
          <p:cNvPr id="5" name="Picture 4">
            <a:extLst>
              <a:ext uri="{FF2B5EF4-FFF2-40B4-BE49-F238E27FC236}">
                <a16:creationId xmlns:a16="http://schemas.microsoft.com/office/drawing/2014/main" id="{002E5578-5506-C44C-8345-A13387060D76}"/>
              </a:ext>
            </a:extLst>
          </p:cNvPr>
          <p:cNvPicPr>
            <a:picLocks noChangeAspect="1"/>
          </p:cNvPicPr>
          <p:nvPr/>
        </p:nvPicPr>
        <p:blipFill>
          <a:blip r:embed="rId3"/>
          <a:stretch>
            <a:fillRect/>
          </a:stretch>
        </p:blipFill>
        <p:spPr>
          <a:xfrm>
            <a:off x="3709935" y="247714"/>
            <a:ext cx="4575220" cy="2209535"/>
          </a:xfrm>
          <a:prstGeom prst="rect">
            <a:avLst/>
          </a:prstGeom>
        </p:spPr>
      </p:pic>
      <p:pic>
        <p:nvPicPr>
          <p:cNvPr id="7" name="Picture 6">
            <a:extLst>
              <a:ext uri="{FF2B5EF4-FFF2-40B4-BE49-F238E27FC236}">
                <a16:creationId xmlns:a16="http://schemas.microsoft.com/office/drawing/2014/main" id="{D5F8BA60-01B7-7946-8B07-D33D14494CF6}"/>
              </a:ext>
            </a:extLst>
          </p:cNvPr>
          <p:cNvPicPr>
            <a:picLocks noChangeAspect="1"/>
          </p:cNvPicPr>
          <p:nvPr/>
        </p:nvPicPr>
        <p:blipFill>
          <a:blip r:embed="rId4"/>
          <a:stretch>
            <a:fillRect/>
          </a:stretch>
        </p:blipFill>
        <p:spPr>
          <a:xfrm>
            <a:off x="2815368" y="2539058"/>
            <a:ext cx="6561263" cy="3634147"/>
          </a:xfrm>
          <a:prstGeom prst="rect">
            <a:avLst/>
          </a:prstGeom>
        </p:spPr>
      </p:pic>
    </p:spTree>
    <p:extLst>
      <p:ext uri="{BB962C8B-B14F-4D97-AF65-F5344CB8AC3E}">
        <p14:creationId xmlns:p14="http://schemas.microsoft.com/office/powerpoint/2010/main" val="2129877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species was most commonly found in heart valve tissue and the plaques?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2098964" y="2282561"/>
            <a:ext cx="4447309" cy="2292877"/>
          </a:xfrm>
        </p:spPr>
        <p:txBody>
          <a:bodyPr/>
          <a:lstStyle/>
          <a:p>
            <a:pPr marL="457200" indent="-457200">
              <a:buAutoNum type="alphaUcPeriod"/>
            </a:pPr>
            <a:r>
              <a:rPr lang="en-US" i="1" dirty="0"/>
              <a:t>S. </a:t>
            </a:r>
            <a:r>
              <a:rPr lang="en-US" i="1" dirty="0" err="1"/>
              <a:t>oralis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t>S. </a:t>
            </a:r>
            <a:r>
              <a:rPr lang="en-US" i="1" dirty="0" err="1"/>
              <a:t>mutans</a:t>
            </a:r>
            <a:endParaRPr lang="en-US" i="1" dirty="0"/>
          </a:p>
          <a:p>
            <a:pPr marL="457200" indent="-457200">
              <a:buAutoNum type="alphaUcPeriod"/>
            </a:pPr>
            <a:r>
              <a:rPr lang="en-US" i="1" dirty="0"/>
              <a:t>S. </a:t>
            </a:r>
            <a:r>
              <a:rPr lang="en-US" i="1" dirty="0" err="1"/>
              <a:t>oralis</a:t>
            </a:r>
            <a:endParaRPr lang="en-US" i="1" dirty="0"/>
          </a:p>
        </p:txBody>
      </p:sp>
    </p:spTree>
    <p:extLst>
      <p:ext uri="{BB962C8B-B14F-4D97-AF65-F5344CB8AC3E}">
        <p14:creationId xmlns:p14="http://schemas.microsoft.com/office/powerpoint/2010/main" val="24592942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D9056-9BC8-4EA1-435A-220F58B69EF2}"/>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C8FD586B-C5F4-7B15-B0CC-A890145411B4}"/>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12AED2CD-0002-DA7E-3D1B-E7163D87DDC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E2DED522-0BCE-A31B-B7F8-B80CE9388FE9}"/>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0B7C33C0-1A82-55B4-EE49-3EABA79F819A}"/>
              </a:ext>
            </a:extLst>
          </p:cNvPr>
          <p:cNvSpPr>
            <a:spLocks noGrp="1"/>
          </p:cNvSpPr>
          <p:nvPr>
            <p:ph type="title"/>
          </p:nvPr>
        </p:nvSpPr>
        <p:spPr>
          <a:xfrm>
            <a:off x="685800" y="486167"/>
            <a:ext cx="10820400" cy="966701"/>
          </a:xfrm>
        </p:spPr>
        <p:txBody>
          <a:bodyPr/>
          <a:lstStyle/>
          <a:p>
            <a:r>
              <a:rPr lang="en-US" dirty="0"/>
              <a:t>Which of the following species was most commonly found in heart valve tissue and the plaques?</a:t>
            </a:r>
          </a:p>
        </p:txBody>
      </p:sp>
      <p:sp>
        <p:nvSpPr>
          <p:cNvPr id="7" name="Content Placeholder 6">
            <a:extLst>
              <a:ext uri="{FF2B5EF4-FFF2-40B4-BE49-F238E27FC236}">
                <a16:creationId xmlns:a16="http://schemas.microsoft.com/office/drawing/2014/main" id="{40CAC4CA-B325-872B-9124-59A7FEEC4501}"/>
              </a:ext>
            </a:extLst>
          </p:cNvPr>
          <p:cNvSpPr>
            <a:spLocks noGrp="1"/>
          </p:cNvSpPr>
          <p:nvPr>
            <p:ph idx="1"/>
          </p:nvPr>
        </p:nvSpPr>
        <p:spPr>
          <a:xfrm>
            <a:off x="2098964" y="2282561"/>
            <a:ext cx="4447309" cy="2292877"/>
          </a:xfrm>
        </p:spPr>
        <p:txBody>
          <a:bodyPr/>
          <a:lstStyle/>
          <a:p>
            <a:pPr marL="457200" indent="-457200">
              <a:buAutoNum type="alphaUcPeriod"/>
            </a:pPr>
            <a:r>
              <a:rPr lang="en-US" i="1" dirty="0"/>
              <a:t>S. </a:t>
            </a:r>
            <a:r>
              <a:rPr lang="en-US" i="1" dirty="0" err="1"/>
              <a:t>oralis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solidFill>
                  <a:schemeClr val="accent2"/>
                </a:solidFill>
              </a:rPr>
              <a:t>S. </a:t>
            </a:r>
            <a:r>
              <a:rPr lang="en-US" i="1" dirty="0" err="1">
                <a:solidFill>
                  <a:schemeClr val="accent2"/>
                </a:solidFill>
              </a:rPr>
              <a:t>mutans</a:t>
            </a:r>
            <a:endParaRPr lang="en-US" i="1" dirty="0">
              <a:solidFill>
                <a:schemeClr val="accent2"/>
              </a:solidFill>
            </a:endParaRPr>
          </a:p>
          <a:p>
            <a:pPr marL="457200" indent="-457200">
              <a:buAutoNum type="alphaUcPeriod"/>
            </a:pPr>
            <a:r>
              <a:rPr lang="en-US" i="1" dirty="0"/>
              <a:t>S. </a:t>
            </a:r>
            <a:r>
              <a:rPr lang="en-US" i="1" dirty="0" err="1"/>
              <a:t>oralis</a:t>
            </a:r>
            <a:endParaRPr lang="en-US" i="1" dirty="0"/>
          </a:p>
        </p:txBody>
      </p:sp>
    </p:spTree>
    <p:extLst>
      <p:ext uri="{BB962C8B-B14F-4D97-AF65-F5344CB8AC3E}">
        <p14:creationId xmlns:p14="http://schemas.microsoft.com/office/powerpoint/2010/main" val="2736111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F156B9-CFAF-6640-B45C-A6EABF5483C7}"/>
              </a:ext>
            </a:extLst>
          </p:cNvPr>
          <p:cNvSpPr>
            <a:spLocks noGrp="1"/>
          </p:cNvSpPr>
          <p:nvPr>
            <p:ph type="body" sz="half" idx="2"/>
          </p:nvPr>
        </p:nvSpPr>
        <p:spPr/>
        <p:txBody>
          <a:bodyPr/>
          <a:lstStyle/>
          <a:p>
            <a:r>
              <a:rPr lang="en-US" dirty="0"/>
              <a:t>Kazuhiko Nakano, Hiroaki Inaba, Ryota Nomura, et. al., ”Detection of Cariogenic </a:t>
            </a:r>
            <a:r>
              <a:rPr lang="en-US" i="1" dirty="0"/>
              <a:t>Streptococcus mutans </a:t>
            </a:r>
            <a:r>
              <a:rPr lang="en-US" dirty="0"/>
              <a:t>in Extirpated Heart Valve and Atheromatous Plaque Specimens,” </a:t>
            </a:r>
            <a:r>
              <a:rPr lang="en-US" i="1" dirty="0"/>
              <a:t>Journal of Clinical Microbiology,</a:t>
            </a:r>
            <a:r>
              <a:rPr lang="en-US" dirty="0"/>
              <a:t> </a:t>
            </a:r>
            <a:r>
              <a:rPr lang="en-US" i="1" dirty="0"/>
              <a:t>44</a:t>
            </a:r>
            <a:r>
              <a:rPr lang="en-US" dirty="0"/>
              <a:t>(9), (2006) 3313–3317, https://</a:t>
            </a:r>
            <a:r>
              <a:rPr lang="en-US" dirty="0" err="1"/>
              <a:t>doi.org</a:t>
            </a:r>
            <a:r>
              <a:rPr lang="en-US" dirty="0"/>
              <a:t>/10.1128/JCM.00377-06.</a:t>
            </a:r>
          </a:p>
        </p:txBody>
      </p:sp>
      <p:pic>
        <p:nvPicPr>
          <p:cNvPr id="5" name="Picture 4">
            <a:extLst>
              <a:ext uri="{FF2B5EF4-FFF2-40B4-BE49-F238E27FC236}">
                <a16:creationId xmlns:a16="http://schemas.microsoft.com/office/drawing/2014/main" id="{AA2BE279-6C07-E54F-99B3-E1755F211C70}"/>
              </a:ext>
            </a:extLst>
          </p:cNvPr>
          <p:cNvPicPr>
            <a:picLocks noChangeAspect="1"/>
          </p:cNvPicPr>
          <p:nvPr/>
        </p:nvPicPr>
        <p:blipFill>
          <a:blip r:embed="rId3"/>
          <a:stretch>
            <a:fillRect/>
          </a:stretch>
        </p:blipFill>
        <p:spPr>
          <a:xfrm>
            <a:off x="2762250" y="267646"/>
            <a:ext cx="6929438" cy="1750219"/>
          </a:xfrm>
          <a:prstGeom prst="rect">
            <a:avLst/>
          </a:prstGeom>
        </p:spPr>
      </p:pic>
      <p:pic>
        <p:nvPicPr>
          <p:cNvPr id="6" name="Picture 5">
            <a:extLst>
              <a:ext uri="{FF2B5EF4-FFF2-40B4-BE49-F238E27FC236}">
                <a16:creationId xmlns:a16="http://schemas.microsoft.com/office/drawing/2014/main" id="{E463DF18-B9C6-E741-930D-9A21DAC61068}"/>
              </a:ext>
            </a:extLst>
          </p:cNvPr>
          <p:cNvPicPr>
            <a:picLocks noChangeAspect="1"/>
          </p:cNvPicPr>
          <p:nvPr/>
        </p:nvPicPr>
        <p:blipFill>
          <a:blip r:embed="rId4"/>
          <a:stretch>
            <a:fillRect/>
          </a:stretch>
        </p:blipFill>
        <p:spPr>
          <a:xfrm>
            <a:off x="2083594" y="2151051"/>
            <a:ext cx="8286750" cy="3564193"/>
          </a:xfrm>
          <a:prstGeom prst="rect">
            <a:avLst/>
          </a:prstGeom>
        </p:spPr>
      </p:pic>
    </p:spTree>
    <p:extLst>
      <p:ext uri="{BB962C8B-B14F-4D97-AF65-F5344CB8AC3E}">
        <p14:creationId xmlns:p14="http://schemas.microsoft.com/office/powerpoint/2010/main" val="2493714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A1685D-8C92-F44C-9EAE-BFBD4EA3DBCF}"/>
              </a:ext>
            </a:extLst>
          </p:cNvPr>
          <p:cNvSpPr>
            <a:spLocks noGrp="1"/>
          </p:cNvSpPr>
          <p:nvPr>
            <p:ph type="body" sz="half" idx="2"/>
          </p:nvPr>
        </p:nvSpPr>
        <p:spPr/>
        <p:txBody>
          <a:bodyPr/>
          <a:lstStyle/>
          <a:p>
            <a:r>
              <a:rPr lang="en-US" dirty="0"/>
              <a:t>Kazuhiko Nakano, Hiroaki Inaba, Ryota Nomura, et. al., ”Detection of Cariogenic </a:t>
            </a:r>
            <a:r>
              <a:rPr lang="en-US" i="1" dirty="0"/>
              <a:t>Streptococcus mutans </a:t>
            </a:r>
            <a:r>
              <a:rPr lang="en-US" dirty="0"/>
              <a:t>in Extirpated Heart Valve and Atheromatous Plaque Specimens,” </a:t>
            </a:r>
            <a:r>
              <a:rPr lang="en-US" i="1" dirty="0"/>
              <a:t>Journal of Clinical Microbiology,</a:t>
            </a:r>
            <a:r>
              <a:rPr lang="en-US" dirty="0"/>
              <a:t> </a:t>
            </a:r>
            <a:r>
              <a:rPr lang="en-US" i="1" dirty="0"/>
              <a:t>44</a:t>
            </a:r>
            <a:r>
              <a:rPr lang="en-US" dirty="0"/>
              <a:t>(9), (2006) 3313–3317, https://</a:t>
            </a:r>
            <a:r>
              <a:rPr lang="en-US" dirty="0" err="1"/>
              <a:t>doi.org</a:t>
            </a:r>
            <a:r>
              <a:rPr lang="en-US" dirty="0"/>
              <a:t>/10.1128/JCM.00377-06.</a:t>
            </a:r>
          </a:p>
        </p:txBody>
      </p:sp>
      <p:pic>
        <p:nvPicPr>
          <p:cNvPr id="5" name="Picture 4">
            <a:extLst>
              <a:ext uri="{FF2B5EF4-FFF2-40B4-BE49-F238E27FC236}">
                <a16:creationId xmlns:a16="http://schemas.microsoft.com/office/drawing/2014/main" id="{2042D138-3D8D-334F-8886-5497BC84878C}"/>
              </a:ext>
            </a:extLst>
          </p:cNvPr>
          <p:cNvPicPr>
            <a:picLocks noChangeAspect="1"/>
          </p:cNvPicPr>
          <p:nvPr/>
        </p:nvPicPr>
        <p:blipFill>
          <a:blip r:embed="rId3"/>
          <a:stretch>
            <a:fillRect/>
          </a:stretch>
        </p:blipFill>
        <p:spPr>
          <a:xfrm>
            <a:off x="6096000" y="682049"/>
            <a:ext cx="4410814" cy="5048070"/>
          </a:xfrm>
          <a:prstGeom prst="rect">
            <a:avLst/>
          </a:prstGeom>
        </p:spPr>
      </p:pic>
      <p:pic>
        <p:nvPicPr>
          <p:cNvPr id="6" name="Picture 5">
            <a:extLst>
              <a:ext uri="{FF2B5EF4-FFF2-40B4-BE49-F238E27FC236}">
                <a16:creationId xmlns:a16="http://schemas.microsoft.com/office/drawing/2014/main" id="{5470248A-F5CA-3C47-80A4-7C51F7C21560}"/>
              </a:ext>
            </a:extLst>
          </p:cNvPr>
          <p:cNvPicPr>
            <a:picLocks noChangeAspect="1"/>
          </p:cNvPicPr>
          <p:nvPr/>
        </p:nvPicPr>
        <p:blipFill>
          <a:blip r:embed="rId4"/>
          <a:stretch>
            <a:fillRect/>
          </a:stretch>
        </p:blipFill>
        <p:spPr>
          <a:xfrm>
            <a:off x="1778873" y="682048"/>
            <a:ext cx="4317127" cy="5048071"/>
          </a:xfrm>
          <a:prstGeom prst="rect">
            <a:avLst/>
          </a:prstGeom>
        </p:spPr>
      </p:pic>
    </p:spTree>
    <p:extLst>
      <p:ext uri="{BB962C8B-B14F-4D97-AF65-F5344CB8AC3E}">
        <p14:creationId xmlns:p14="http://schemas.microsoft.com/office/powerpoint/2010/main" val="686262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598265-C04A-8947-AFB6-18967D9F6321}"/>
              </a:ext>
            </a:extLst>
          </p:cNvPr>
          <p:cNvSpPr>
            <a:spLocks noGrp="1"/>
          </p:cNvSpPr>
          <p:nvPr>
            <p:ph type="body" sz="half" idx="2"/>
          </p:nvPr>
        </p:nvSpPr>
        <p:spPr/>
        <p:txBody>
          <a:bodyPr/>
          <a:lstStyle/>
          <a:p>
            <a:r>
              <a:rPr lang="en-US" dirty="0"/>
              <a:t>Kazuhiko Nakano, Hiroaki Inaba, Ryota Nomura, et. al., ”Detection of Cariogenic </a:t>
            </a:r>
            <a:r>
              <a:rPr lang="en-US" i="1" dirty="0"/>
              <a:t>Streptococcus mutans </a:t>
            </a:r>
            <a:r>
              <a:rPr lang="en-US" dirty="0"/>
              <a:t>in Extirpated Heart Valve and Atheromatous Plaque Specimens,” </a:t>
            </a:r>
            <a:r>
              <a:rPr lang="en-US" i="1" dirty="0"/>
              <a:t>Journal of Clinical Microbiology,</a:t>
            </a:r>
            <a:r>
              <a:rPr lang="en-US" dirty="0"/>
              <a:t> </a:t>
            </a:r>
            <a:r>
              <a:rPr lang="en-US" i="1" dirty="0"/>
              <a:t>44</a:t>
            </a:r>
            <a:r>
              <a:rPr lang="en-US" dirty="0"/>
              <a:t>(9), (2006) 3313–3317, https://</a:t>
            </a:r>
            <a:r>
              <a:rPr lang="en-US" dirty="0" err="1"/>
              <a:t>doi.org</a:t>
            </a:r>
            <a:r>
              <a:rPr lang="en-US" dirty="0"/>
              <a:t>/10.1128/JCM.00377-06.</a:t>
            </a:r>
          </a:p>
        </p:txBody>
      </p:sp>
      <p:pic>
        <p:nvPicPr>
          <p:cNvPr id="5" name="Picture 4">
            <a:extLst>
              <a:ext uri="{FF2B5EF4-FFF2-40B4-BE49-F238E27FC236}">
                <a16:creationId xmlns:a16="http://schemas.microsoft.com/office/drawing/2014/main" id="{E814770D-B2DF-2645-9B86-0B4201734416}"/>
              </a:ext>
            </a:extLst>
          </p:cNvPr>
          <p:cNvPicPr>
            <a:picLocks noChangeAspect="1"/>
          </p:cNvPicPr>
          <p:nvPr/>
        </p:nvPicPr>
        <p:blipFill>
          <a:blip r:embed="rId3"/>
          <a:stretch>
            <a:fillRect/>
          </a:stretch>
        </p:blipFill>
        <p:spPr>
          <a:xfrm>
            <a:off x="2423950" y="0"/>
            <a:ext cx="5771445" cy="2851989"/>
          </a:xfrm>
          <a:prstGeom prst="rect">
            <a:avLst/>
          </a:prstGeom>
        </p:spPr>
      </p:pic>
      <p:pic>
        <p:nvPicPr>
          <p:cNvPr id="6" name="Picture 5">
            <a:extLst>
              <a:ext uri="{FF2B5EF4-FFF2-40B4-BE49-F238E27FC236}">
                <a16:creationId xmlns:a16="http://schemas.microsoft.com/office/drawing/2014/main" id="{088C12A4-1721-CD46-BDF2-EFB4401BF5BB}"/>
              </a:ext>
            </a:extLst>
          </p:cNvPr>
          <p:cNvPicPr>
            <a:picLocks noChangeAspect="1"/>
          </p:cNvPicPr>
          <p:nvPr/>
        </p:nvPicPr>
        <p:blipFill>
          <a:blip r:embed="rId4"/>
          <a:stretch>
            <a:fillRect/>
          </a:stretch>
        </p:blipFill>
        <p:spPr>
          <a:xfrm>
            <a:off x="2166055" y="2851989"/>
            <a:ext cx="7859889" cy="3094831"/>
          </a:xfrm>
          <a:prstGeom prst="rect">
            <a:avLst/>
          </a:prstGeom>
        </p:spPr>
      </p:pic>
    </p:spTree>
    <p:extLst>
      <p:ext uri="{BB962C8B-B14F-4D97-AF65-F5344CB8AC3E}">
        <p14:creationId xmlns:p14="http://schemas.microsoft.com/office/powerpoint/2010/main" val="1464996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627013C-85AD-BF4D-8BA0-BA8A1BF9E515}"/>
              </a:ext>
            </a:extLst>
          </p:cNvPr>
          <p:cNvPicPr>
            <a:picLocks noChangeAspect="1"/>
          </p:cNvPicPr>
          <p:nvPr/>
        </p:nvPicPr>
        <p:blipFill>
          <a:blip>
            <a:alphaModFix amt="37000"/>
            <a:extLst>
              <a:ext uri="{96DAC541-7B7A-43D3-8B79-37D633B846F1}">
                <asvg:svgBlip xmlns:asvg="http://schemas.microsoft.com/office/drawing/2016/SVG/main" r:embed="rId5"/>
              </a:ext>
            </a:extLst>
          </a:blip>
          <a:stretch>
            <a:fillRect/>
          </a:stretch>
        </p:blipFill>
        <p:spPr>
          <a:xfrm flipH="1">
            <a:off x="2249379" y="468630"/>
            <a:ext cx="7894320" cy="5920740"/>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Saliva Change?</a:t>
            </a:r>
          </a:p>
        </p:txBody>
      </p:sp>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pic>
        <p:nvPicPr>
          <p:cNvPr id="7" name="Graphic 6">
            <a:extLst>
              <a:ext uri="{FF2B5EF4-FFF2-40B4-BE49-F238E27FC236}">
                <a16:creationId xmlns:a16="http://schemas.microsoft.com/office/drawing/2014/main" id="{8E3D2714-FFC7-C244-B889-50B7C956653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47302" y="1934676"/>
            <a:ext cx="4682717" cy="3512037"/>
          </a:xfrm>
          <a:prstGeom prst="rect">
            <a:avLst/>
          </a:prstGeom>
        </p:spPr>
      </p:pic>
    </p:spTree>
    <p:extLst>
      <p:ext uri="{BB962C8B-B14F-4D97-AF65-F5344CB8AC3E}">
        <p14:creationId xmlns:p14="http://schemas.microsoft.com/office/powerpoint/2010/main" val="6049680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352F3E38-F542-B14A-A668-5E45272CD02B}"/>
              </a:ext>
            </a:extLst>
          </p:cNvPr>
          <p:cNvSpPr>
            <a:spLocks noGrp="1"/>
          </p:cNvSpPr>
          <p:nvPr>
            <p:ph type="title"/>
          </p:nvPr>
        </p:nvSpPr>
        <p:spPr>
          <a:xfrm>
            <a:off x="685800" y="486167"/>
            <a:ext cx="10820400" cy="966701"/>
          </a:xfrm>
        </p:spPr>
        <p:txBody>
          <a:bodyPr/>
          <a:lstStyle/>
          <a:p>
            <a:r>
              <a:rPr lang="en-US" dirty="0"/>
              <a:t>Patient Case</a:t>
            </a:r>
          </a:p>
        </p:txBody>
      </p:sp>
      <p:pic>
        <p:nvPicPr>
          <p:cNvPr id="3" name="Graphic 2">
            <a:extLst>
              <a:ext uri="{FF2B5EF4-FFF2-40B4-BE49-F238E27FC236}">
                <a16:creationId xmlns:a16="http://schemas.microsoft.com/office/drawing/2014/main" id="{67EF929D-9686-8A7F-2F9E-997DD27D9508}"/>
              </a:ext>
            </a:extLst>
          </p:cNvPr>
          <p:cNvPicPr>
            <a:picLocks noChangeAspect="1"/>
          </p:cNvPicPr>
          <p:nvPr/>
        </p:nvPicPr>
        <p:blipFill>
          <a:blip>
            <a:extLst>
              <a:ext uri="{96DAC541-7B7A-43D3-8B79-37D633B846F1}">
                <asvg:svgBlip xmlns:asvg="http://schemas.microsoft.com/office/drawing/2016/SVG/main" r:embed="rId3"/>
              </a:ext>
            </a:extLst>
          </a:blip>
          <a:srcRect b="40868"/>
          <a:stretch>
            <a:fillRect/>
          </a:stretch>
        </p:blipFill>
        <p:spPr>
          <a:xfrm>
            <a:off x="885513" y="1118198"/>
            <a:ext cx="10420973" cy="4621603"/>
          </a:xfrm>
          <a:prstGeom prst="rect">
            <a:avLst/>
          </a:prstGeom>
        </p:spPr>
      </p:pic>
    </p:spTree>
    <p:extLst>
      <p:ext uri="{BB962C8B-B14F-4D97-AF65-F5344CB8AC3E}">
        <p14:creationId xmlns:p14="http://schemas.microsoft.com/office/powerpoint/2010/main" val="2493777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5" name="Graphic 4">
            <a:extLst>
              <a:ext uri="{FF2B5EF4-FFF2-40B4-BE49-F238E27FC236}">
                <a16:creationId xmlns:a16="http://schemas.microsoft.com/office/drawing/2014/main" id="{0074F6DE-552A-7540-AD8F-2AEB57A12B9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889760" y="-175260"/>
            <a:ext cx="8412480" cy="6309360"/>
          </a:xfrm>
          <a:prstGeom prst="rect">
            <a:avLst/>
          </a:prstGeom>
        </p:spPr>
      </p:pic>
    </p:spTree>
    <p:extLst>
      <p:ext uri="{BB962C8B-B14F-4D97-AF65-F5344CB8AC3E}">
        <p14:creationId xmlns:p14="http://schemas.microsoft.com/office/powerpoint/2010/main" val="176616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54AFD-B1F0-064C-B6F6-5739079F8E5C}"/>
            </a:ext>
          </a:extLst>
        </p:cNvPr>
        <p:cNvGrpSpPr/>
        <p:nvPr/>
      </p:nvGrpSpPr>
      <p:grpSpPr>
        <a:xfrm>
          <a:off x="0" y="0"/>
          <a:ext cx="0" cy="0"/>
          <a:chOff x="0" y="0"/>
          <a:chExt cx="0" cy="0"/>
        </a:xfrm>
      </p:grpSpPr>
      <p:sp>
        <p:nvSpPr>
          <p:cNvPr id="4" name="Title 5">
            <a:extLst>
              <a:ext uri="{FF2B5EF4-FFF2-40B4-BE49-F238E27FC236}">
                <a16:creationId xmlns:a16="http://schemas.microsoft.com/office/drawing/2014/main" id="{CB98B4B4-6CCC-42FA-7F37-AF1028B3C192}"/>
              </a:ext>
            </a:extLst>
          </p:cNvPr>
          <p:cNvSpPr>
            <a:spLocks noGrp="1"/>
          </p:cNvSpPr>
          <p:nvPr>
            <p:ph type="title"/>
          </p:nvPr>
        </p:nvSpPr>
        <p:spPr>
          <a:xfrm>
            <a:off x="685800" y="486167"/>
            <a:ext cx="10820400" cy="966701"/>
          </a:xfrm>
        </p:spPr>
        <p:txBody>
          <a:bodyPr/>
          <a:lstStyle/>
          <a:p>
            <a:r>
              <a:rPr lang="en-US" dirty="0"/>
              <a:t>Patient Case: Radiographic Findings</a:t>
            </a:r>
          </a:p>
        </p:txBody>
      </p:sp>
      <p:graphicFrame>
        <p:nvGraphicFramePr>
          <p:cNvPr id="9" name="Diagram 8">
            <a:extLst>
              <a:ext uri="{FF2B5EF4-FFF2-40B4-BE49-F238E27FC236}">
                <a16:creationId xmlns:a16="http://schemas.microsoft.com/office/drawing/2014/main" id="{489C72F7-3AE0-111D-6191-4B41D74111AA}"/>
              </a:ext>
            </a:extLst>
          </p:cNvPr>
          <p:cNvGraphicFramePr/>
          <p:nvPr/>
        </p:nvGraphicFramePr>
        <p:xfrm>
          <a:off x="1432560" y="789628"/>
          <a:ext cx="932688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6722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4" name="Graphic 3">
            <a:extLst>
              <a:ext uri="{FF2B5EF4-FFF2-40B4-BE49-F238E27FC236}">
                <a16:creationId xmlns:a16="http://schemas.microsoft.com/office/drawing/2014/main" id="{2D145A5D-4270-7741-9D95-A06ECF5B2BB2}"/>
              </a:ext>
            </a:extLst>
          </p:cNvPr>
          <p:cNvPicPr>
            <a:picLocks noChangeAspect="1"/>
          </p:cNvPicPr>
          <p:nvPr/>
        </p:nvPicPr>
        <p:blipFill>
          <a:blip>
            <a:alphaModFix amt="25000"/>
            <a:extLst>
              <a:ext uri="{96DAC541-7B7A-43D3-8B79-37D633B846F1}">
                <asvg:svgBlip xmlns:asvg="http://schemas.microsoft.com/office/drawing/2016/SVG/main" r:embed="rId7"/>
              </a:ext>
            </a:extLst>
          </a:blip>
          <a:stretch>
            <a:fillRect/>
          </a:stretch>
        </p:blipFill>
        <p:spPr>
          <a:xfrm flipH="1">
            <a:off x="6063761" y="359581"/>
            <a:ext cx="8185116" cy="6138837"/>
          </a:xfrm>
          <a:prstGeom prst="rect">
            <a:avLst/>
          </a:prstGeom>
        </p:spPr>
      </p:pic>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solidFill>
                  <a:schemeClr val="accent2"/>
                </a:solidFill>
              </a:rPr>
              <a:t>Wrap Up</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392508" cy="4462081"/>
          </a:xfrm>
        </p:spPr>
        <p:txBody>
          <a:bodyPr/>
          <a:lstStyle/>
          <a:p>
            <a:pPr lvl="1"/>
            <a:r>
              <a:rPr lang="en-US" dirty="0"/>
              <a:t>Using chairside screening and a proactive oral health preventive plan, you can reduce your patients’ risk for developing tooth decay.</a:t>
            </a:r>
          </a:p>
          <a:p>
            <a:pPr lvl="1"/>
            <a:endParaRPr lang="en-US" dirty="0"/>
          </a:p>
          <a:p>
            <a:pPr lvl="1"/>
            <a:r>
              <a:rPr lang="en-US" dirty="0"/>
              <a:t>Dental professionals have a role in the health care team in providing interprofessional care for patients to prevent stroke and heart disease.</a:t>
            </a:r>
          </a:p>
          <a:p>
            <a:pPr lvl="1"/>
            <a:endParaRPr lang="en-US" dirty="0"/>
          </a:p>
        </p:txBody>
      </p:sp>
    </p:spTree>
    <p:extLst>
      <p:ext uri="{BB962C8B-B14F-4D97-AF65-F5344CB8AC3E}">
        <p14:creationId xmlns:p14="http://schemas.microsoft.com/office/powerpoint/2010/main" val="3331188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6" y="554656"/>
            <a:ext cx="11678323" cy="2377440"/>
          </a:xfrm>
        </p:spPr>
        <p:txBody>
          <a:bodyPr/>
          <a:lstStyle/>
          <a:p>
            <a:r>
              <a:rPr lang="en-US" sz="2400" dirty="0"/>
              <a:t>Caries Management and Prevention: A Risk-Based Approach by </a:t>
            </a:r>
            <a:r>
              <a:rPr lang="en-US" sz="2400" dirty="0" err="1"/>
              <a:t>CareQuest</a:t>
            </a:r>
            <a:r>
              <a:rPr lang="en-US" sz="2400" dirty="0"/>
              <a:t> Institute</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301675" y="2465054"/>
            <a:ext cx="11595174" cy="3515817"/>
          </a:xfrm>
        </p:spPr>
        <p:txBody>
          <a:bodyPr/>
          <a:lstStyle/>
          <a:p>
            <a:r>
              <a:rPr lang="en-US" sz="1800" dirty="0"/>
              <a:t>Session 1: Understanding Dental Caries: Disease Process and Epidemiology</a:t>
            </a:r>
          </a:p>
          <a:p>
            <a:r>
              <a:rPr lang="en-US" sz="1800" dirty="0"/>
              <a:t>Session 2: Caries Disease Process: Demineralization, Remineralization, and Biofilm</a:t>
            </a:r>
          </a:p>
          <a:p>
            <a:r>
              <a:rPr lang="en-US" sz="1800" dirty="0"/>
              <a:t>Session 3: Caries Transmission and Ecological Dysbiosis</a:t>
            </a:r>
          </a:p>
          <a:p>
            <a:r>
              <a:rPr lang="en-US" sz="1800" dirty="0"/>
              <a:t>Session 4: Caries Risk Assessment: Disease Indicators, Risk Factors, and Protective Factors</a:t>
            </a:r>
          </a:p>
          <a:p>
            <a:r>
              <a:rPr lang="en-US" sz="1800" dirty="0"/>
              <a:t>Session 5: Applying Caries Risk Assessment: Clinical Decision-Making</a:t>
            </a:r>
          </a:p>
          <a:p>
            <a:r>
              <a:rPr lang="en-US" sz="1800" dirty="0"/>
              <a:t>Session 6: Applying Prevention Strategies: Risk-Based Caries Management</a:t>
            </a:r>
          </a:p>
          <a:p>
            <a:r>
              <a:rPr lang="en-US" sz="1800" dirty="0"/>
              <a:t>Session 7: Caries Risk Assessment: Case-Based Application</a:t>
            </a:r>
          </a:p>
          <a:p>
            <a:r>
              <a:rPr lang="en-US" sz="1800" dirty="0"/>
              <a:t>Session 8: Saliva in Health: Foundations and Mechanisms</a:t>
            </a:r>
          </a:p>
          <a:p>
            <a:r>
              <a:rPr lang="en-US" sz="1800" dirty="0"/>
              <a:t>Session 9: Saliva in Health: Microbiome, pH, and Caries Risk</a:t>
            </a:r>
          </a:p>
          <a:p>
            <a:r>
              <a:rPr lang="en-US" sz="1800" b="1" dirty="0"/>
              <a:t>Session 10: Saliva in Disease: Cardiovascular Conditions and Caries Risk</a:t>
            </a:r>
          </a:p>
          <a:p>
            <a:r>
              <a:rPr lang="en-US" sz="1800" dirty="0"/>
              <a:t>Session 11: Saliva in Disease: Asthma, Allergic Rhinitis, and Caries Risk</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596825" y="1687815"/>
            <a:ext cx="10470998" cy="2377440"/>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23261065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245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In the US, how often does a stroke occur?</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671084" y="1792933"/>
            <a:ext cx="7777716" cy="4462081"/>
          </a:xfrm>
        </p:spPr>
        <p:txBody>
          <a:bodyPr/>
          <a:lstStyle/>
          <a:p>
            <a:pPr marL="457200" indent="-457200">
              <a:buAutoNum type="alphaUcPeriod"/>
            </a:pPr>
            <a:r>
              <a:rPr lang="en-US" dirty="0"/>
              <a:t>Once every 10 seconds</a:t>
            </a:r>
          </a:p>
          <a:p>
            <a:pPr marL="457200" indent="-457200">
              <a:buAutoNum type="alphaUcPeriod"/>
            </a:pPr>
            <a:r>
              <a:rPr lang="en-US" dirty="0"/>
              <a:t>Once every 20 seconds</a:t>
            </a:r>
          </a:p>
          <a:p>
            <a:pPr marL="457200" indent="-457200">
              <a:buAutoNum type="alphaUcPeriod"/>
            </a:pPr>
            <a:r>
              <a:rPr lang="en-US" dirty="0"/>
              <a:t>Once every 30 seconds</a:t>
            </a:r>
          </a:p>
          <a:p>
            <a:pPr marL="457200" indent="-457200">
              <a:buAutoNum type="alphaUcPeriod"/>
            </a:pPr>
            <a:r>
              <a:rPr lang="en-US" dirty="0"/>
              <a:t>Once every 40 seconds</a:t>
            </a:r>
          </a:p>
        </p:txBody>
      </p:sp>
    </p:spTree>
    <p:extLst>
      <p:ext uri="{BB962C8B-B14F-4D97-AF65-F5344CB8AC3E}">
        <p14:creationId xmlns:p14="http://schemas.microsoft.com/office/powerpoint/2010/main" val="3346489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3A968-973C-DEE0-7AEC-B9F178B6E0F0}"/>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7FA73774-C9A5-1B59-10C1-98FD431C978C}"/>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5873E42D-89E1-E201-F36D-DBAD45D5286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8CC742EA-FA4B-5680-7055-AF08896687F2}"/>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36DE8176-FA65-CFF9-F0D0-62FDF9197E85}"/>
              </a:ext>
            </a:extLst>
          </p:cNvPr>
          <p:cNvSpPr>
            <a:spLocks noGrp="1"/>
          </p:cNvSpPr>
          <p:nvPr>
            <p:ph type="title"/>
          </p:nvPr>
        </p:nvSpPr>
        <p:spPr>
          <a:xfrm>
            <a:off x="685800" y="486167"/>
            <a:ext cx="10820400" cy="966701"/>
          </a:xfrm>
        </p:spPr>
        <p:txBody>
          <a:bodyPr/>
          <a:lstStyle/>
          <a:p>
            <a:r>
              <a:rPr lang="en-US" dirty="0"/>
              <a:t>In the US, how often does a stroke occur?</a:t>
            </a:r>
          </a:p>
        </p:txBody>
      </p:sp>
      <p:sp>
        <p:nvSpPr>
          <p:cNvPr id="7" name="Content Placeholder 6">
            <a:extLst>
              <a:ext uri="{FF2B5EF4-FFF2-40B4-BE49-F238E27FC236}">
                <a16:creationId xmlns:a16="http://schemas.microsoft.com/office/drawing/2014/main" id="{E10F7110-264C-477C-8C8F-B1E1D3B57D1A}"/>
              </a:ext>
            </a:extLst>
          </p:cNvPr>
          <p:cNvSpPr>
            <a:spLocks noGrp="1"/>
          </p:cNvSpPr>
          <p:nvPr>
            <p:ph idx="1"/>
          </p:nvPr>
        </p:nvSpPr>
        <p:spPr>
          <a:xfrm>
            <a:off x="1671084" y="1792933"/>
            <a:ext cx="7777716" cy="4462081"/>
          </a:xfrm>
        </p:spPr>
        <p:txBody>
          <a:bodyPr/>
          <a:lstStyle/>
          <a:p>
            <a:pPr marL="457200" indent="-457200">
              <a:buAutoNum type="alphaUcPeriod"/>
            </a:pPr>
            <a:r>
              <a:rPr lang="en-US" dirty="0"/>
              <a:t>Once every 10 seconds</a:t>
            </a:r>
          </a:p>
          <a:p>
            <a:pPr marL="457200" indent="-457200">
              <a:buAutoNum type="alphaUcPeriod"/>
            </a:pPr>
            <a:r>
              <a:rPr lang="en-US" dirty="0"/>
              <a:t>Once every 20 seconds</a:t>
            </a:r>
          </a:p>
          <a:p>
            <a:pPr marL="457200" indent="-457200">
              <a:buAutoNum type="alphaUcPeriod"/>
            </a:pPr>
            <a:r>
              <a:rPr lang="en-US" dirty="0"/>
              <a:t>Once every 30 seconds</a:t>
            </a:r>
          </a:p>
          <a:p>
            <a:pPr marL="457200" indent="-457200">
              <a:buAutoNum type="alphaUcPeriod"/>
            </a:pPr>
            <a:r>
              <a:rPr lang="en-US" dirty="0">
                <a:solidFill>
                  <a:schemeClr val="accent2"/>
                </a:solidFill>
              </a:rPr>
              <a:t>Once every 40 seconds</a:t>
            </a:r>
          </a:p>
        </p:txBody>
      </p:sp>
    </p:spTree>
    <p:extLst>
      <p:ext uri="{BB962C8B-B14F-4D97-AF65-F5344CB8AC3E}">
        <p14:creationId xmlns:p14="http://schemas.microsoft.com/office/powerpoint/2010/main" val="1470507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E7DAFE-FC14-6743-A747-7B5BE55482BF}"/>
              </a:ext>
            </a:extLst>
          </p:cNvPr>
          <p:cNvSpPr>
            <a:spLocks noGrp="1"/>
          </p:cNvSpPr>
          <p:nvPr>
            <p:ph type="body" sz="half" idx="2"/>
          </p:nvPr>
        </p:nvSpPr>
        <p:spPr/>
        <p:txBody>
          <a:bodyPr/>
          <a:lstStyle/>
          <a:p>
            <a:pPr lvl="0" defTabSz="914400">
              <a:lnSpc>
                <a:spcPct val="100000"/>
              </a:lnSpc>
              <a:defRPr/>
            </a:pPr>
            <a:r>
              <a:rPr lang="en-US" dirty="0"/>
              <a:t>“Heart Disease and Stroke Maps,” Centers for Disease Control and Prevention, accessed April 10, 2026, https://</a:t>
            </a:r>
            <a:r>
              <a:rPr lang="en-US" dirty="0" err="1"/>
              <a:t>www.cdc.gov</a:t>
            </a:r>
            <a:r>
              <a:rPr lang="en-US" dirty="0"/>
              <a:t>/heart-disease-and-stroke-data/.</a:t>
            </a:r>
          </a:p>
        </p:txBody>
      </p:sp>
      <p:pic>
        <p:nvPicPr>
          <p:cNvPr id="7" name="Picture 6" descr="A map of the united states&#10;&#10;Description automatically generated">
            <a:extLst>
              <a:ext uri="{FF2B5EF4-FFF2-40B4-BE49-F238E27FC236}">
                <a16:creationId xmlns:a16="http://schemas.microsoft.com/office/drawing/2014/main" id="{856322A7-D9BF-0440-8488-6A6EA5DBFD75}"/>
              </a:ext>
            </a:extLst>
          </p:cNvPr>
          <p:cNvPicPr>
            <a:picLocks noChangeAspect="1"/>
          </p:cNvPicPr>
          <p:nvPr/>
        </p:nvPicPr>
        <p:blipFill>
          <a:blip r:embed="rId4"/>
          <a:stretch>
            <a:fillRect/>
          </a:stretch>
        </p:blipFill>
        <p:spPr>
          <a:xfrm>
            <a:off x="2398955" y="247714"/>
            <a:ext cx="7394090" cy="5713615"/>
          </a:xfrm>
          <a:prstGeom prst="rect">
            <a:avLst/>
          </a:prstGeom>
        </p:spPr>
      </p:pic>
    </p:spTree>
    <p:extLst>
      <p:ext uri="{BB962C8B-B14F-4D97-AF65-F5344CB8AC3E}">
        <p14:creationId xmlns:p14="http://schemas.microsoft.com/office/powerpoint/2010/main" val="1230306210"/>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392E3E6-3B99-0940-9948-246ADDFD87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2595937" y="251190"/>
            <a:ext cx="7397688" cy="5548266"/>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This Relate to Dental Caries?</a:t>
            </a:r>
          </a:p>
        </p:txBody>
      </p:sp>
      <p:pic>
        <p:nvPicPr>
          <p:cNvPr id="10" name="Graphic 9">
            <a:extLst>
              <a:ext uri="{FF2B5EF4-FFF2-40B4-BE49-F238E27FC236}">
                <a16:creationId xmlns:a16="http://schemas.microsoft.com/office/drawing/2014/main" id="{4FECDFF5-60C1-2845-960E-0ABB1820768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52226" y="1736103"/>
            <a:ext cx="5781870" cy="4336403"/>
          </a:xfrm>
          <a:prstGeom prst="rect">
            <a:avLst/>
          </a:prstGeom>
        </p:spPr>
      </p:pic>
    </p:spTree>
    <p:extLst>
      <p:ext uri="{BB962C8B-B14F-4D97-AF65-F5344CB8AC3E}">
        <p14:creationId xmlns:p14="http://schemas.microsoft.com/office/powerpoint/2010/main" val="2283227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species are involved in cerebral microbleeds?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982972" y="2282728"/>
            <a:ext cx="7798981" cy="3175589"/>
          </a:xfrm>
        </p:spPr>
        <p:txBody>
          <a:bodyPr/>
          <a:lstStyle/>
          <a:p>
            <a:pPr marL="457200" indent="-457200">
              <a:buAutoNum type="alphaUcPeriod"/>
            </a:pPr>
            <a:r>
              <a:rPr lang="en-US" i="1" dirty="0"/>
              <a:t>S. </a:t>
            </a:r>
            <a:r>
              <a:rPr lang="en-US" i="1" dirty="0" err="1"/>
              <a:t>oralis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t>S. </a:t>
            </a:r>
            <a:r>
              <a:rPr lang="en-US" i="1" dirty="0" err="1"/>
              <a:t>mutans</a:t>
            </a:r>
            <a:endParaRPr lang="en-US" i="1" dirty="0"/>
          </a:p>
          <a:p>
            <a:pPr marL="457200" indent="-457200">
              <a:buAutoNum type="alphaUcPeriod"/>
            </a:pPr>
            <a:r>
              <a:rPr lang="en-US" i="1" dirty="0"/>
              <a:t>S. mitis</a:t>
            </a:r>
          </a:p>
        </p:txBody>
      </p:sp>
    </p:spTree>
    <p:extLst>
      <p:ext uri="{BB962C8B-B14F-4D97-AF65-F5344CB8AC3E}">
        <p14:creationId xmlns:p14="http://schemas.microsoft.com/office/powerpoint/2010/main" val="25122919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 ds:uri="16fd8dee-6120-4999-8556-a2bdcc2d06f2"/>
    <ds:schemaRef ds:uri="92a9f978-5a17-4160-abd0-a1ef8b732e6d"/>
    <ds:schemaRef ds:uri="e7bedb6b-deba-4604-9872-5c8387a7599f"/>
    <ds:schemaRef ds:uri="db61073a-66ec-472b-b328-3a823e43552a"/>
    <ds:schemaRef ds:uri="http://schemas.microsoft.com/sharepoint/v3"/>
  </ds:schemaRefs>
</ds:datastoreItem>
</file>

<file path=customXml/itemProps2.xml><?xml version="1.0" encoding="utf-8"?>
<ds:datastoreItem xmlns:ds="http://schemas.openxmlformats.org/officeDocument/2006/customXml" ds:itemID="{8CB7E379-0C72-495C-8586-D15A5DD696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b61073a-66ec-472b-b328-3a823e43552a"/>
    <ds:schemaRef ds:uri="e7bedb6b-deba-4604-9872-5c8387a759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474380-3A46-4787-9402-F1099DCD55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CQ_Template_2020</Template>
  <TotalTime>31682</TotalTime>
  <Words>5041</Words>
  <Application>Microsoft Office PowerPoint</Application>
  <PresentationFormat>Widescreen</PresentationFormat>
  <Paragraphs>342</Paragraphs>
  <Slides>43</Slides>
  <Notes>43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49" baseType="lpstr">
      <vt:lpstr>Aptos</vt:lpstr>
      <vt:lpstr>Arial</vt:lpstr>
      <vt:lpstr>Calibri</vt:lpstr>
      <vt:lpstr>System Font Regular</vt:lpstr>
      <vt:lpstr>CQ_Template_2020</vt:lpstr>
      <vt:lpstr>think-cell Slide</vt:lpstr>
      <vt:lpstr>Saliva in Disease: Cardiovascular Conditions and Caries Risk </vt:lpstr>
      <vt:lpstr>Learning Objectives</vt:lpstr>
      <vt:lpstr>Factors Influencing Saliva Composition and Flow</vt:lpstr>
      <vt:lpstr>PowerPoint Presentation</vt:lpstr>
      <vt:lpstr>In the US, how often does a stroke occur?</vt:lpstr>
      <vt:lpstr>In the US, how often does a stroke occur?</vt:lpstr>
      <vt:lpstr>PowerPoint Presentation</vt:lpstr>
      <vt:lpstr>How Does This Relate to Dental Caries?</vt:lpstr>
      <vt:lpstr>Which of the following species are involved in cerebral microbleeds?</vt:lpstr>
      <vt:lpstr>Which of the following species are involved in cerebral microbleeds?</vt:lpstr>
      <vt:lpstr>PowerPoint Presentation</vt:lpstr>
      <vt:lpstr>Which of the following is not a serotype of S. mutans?</vt:lpstr>
      <vt:lpstr>Which of the following is not a serotype of S. mutans?</vt:lpstr>
      <vt:lpstr>Which of the following serotypes was associated with the greatest inhibition of collagen-induced platelet aggregation in patients with strokes?</vt:lpstr>
      <vt:lpstr>Which of the following serotypes was associated with the greatest inhibition of collagen-induced platelet aggregation in patients with strokes?</vt:lpstr>
      <vt:lpstr>PowerPoint Presentation</vt:lpstr>
      <vt:lpstr>PowerPoint Presentation</vt:lpstr>
      <vt:lpstr>PowerPoint Presentation</vt:lpstr>
      <vt:lpstr>In a 2019 report from the American Heart Association, which of the following bacteria were found in plaques associated with acute ischemic stroke?</vt:lpstr>
      <vt:lpstr>In a 2019 report from the American Heart Association, which of the following bacteria were found in plaques associated with acute ischemic stroke?</vt:lpstr>
      <vt:lpstr>PowerPoint Presentation</vt:lpstr>
      <vt:lpstr>PowerPoint Presentation</vt:lpstr>
      <vt:lpstr>PowerPoint Presentation</vt:lpstr>
      <vt:lpstr>PowerPoint Presentation</vt:lpstr>
      <vt:lpstr>In the US, how often does someone die from heart disease?</vt:lpstr>
      <vt:lpstr>In the US, how often does someone die from heart disease?</vt:lpstr>
      <vt:lpstr>PowerPoint Presentation</vt:lpstr>
      <vt:lpstr>How Does This Relate to Dental Caries?</vt:lpstr>
      <vt:lpstr>In a 2019 article in Nature’s Scientific Reports, which of the following clinical outcomes was shown to have a dose-dependent relationship with severity of tooth decay?</vt:lpstr>
      <vt:lpstr>In a 2019 article in Nature’s Scientific Reports, which of the following clinical outcomes was shown to have a dose-dependent relationship with severity of tooth decay?</vt:lpstr>
      <vt:lpstr>PowerPoint Presentation</vt:lpstr>
      <vt:lpstr>PowerPoint Presentation</vt:lpstr>
      <vt:lpstr>Which of the following species was most commonly found in heart valve tissue and the plaques?</vt:lpstr>
      <vt:lpstr>Which of the following species was most commonly found in heart valve tissue and the plaques?</vt:lpstr>
      <vt:lpstr>PowerPoint Presentation</vt:lpstr>
      <vt:lpstr>PowerPoint Presentation</vt:lpstr>
      <vt:lpstr>PowerPoint Presentation</vt:lpstr>
      <vt:lpstr>How Does Saliva Change?</vt:lpstr>
      <vt:lpstr>Patient Case</vt:lpstr>
      <vt:lpstr>Patient Case: Radiographic Findings</vt:lpstr>
      <vt:lpstr>Wrap Up</vt:lpstr>
      <vt:lpstr>Caries Management and Prevention: A Risk-Based Approach by CareQuest Institute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 Second Line</dc:title>
  <dc:creator>Angela W</dc:creator>
  <cp:lastModifiedBy>Chernise Harris</cp:lastModifiedBy>
  <cp:revision>27</cp:revision>
  <cp:lastPrinted>2024-05-10T18:49:58Z</cp:lastPrinted>
  <dcterms:created xsi:type="dcterms:W3CDTF">2023-12-07T19:15:09Z</dcterms:created>
  <dcterms:modified xsi:type="dcterms:W3CDTF">2026-08-10T19:04:32Z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MSIP_Label_f78b96c2-3b53-48be-bf5a-3793da9afc77_Enabled">
    <vt:lpwstr>true</vt:lpwstr>
  </property>
  <property fmtid="{D5CDD505-2E9C-101B-9397-08002B2CF9AE}" pid="5" name="MSIP_Label_f78b96c2-3b53-48be-bf5a-3793da9afc77_SetDate">
    <vt:lpwstr>2026-04-30T13:33:47Z</vt:lpwstr>
  </property>
  <property fmtid="{D5CDD505-2E9C-101B-9397-08002B2CF9AE}" pid="6" name="MSIP_Label_f78b96c2-3b53-48be-bf5a-3793da9afc77_Method">
    <vt:lpwstr>Privileged</vt:lpwstr>
  </property>
  <property fmtid="{D5CDD505-2E9C-101B-9397-08002B2CF9AE}" pid="7" name="MSIP_Label_f78b96c2-3b53-48be-bf5a-3793da9afc77_Name">
    <vt:lpwstr>Internal-Only</vt:lpwstr>
  </property>
  <property fmtid="{D5CDD505-2E9C-101B-9397-08002B2CF9AE}" pid="8" name="MSIP_Label_f78b96c2-3b53-48be-bf5a-3793da9afc77_SiteId">
    <vt:lpwstr>70b8dad5-c5e8-4be1-af67-ccc78aa80bba</vt:lpwstr>
  </property>
  <property fmtid="{D5CDD505-2E9C-101B-9397-08002B2CF9AE}" pid="9" name="MSIP_Label_f78b96c2-3b53-48be-bf5a-3793da9afc77_ActionId">
    <vt:lpwstr>e5f4cb0e-7818-4585-b934-f0db4f67f246</vt:lpwstr>
  </property>
  <property fmtid="{D5CDD505-2E9C-101B-9397-08002B2CF9AE}" pid="10" name="MSIP_Label_f78b96c2-3b53-48be-bf5a-3793da9afc77_ContentBits">
    <vt:lpwstr>2</vt:lpwstr>
  </property>
  <property fmtid="{D5CDD505-2E9C-101B-9397-08002B2CF9AE}" pid="11" name="MSIP_Label_f78b96c2-3b53-48be-bf5a-3793da9afc77_Tag">
    <vt:lpwstr>10, 0, 1, 1</vt:lpwstr>
  </property>
  <property fmtid="{D5CDD505-2E9C-101B-9397-08002B2CF9AE}" pid="12" name="ClassificationContentMarkingFooterLocations">
    <vt:lpwstr>CQ_Template_2020:6</vt:lpwstr>
  </property>
  <property fmtid="{D5CDD505-2E9C-101B-9397-08002B2CF9AE}" pid="13" name="ClassificationContentMarkingFooterText">
    <vt:lpwstr>Internal-Only</vt:lpwstr>
  </property>
  <property fmtid="{D5CDD505-2E9C-101B-9397-08002B2CF9AE}" pid="14" name="MediaServiceImageTags">
    <vt:lpwstr/>
  </property>
</Properties>
</file>