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notesSlides/notesSlide1.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0.xml" ContentType="application/vnd.openxmlformats-officedocument.presentationml.tags+xml"/>
  <Override PartName="/ppt/tags/tag4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9.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35.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38.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5"/>
  </p:notesMasterIdLst>
  <p:handoutMasterIdLst>
    <p:handoutMasterId r:id="rId46"/>
  </p:handoutMasterIdLst>
  <p:sldIdLst>
    <p:sldId id="258" r:id="rId5"/>
    <p:sldId id="298" r:id="rId6"/>
    <p:sldId id="433" r:id="rId7"/>
    <p:sldId id="341" r:id="rId8"/>
    <p:sldId id="426" r:id="rId9"/>
    <p:sldId id="435" r:id="rId10"/>
    <p:sldId id="382" r:id="rId11"/>
    <p:sldId id="383" r:id="rId12"/>
    <p:sldId id="421" r:id="rId13"/>
    <p:sldId id="436" r:id="rId14"/>
    <p:sldId id="423" r:id="rId15"/>
    <p:sldId id="390" r:id="rId16"/>
    <p:sldId id="386" r:id="rId17"/>
    <p:sldId id="391" r:id="rId18"/>
    <p:sldId id="392" r:id="rId19"/>
    <p:sldId id="395" r:id="rId20"/>
    <p:sldId id="394" r:id="rId21"/>
    <p:sldId id="396" r:id="rId22"/>
    <p:sldId id="397" r:id="rId23"/>
    <p:sldId id="398" r:id="rId24"/>
    <p:sldId id="399" r:id="rId25"/>
    <p:sldId id="400" r:id="rId26"/>
    <p:sldId id="401" r:id="rId27"/>
    <p:sldId id="402" r:id="rId28"/>
    <p:sldId id="403" r:id="rId29"/>
    <p:sldId id="405" r:id="rId30"/>
    <p:sldId id="404" r:id="rId31"/>
    <p:sldId id="389" r:id="rId32"/>
    <p:sldId id="428" r:id="rId33"/>
    <p:sldId id="413" r:id="rId34"/>
    <p:sldId id="424" r:id="rId35"/>
    <p:sldId id="429" r:id="rId36"/>
    <p:sldId id="415" r:id="rId37"/>
    <p:sldId id="420" r:id="rId38"/>
    <p:sldId id="430" r:id="rId39"/>
    <p:sldId id="438" r:id="rId40"/>
    <p:sldId id="416" r:id="rId41"/>
    <p:sldId id="432" r:id="rId42"/>
    <p:sldId id="338" r:id="rId43"/>
    <p:sldId id="339" r:id="rId44"/>
  </p:sldIdLst>
  <p:sldSz cx="12192000" cy="6858000"/>
  <p:notesSz cx="6858000" cy="9144000"/>
  <p:custDataLst>
    <p:tags r:id="rId4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504" userDrawn="1">
          <p15:clr>
            <a:srgbClr val="A4A3A4"/>
          </p15:clr>
        </p15:guide>
        <p15:guide id="4" orient="horz" pos="1776" userDrawn="1">
          <p15:clr>
            <a:srgbClr val="A4A3A4"/>
          </p15:clr>
        </p15:guide>
        <p15:guide id="5" orient="horz" pos="27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B70699-0319-D40A-1726-C0B89086F054}" name="Wolfe, Josefine O" initials="JW" userId="S::jow423@eid.utexas.edu::49d78f66-35c2-4d68-a0a7-58e286d3a822" providerId="AD"/>
  <p188:author id="{7C1086A2-111A-4099-9166-FD29E2AEA109}" name="Michael Briddon" initials="MB" userId="S::mbriddon@carequest.org::53d95c7a-2db2-4e16-a4b0-3ab0fd1e3a50" providerId="AD"/>
  <p188:author id="{25DE45E3-A802-372C-6E35-EB87EF8067EC}" name="Jason Schneiderman" initials="JS" userId="S::Jason.Schneiderman@YMCA.NET::cbe8d247-c879-4f0f-a28b-d0bd778a6a4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2633"/>
    <a:srgbClr val="008CA0"/>
    <a:srgbClr val="3A913F"/>
    <a:srgbClr val="8B84D7"/>
    <a:srgbClr val="2DCCD3"/>
    <a:srgbClr val="48369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21" autoAdjust="0"/>
    <p:restoredTop sz="86627"/>
  </p:normalViewPr>
  <p:slideViewPr>
    <p:cSldViewPr snapToGrid="0" snapToObjects="1">
      <p:cViewPr varScale="1">
        <p:scale>
          <a:sx n="93" d="100"/>
          <a:sy n="93" d="100"/>
        </p:scale>
        <p:origin x="78" y="96"/>
      </p:cViewPr>
      <p:guideLst>
        <p:guide orient="horz" pos="2160"/>
        <p:guide pos="3840"/>
        <p:guide orient="horz" pos="504"/>
        <p:guide orient="horz" pos="1776"/>
        <p:guide orient="horz" pos="27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0"/>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96F100-58D8-1244-8AE0-FC37645F434F}" type="doc">
      <dgm:prSet loTypeId="urn:microsoft.com/office/officeart/2005/8/layout/default" loCatId="" qsTypeId="urn:microsoft.com/office/officeart/2005/8/quickstyle/simple1" qsCatId="simple" csTypeId="urn:microsoft.com/office/officeart/2005/8/colors/accent0_3" csCatId="mainScheme" phldr="1"/>
      <dgm:spPr/>
      <dgm:t>
        <a:bodyPr/>
        <a:lstStyle/>
        <a:p>
          <a:endParaRPr lang="en-US"/>
        </a:p>
      </dgm:t>
    </dgm:pt>
    <dgm:pt modelId="{73A6269D-01B1-C144-A482-9ED0710CB662}">
      <dgm:prSet phldrT="[Text]" custT="1"/>
      <dgm:spPr>
        <a:solidFill>
          <a:schemeClr val="tx2"/>
        </a:solidFill>
        <a:ln>
          <a:solidFill>
            <a:schemeClr val="tx2"/>
          </a:solidFill>
        </a:ln>
      </dgm:spPr>
      <dgm:t>
        <a:bodyPr/>
        <a:lstStyle/>
        <a:p>
          <a:r>
            <a:rPr lang="en-US" sz="2400" dirty="0"/>
            <a:t>Normal biological variability</a:t>
          </a:r>
        </a:p>
      </dgm:t>
    </dgm:pt>
    <dgm:pt modelId="{84386C1F-1704-9F4F-9C91-58B234A2E85B}" type="parTrans" cxnId="{2AA51459-5852-6F40-988E-4D345F15A858}">
      <dgm:prSet/>
      <dgm:spPr/>
      <dgm:t>
        <a:bodyPr/>
        <a:lstStyle/>
        <a:p>
          <a:endParaRPr lang="en-US"/>
        </a:p>
      </dgm:t>
    </dgm:pt>
    <dgm:pt modelId="{65EC47F8-F393-A44F-9DAC-AAD93676BF14}" type="sibTrans" cxnId="{2AA51459-5852-6F40-988E-4D345F15A858}">
      <dgm:prSet/>
      <dgm:spPr/>
      <dgm:t>
        <a:bodyPr/>
        <a:lstStyle/>
        <a:p>
          <a:endParaRPr lang="en-US"/>
        </a:p>
      </dgm:t>
    </dgm:pt>
    <dgm:pt modelId="{5395D4AF-8EC3-5740-9103-903FF8517D77}">
      <dgm:prSet phldrT="[Text]" custT="1"/>
      <dgm:spPr>
        <a:solidFill>
          <a:schemeClr val="bg2"/>
        </a:solidFill>
        <a:ln>
          <a:solidFill>
            <a:schemeClr val="tx2"/>
          </a:solidFill>
        </a:ln>
      </dgm:spPr>
      <dgm:t>
        <a:bodyPr/>
        <a:lstStyle/>
        <a:p>
          <a:r>
            <a:rPr lang="en-US" sz="2400" dirty="0"/>
            <a:t>Circadian rhythm (time of day)</a:t>
          </a:r>
        </a:p>
      </dgm:t>
    </dgm:pt>
    <dgm:pt modelId="{C85F5CAD-8877-C84F-9DBC-88D957273BF1}" type="parTrans" cxnId="{31425F01-4266-8641-A195-C8E7323E2741}">
      <dgm:prSet/>
      <dgm:spPr/>
      <dgm:t>
        <a:bodyPr/>
        <a:lstStyle/>
        <a:p>
          <a:endParaRPr lang="en-US"/>
        </a:p>
      </dgm:t>
    </dgm:pt>
    <dgm:pt modelId="{FEB7618B-C8FE-284D-B2E0-9C2E3891A4A5}" type="sibTrans" cxnId="{31425F01-4266-8641-A195-C8E7323E2741}">
      <dgm:prSet/>
      <dgm:spPr/>
      <dgm:t>
        <a:bodyPr/>
        <a:lstStyle/>
        <a:p>
          <a:endParaRPr lang="en-US"/>
        </a:p>
      </dgm:t>
    </dgm:pt>
    <dgm:pt modelId="{328B9016-7F2F-8440-879F-D7EB36772A99}">
      <dgm:prSet phldrT="[Text]" custT="1"/>
      <dgm:spPr>
        <a:solidFill>
          <a:schemeClr val="tx2"/>
        </a:solidFill>
        <a:ln>
          <a:solidFill>
            <a:schemeClr val="tx2"/>
          </a:solidFill>
        </a:ln>
      </dgm:spPr>
      <dgm:t>
        <a:bodyPr/>
        <a:lstStyle/>
        <a:p>
          <a:r>
            <a:rPr lang="en-US" sz="2400" dirty="0"/>
            <a:t>Flow state (unstimulated vs. stimulated)</a:t>
          </a:r>
        </a:p>
      </dgm:t>
    </dgm:pt>
    <dgm:pt modelId="{6B15B74C-1CDB-2C42-9AAD-B7E59F988E12}" type="parTrans" cxnId="{E0EE16BF-990E-014F-9573-0D42CAE8A55C}">
      <dgm:prSet/>
      <dgm:spPr/>
      <dgm:t>
        <a:bodyPr/>
        <a:lstStyle/>
        <a:p>
          <a:endParaRPr lang="en-US"/>
        </a:p>
      </dgm:t>
    </dgm:pt>
    <dgm:pt modelId="{320BFE14-D523-4A4B-A4B3-718A758BED29}" type="sibTrans" cxnId="{E0EE16BF-990E-014F-9573-0D42CAE8A55C}">
      <dgm:prSet/>
      <dgm:spPr/>
      <dgm:t>
        <a:bodyPr/>
        <a:lstStyle/>
        <a:p>
          <a:endParaRPr lang="en-US"/>
        </a:p>
      </dgm:t>
    </dgm:pt>
    <dgm:pt modelId="{9B710CD7-F8C6-4344-910F-650C54FD701D}">
      <dgm:prSet phldrT="[Text]" custT="1"/>
      <dgm:spPr>
        <a:solidFill>
          <a:schemeClr val="tx2"/>
        </a:solidFill>
        <a:ln>
          <a:solidFill>
            <a:schemeClr val="tx2"/>
          </a:solidFill>
        </a:ln>
      </dgm:spPr>
      <dgm:t>
        <a:bodyPr/>
        <a:lstStyle/>
        <a:p>
          <a:r>
            <a:rPr lang="en-US" sz="2400" dirty="0"/>
            <a:t>Systemic conditions (e.g., xerostomia, Sjögren’s)</a:t>
          </a:r>
        </a:p>
      </dgm:t>
    </dgm:pt>
    <dgm:pt modelId="{9ED047CB-1BE1-FC4E-96D5-0AF846BCF064}" type="parTrans" cxnId="{931D6DC0-FDBB-3C48-843B-9B347C49EC14}">
      <dgm:prSet/>
      <dgm:spPr/>
      <dgm:t>
        <a:bodyPr/>
        <a:lstStyle/>
        <a:p>
          <a:endParaRPr lang="en-US"/>
        </a:p>
      </dgm:t>
    </dgm:pt>
    <dgm:pt modelId="{6387079F-FFA4-7A4A-A310-BB981D9A04A7}" type="sibTrans" cxnId="{931D6DC0-FDBB-3C48-843B-9B347C49EC14}">
      <dgm:prSet/>
      <dgm:spPr/>
      <dgm:t>
        <a:bodyPr/>
        <a:lstStyle/>
        <a:p>
          <a:endParaRPr lang="en-US"/>
        </a:p>
      </dgm:t>
    </dgm:pt>
    <dgm:pt modelId="{C3A90CC8-91E1-2D42-ACD5-CB2AF53528D6}">
      <dgm:prSet phldrT="[Text]" custT="1"/>
      <dgm:spPr>
        <a:solidFill>
          <a:schemeClr val="bg2"/>
        </a:solidFill>
        <a:ln>
          <a:solidFill>
            <a:schemeClr val="tx2"/>
          </a:solidFill>
        </a:ln>
      </dgm:spPr>
      <dgm:t>
        <a:bodyPr/>
        <a:lstStyle/>
        <a:p>
          <a:r>
            <a:rPr lang="en-US" sz="2400" dirty="0"/>
            <a:t>Aging (indirect effects via medications and disease)</a:t>
          </a:r>
        </a:p>
      </dgm:t>
    </dgm:pt>
    <dgm:pt modelId="{4F6134D4-D3FA-E646-94E1-7FA7FC494893}" type="parTrans" cxnId="{262245E4-C591-5146-8E8C-4BFD03DA66A1}">
      <dgm:prSet/>
      <dgm:spPr/>
      <dgm:t>
        <a:bodyPr/>
        <a:lstStyle/>
        <a:p>
          <a:endParaRPr lang="en-US"/>
        </a:p>
      </dgm:t>
    </dgm:pt>
    <dgm:pt modelId="{9121BCE0-DB6D-624F-B406-739D6D80E09C}" type="sibTrans" cxnId="{262245E4-C591-5146-8E8C-4BFD03DA66A1}">
      <dgm:prSet/>
      <dgm:spPr/>
      <dgm:t>
        <a:bodyPr/>
        <a:lstStyle/>
        <a:p>
          <a:endParaRPr lang="en-US"/>
        </a:p>
      </dgm:t>
    </dgm:pt>
    <dgm:pt modelId="{218A34D7-4CE3-0A48-A568-91E1BBDCB764}">
      <dgm:prSet phldrT="[Text]" custT="1"/>
      <dgm:spPr>
        <a:solidFill>
          <a:schemeClr val="bg2"/>
        </a:solidFill>
        <a:ln>
          <a:solidFill>
            <a:schemeClr val="tx2"/>
          </a:solidFill>
        </a:ln>
      </dgm:spPr>
      <dgm:t>
        <a:bodyPr/>
        <a:lstStyle/>
        <a:p>
          <a:r>
            <a:rPr lang="en-US" sz="2400" dirty="0"/>
            <a:t>Medications (especially anticholinergics)</a:t>
          </a:r>
        </a:p>
      </dgm:t>
    </dgm:pt>
    <dgm:pt modelId="{D7DEEB87-CAC6-8B47-BD43-799573433EA1}" type="parTrans" cxnId="{46BF3533-4F97-F445-9270-EBAA371DE712}">
      <dgm:prSet/>
      <dgm:spPr/>
      <dgm:t>
        <a:bodyPr/>
        <a:lstStyle/>
        <a:p>
          <a:endParaRPr lang="en-US"/>
        </a:p>
      </dgm:t>
    </dgm:pt>
    <dgm:pt modelId="{9005DEB9-109A-7C4D-9C06-846F44F3A3F8}" type="sibTrans" cxnId="{46BF3533-4F97-F445-9270-EBAA371DE712}">
      <dgm:prSet/>
      <dgm:spPr/>
      <dgm:t>
        <a:bodyPr/>
        <a:lstStyle/>
        <a:p>
          <a:endParaRPr lang="en-US"/>
        </a:p>
      </dgm:t>
    </dgm:pt>
    <dgm:pt modelId="{F56BBE26-34AB-AA4D-959D-218C5F8073B7}" type="pres">
      <dgm:prSet presAssocID="{AF96F100-58D8-1244-8AE0-FC37645F434F}" presName="diagram" presStyleCnt="0">
        <dgm:presLayoutVars>
          <dgm:dir/>
          <dgm:resizeHandles val="exact"/>
        </dgm:presLayoutVars>
      </dgm:prSet>
      <dgm:spPr/>
    </dgm:pt>
    <dgm:pt modelId="{CF27FB22-B712-6141-BB71-BE0DB7314F65}" type="pres">
      <dgm:prSet presAssocID="{73A6269D-01B1-C144-A482-9ED0710CB662}" presName="node" presStyleLbl="node1" presStyleIdx="0" presStyleCnt="6">
        <dgm:presLayoutVars>
          <dgm:bulletEnabled val="1"/>
        </dgm:presLayoutVars>
      </dgm:prSet>
      <dgm:spPr/>
    </dgm:pt>
    <dgm:pt modelId="{86016FC7-EEF7-7A4F-9089-B019226E86A9}" type="pres">
      <dgm:prSet presAssocID="{65EC47F8-F393-A44F-9DAC-AAD93676BF14}" presName="sibTrans" presStyleCnt="0"/>
      <dgm:spPr/>
    </dgm:pt>
    <dgm:pt modelId="{E2C1F77F-FDEC-C848-8577-A03F6B2CA4C9}" type="pres">
      <dgm:prSet presAssocID="{5395D4AF-8EC3-5740-9103-903FF8517D77}" presName="node" presStyleLbl="node1" presStyleIdx="1" presStyleCnt="6">
        <dgm:presLayoutVars>
          <dgm:bulletEnabled val="1"/>
        </dgm:presLayoutVars>
      </dgm:prSet>
      <dgm:spPr/>
    </dgm:pt>
    <dgm:pt modelId="{31D0D760-1572-7846-B6FB-CE8E22788FE4}" type="pres">
      <dgm:prSet presAssocID="{FEB7618B-C8FE-284D-B2E0-9C2E3891A4A5}" presName="sibTrans" presStyleCnt="0"/>
      <dgm:spPr/>
    </dgm:pt>
    <dgm:pt modelId="{613D46FF-0A6F-2740-939A-9763C5199896}" type="pres">
      <dgm:prSet presAssocID="{328B9016-7F2F-8440-879F-D7EB36772A99}" presName="node" presStyleLbl="node1" presStyleIdx="2" presStyleCnt="6">
        <dgm:presLayoutVars>
          <dgm:bulletEnabled val="1"/>
        </dgm:presLayoutVars>
      </dgm:prSet>
      <dgm:spPr/>
    </dgm:pt>
    <dgm:pt modelId="{D5AF7A86-92BB-C44A-A2EC-8FA722F5A16D}" type="pres">
      <dgm:prSet presAssocID="{320BFE14-D523-4A4B-A4B3-718A758BED29}" presName="sibTrans" presStyleCnt="0"/>
      <dgm:spPr/>
    </dgm:pt>
    <dgm:pt modelId="{BEA87231-81A0-744B-B4A3-1DC9A391E00C}" type="pres">
      <dgm:prSet presAssocID="{218A34D7-4CE3-0A48-A568-91E1BBDCB764}" presName="node" presStyleLbl="node1" presStyleIdx="3" presStyleCnt="6">
        <dgm:presLayoutVars>
          <dgm:bulletEnabled val="1"/>
        </dgm:presLayoutVars>
      </dgm:prSet>
      <dgm:spPr/>
    </dgm:pt>
    <dgm:pt modelId="{F3C59828-CF73-BB46-8852-DAB2F9E0D074}" type="pres">
      <dgm:prSet presAssocID="{9005DEB9-109A-7C4D-9C06-846F44F3A3F8}" presName="sibTrans" presStyleCnt="0"/>
      <dgm:spPr/>
    </dgm:pt>
    <dgm:pt modelId="{29067F81-2AE8-5945-A08A-41CC6D4449F9}" type="pres">
      <dgm:prSet presAssocID="{9B710CD7-F8C6-4344-910F-650C54FD701D}" presName="node" presStyleLbl="node1" presStyleIdx="4" presStyleCnt="6">
        <dgm:presLayoutVars>
          <dgm:bulletEnabled val="1"/>
        </dgm:presLayoutVars>
      </dgm:prSet>
      <dgm:spPr/>
    </dgm:pt>
    <dgm:pt modelId="{216372B3-E422-9A43-834C-2D009623C80B}" type="pres">
      <dgm:prSet presAssocID="{6387079F-FFA4-7A4A-A310-BB981D9A04A7}" presName="sibTrans" presStyleCnt="0"/>
      <dgm:spPr/>
    </dgm:pt>
    <dgm:pt modelId="{B5ECE4BB-CAA2-8447-9916-22FCEAF4FD7C}" type="pres">
      <dgm:prSet presAssocID="{C3A90CC8-91E1-2D42-ACD5-CB2AF53528D6}" presName="node" presStyleLbl="node1" presStyleIdx="5" presStyleCnt="6">
        <dgm:presLayoutVars>
          <dgm:bulletEnabled val="1"/>
        </dgm:presLayoutVars>
      </dgm:prSet>
      <dgm:spPr/>
    </dgm:pt>
  </dgm:ptLst>
  <dgm:cxnLst>
    <dgm:cxn modelId="{31425F01-4266-8641-A195-C8E7323E2741}" srcId="{AF96F100-58D8-1244-8AE0-FC37645F434F}" destId="{5395D4AF-8EC3-5740-9103-903FF8517D77}" srcOrd="1" destOrd="0" parTransId="{C85F5CAD-8877-C84F-9DBC-88D957273BF1}" sibTransId="{FEB7618B-C8FE-284D-B2E0-9C2E3891A4A5}"/>
    <dgm:cxn modelId="{953AD606-631C-2945-AD4A-D12AC29DCAF5}" type="presOf" srcId="{9B710CD7-F8C6-4344-910F-650C54FD701D}" destId="{29067F81-2AE8-5945-A08A-41CC6D4449F9}" srcOrd="0" destOrd="0" presId="urn:microsoft.com/office/officeart/2005/8/layout/default"/>
    <dgm:cxn modelId="{763F951E-DF7A-2C4F-9A2F-DA597ABBC2A1}" type="presOf" srcId="{C3A90CC8-91E1-2D42-ACD5-CB2AF53528D6}" destId="{B5ECE4BB-CAA2-8447-9916-22FCEAF4FD7C}" srcOrd="0" destOrd="0" presId="urn:microsoft.com/office/officeart/2005/8/layout/default"/>
    <dgm:cxn modelId="{46BF3533-4F97-F445-9270-EBAA371DE712}" srcId="{AF96F100-58D8-1244-8AE0-FC37645F434F}" destId="{218A34D7-4CE3-0A48-A568-91E1BBDCB764}" srcOrd="3" destOrd="0" parTransId="{D7DEEB87-CAC6-8B47-BD43-799573433EA1}" sibTransId="{9005DEB9-109A-7C4D-9C06-846F44F3A3F8}"/>
    <dgm:cxn modelId="{D28B365C-C8B7-C841-905A-1EDAEB88F58C}" type="presOf" srcId="{73A6269D-01B1-C144-A482-9ED0710CB662}" destId="{CF27FB22-B712-6141-BB71-BE0DB7314F65}" srcOrd="0" destOrd="0" presId="urn:microsoft.com/office/officeart/2005/8/layout/default"/>
    <dgm:cxn modelId="{4EFC9464-8F9D-9949-8F56-18A76D6F53B2}" type="presOf" srcId="{218A34D7-4CE3-0A48-A568-91E1BBDCB764}" destId="{BEA87231-81A0-744B-B4A3-1DC9A391E00C}" srcOrd="0" destOrd="0" presId="urn:microsoft.com/office/officeart/2005/8/layout/default"/>
    <dgm:cxn modelId="{2AA51459-5852-6F40-988E-4D345F15A858}" srcId="{AF96F100-58D8-1244-8AE0-FC37645F434F}" destId="{73A6269D-01B1-C144-A482-9ED0710CB662}" srcOrd="0" destOrd="0" parTransId="{84386C1F-1704-9F4F-9C91-58B234A2E85B}" sibTransId="{65EC47F8-F393-A44F-9DAC-AAD93676BF14}"/>
    <dgm:cxn modelId="{C295F88C-4E1D-654B-9568-A0D0BF1B343F}" type="presOf" srcId="{AF96F100-58D8-1244-8AE0-FC37645F434F}" destId="{F56BBE26-34AB-AA4D-959D-218C5F8073B7}" srcOrd="0" destOrd="0" presId="urn:microsoft.com/office/officeart/2005/8/layout/default"/>
    <dgm:cxn modelId="{9EF02896-D401-494F-B345-FF5D7EEC6C0E}" type="presOf" srcId="{328B9016-7F2F-8440-879F-D7EB36772A99}" destId="{613D46FF-0A6F-2740-939A-9763C5199896}" srcOrd="0" destOrd="0" presId="urn:microsoft.com/office/officeart/2005/8/layout/default"/>
    <dgm:cxn modelId="{E0EE16BF-990E-014F-9573-0D42CAE8A55C}" srcId="{AF96F100-58D8-1244-8AE0-FC37645F434F}" destId="{328B9016-7F2F-8440-879F-D7EB36772A99}" srcOrd="2" destOrd="0" parTransId="{6B15B74C-1CDB-2C42-9AAD-B7E59F988E12}" sibTransId="{320BFE14-D523-4A4B-A4B3-718A758BED29}"/>
    <dgm:cxn modelId="{931D6DC0-FDBB-3C48-843B-9B347C49EC14}" srcId="{AF96F100-58D8-1244-8AE0-FC37645F434F}" destId="{9B710CD7-F8C6-4344-910F-650C54FD701D}" srcOrd="4" destOrd="0" parTransId="{9ED047CB-1BE1-FC4E-96D5-0AF846BCF064}" sibTransId="{6387079F-FFA4-7A4A-A310-BB981D9A04A7}"/>
    <dgm:cxn modelId="{6819E8DC-E40E-EA46-BA3B-0243F2EE68FF}" type="presOf" srcId="{5395D4AF-8EC3-5740-9103-903FF8517D77}" destId="{E2C1F77F-FDEC-C848-8577-A03F6B2CA4C9}" srcOrd="0" destOrd="0" presId="urn:microsoft.com/office/officeart/2005/8/layout/default"/>
    <dgm:cxn modelId="{262245E4-C591-5146-8E8C-4BFD03DA66A1}" srcId="{AF96F100-58D8-1244-8AE0-FC37645F434F}" destId="{C3A90CC8-91E1-2D42-ACD5-CB2AF53528D6}" srcOrd="5" destOrd="0" parTransId="{4F6134D4-D3FA-E646-94E1-7FA7FC494893}" sibTransId="{9121BCE0-DB6D-624F-B406-739D6D80E09C}"/>
    <dgm:cxn modelId="{1589F349-AEE7-2E4C-82E6-560ECEE7829F}" type="presParOf" srcId="{F56BBE26-34AB-AA4D-959D-218C5F8073B7}" destId="{CF27FB22-B712-6141-BB71-BE0DB7314F65}" srcOrd="0" destOrd="0" presId="urn:microsoft.com/office/officeart/2005/8/layout/default"/>
    <dgm:cxn modelId="{2F5A9197-9097-1341-8F00-43B167BF6DCC}" type="presParOf" srcId="{F56BBE26-34AB-AA4D-959D-218C5F8073B7}" destId="{86016FC7-EEF7-7A4F-9089-B019226E86A9}" srcOrd="1" destOrd="0" presId="urn:microsoft.com/office/officeart/2005/8/layout/default"/>
    <dgm:cxn modelId="{6C2020AF-AEE9-3043-A92F-0B30124089F8}" type="presParOf" srcId="{F56BBE26-34AB-AA4D-959D-218C5F8073B7}" destId="{E2C1F77F-FDEC-C848-8577-A03F6B2CA4C9}" srcOrd="2" destOrd="0" presId="urn:microsoft.com/office/officeart/2005/8/layout/default"/>
    <dgm:cxn modelId="{BC1794A8-A421-B74C-83B3-1270A0A30374}" type="presParOf" srcId="{F56BBE26-34AB-AA4D-959D-218C5F8073B7}" destId="{31D0D760-1572-7846-B6FB-CE8E22788FE4}" srcOrd="3" destOrd="0" presId="urn:microsoft.com/office/officeart/2005/8/layout/default"/>
    <dgm:cxn modelId="{1CEA571B-6387-DE41-A85A-A2B917D08BA8}" type="presParOf" srcId="{F56BBE26-34AB-AA4D-959D-218C5F8073B7}" destId="{613D46FF-0A6F-2740-939A-9763C5199896}" srcOrd="4" destOrd="0" presId="urn:microsoft.com/office/officeart/2005/8/layout/default"/>
    <dgm:cxn modelId="{1AB7A0CE-76B5-9B44-B925-898443B131A6}" type="presParOf" srcId="{F56BBE26-34AB-AA4D-959D-218C5F8073B7}" destId="{D5AF7A86-92BB-C44A-A2EC-8FA722F5A16D}" srcOrd="5" destOrd="0" presId="urn:microsoft.com/office/officeart/2005/8/layout/default"/>
    <dgm:cxn modelId="{A2A640E7-1601-4B4E-81BC-0EA28BDCA790}" type="presParOf" srcId="{F56BBE26-34AB-AA4D-959D-218C5F8073B7}" destId="{BEA87231-81A0-744B-B4A3-1DC9A391E00C}" srcOrd="6" destOrd="0" presId="urn:microsoft.com/office/officeart/2005/8/layout/default"/>
    <dgm:cxn modelId="{6A98860F-6E5D-A344-91FE-375E5C564E17}" type="presParOf" srcId="{F56BBE26-34AB-AA4D-959D-218C5F8073B7}" destId="{F3C59828-CF73-BB46-8852-DAB2F9E0D074}" srcOrd="7" destOrd="0" presId="urn:microsoft.com/office/officeart/2005/8/layout/default"/>
    <dgm:cxn modelId="{D09CE8FA-430A-C74B-A3EC-2E7CA1309ED3}" type="presParOf" srcId="{F56BBE26-34AB-AA4D-959D-218C5F8073B7}" destId="{29067F81-2AE8-5945-A08A-41CC6D4449F9}" srcOrd="8" destOrd="0" presId="urn:microsoft.com/office/officeart/2005/8/layout/default"/>
    <dgm:cxn modelId="{172D5772-710B-304F-B0AA-FC34E68C4654}" type="presParOf" srcId="{F56BBE26-34AB-AA4D-959D-218C5F8073B7}" destId="{216372B3-E422-9A43-834C-2D009623C80B}" srcOrd="9" destOrd="0" presId="urn:microsoft.com/office/officeart/2005/8/layout/default"/>
    <dgm:cxn modelId="{F8398F7D-5693-5742-A4AA-95DDF18D18EB}" type="presParOf" srcId="{F56BBE26-34AB-AA4D-959D-218C5F8073B7}" destId="{B5ECE4BB-CAA2-8447-9916-22FCEAF4FD7C}"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CF285E-FF51-8047-8808-FC4963D9D4E5}" type="doc">
      <dgm:prSet loTypeId="urn:microsoft.com/office/officeart/2005/8/layout/radial5" loCatId="" qsTypeId="urn:microsoft.com/office/officeart/2005/8/quickstyle/simple1" qsCatId="simple" csTypeId="urn:microsoft.com/office/officeart/2005/8/colors/accent0_3" csCatId="mainScheme" phldr="1"/>
      <dgm:spPr/>
      <dgm:t>
        <a:bodyPr/>
        <a:lstStyle/>
        <a:p>
          <a:endParaRPr lang="en-US"/>
        </a:p>
      </dgm:t>
    </dgm:pt>
    <dgm:pt modelId="{C4521416-4FA0-094F-818E-D94311853418}">
      <dgm:prSet phldrT="[Text]"/>
      <dgm:spPr>
        <a:ln>
          <a:noFill/>
        </a:ln>
      </dgm:spPr>
      <dgm:t>
        <a:bodyPr/>
        <a:lstStyle/>
        <a:p>
          <a:r>
            <a:rPr lang="en-US" dirty="0"/>
            <a:t>Asthma Triggers</a:t>
          </a:r>
        </a:p>
      </dgm:t>
    </dgm:pt>
    <dgm:pt modelId="{5A872BC7-F7E4-2844-8097-5A0F0AC3D78A}" type="parTrans" cxnId="{82B3FB62-1B9F-C54E-858E-DF7BE44E5AE1}">
      <dgm:prSet/>
      <dgm:spPr/>
      <dgm:t>
        <a:bodyPr/>
        <a:lstStyle/>
        <a:p>
          <a:endParaRPr lang="en-US"/>
        </a:p>
      </dgm:t>
    </dgm:pt>
    <dgm:pt modelId="{C2AC90FC-9CAD-114C-AA9D-84FEDDD45E27}" type="sibTrans" cxnId="{82B3FB62-1B9F-C54E-858E-DF7BE44E5AE1}">
      <dgm:prSet/>
      <dgm:spPr/>
      <dgm:t>
        <a:bodyPr/>
        <a:lstStyle/>
        <a:p>
          <a:endParaRPr lang="en-US"/>
        </a:p>
      </dgm:t>
    </dgm:pt>
    <dgm:pt modelId="{8A0D8F79-4386-584E-B11E-AF0E17755E3D}">
      <dgm:prSet phldrT="[Text]"/>
      <dgm:spPr>
        <a:solidFill>
          <a:schemeClr val="bg2"/>
        </a:solidFill>
        <a:ln>
          <a:noFill/>
        </a:ln>
      </dgm:spPr>
      <dgm:t>
        <a:bodyPr/>
        <a:lstStyle/>
        <a:p>
          <a:r>
            <a:rPr lang="en-US" dirty="0"/>
            <a:t>Allergens</a:t>
          </a:r>
        </a:p>
      </dgm:t>
    </dgm:pt>
    <dgm:pt modelId="{55C9A5D1-613E-2545-919B-981DF46BA496}" type="parTrans" cxnId="{BC4D3253-C180-C74B-9988-A913454F850E}">
      <dgm:prSet/>
      <dgm:spPr>
        <a:solidFill>
          <a:schemeClr val="bg2"/>
        </a:solidFill>
        <a:ln>
          <a:noFill/>
        </a:ln>
      </dgm:spPr>
      <dgm:t>
        <a:bodyPr/>
        <a:lstStyle/>
        <a:p>
          <a:endParaRPr lang="en-US"/>
        </a:p>
      </dgm:t>
    </dgm:pt>
    <dgm:pt modelId="{48C91517-501D-224E-989E-48F2F52D8072}" type="sibTrans" cxnId="{BC4D3253-C180-C74B-9988-A913454F850E}">
      <dgm:prSet/>
      <dgm:spPr/>
      <dgm:t>
        <a:bodyPr/>
        <a:lstStyle/>
        <a:p>
          <a:endParaRPr lang="en-US"/>
        </a:p>
      </dgm:t>
    </dgm:pt>
    <dgm:pt modelId="{23073A94-C509-6B4A-AA45-7AB1BB8B9588}">
      <dgm:prSet phldrT="[Text]"/>
      <dgm:spPr>
        <a:solidFill>
          <a:schemeClr val="accent2"/>
        </a:solidFill>
        <a:ln>
          <a:noFill/>
        </a:ln>
      </dgm:spPr>
      <dgm:t>
        <a:bodyPr/>
        <a:lstStyle/>
        <a:p>
          <a:r>
            <a:rPr lang="en-US" dirty="0"/>
            <a:t>Irritants</a:t>
          </a:r>
        </a:p>
      </dgm:t>
    </dgm:pt>
    <dgm:pt modelId="{0FA6D5F9-E1DC-F644-BA3A-6A674303988B}" type="parTrans" cxnId="{67747FF0-B721-614B-96FA-B833B332AFA7}">
      <dgm:prSet/>
      <dgm:spPr>
        <a:solidFill>
          <a:schemeClr val="accent2"/>
        </a:solidFill>
        <a:ln>
          <a:noFill/>
        </a:ln>
      </dgm:spPr>
      <dgm:t>
        <a:bodyPr/>
        <a:lstStyle/>
        <a:p>
          <a:endParaRPr lang="en-US"/>
        </a:p>
      </dgm:t>
    </dgm:pt>
    <dgm:pt modelId="{4D05A2BA-D149-CD45-A701-1B9142FEC218}" type="sibTrans" cxnId="{67747FF0-B721-614B-96FA-B833B332AFA7}">
      <dgm:prSet/>
      <dgm:spPr/>
      <dgm:t>
        <a:bodyPr/>
        <a:lstStyle/>
        <a:p>
          <a:endParaRPr lang="en-US"/>
        </a:p>
      </dgm:t>
    </dgm:pt>
    <dgm:pt modelId="{E3F9F2BB-9DF9-A542-9514-5A9FB3EFB8CE}">
      <dgm:prSet phldrT="[Text]"/>
      <dgm:spPr>
        <a:solidFill>
          <a:schemeClr val="accent1"/>
        </a:solidFill>
        <a:ln>
          <a:noFill/>
        </a:ln>
      </dgm:spPr>
      <dgm:t>
        <a:bodyPr/>
        <a:lstStyle/>
        <a:p>
          <a:r>
            <a:rPr lang="en-US" dirty="0"/>
            <a:t>Respiratory infections</a:t>
          </a:r>
        </a:p>
      </dgm:t>
    </dgm:pt>
    <dgm:pt modelId="{87C8DDC4-AC69-9640-AA5B-62CEBF0963BC}" type="parTrans" cxnId="{EC845CA3-E009-7746-B144-1A39F8D17F63}">
      <dgm:prSet/>
      <dgm:spPr>
        <a:solidFill>
          <a:schemeClr val="accent1"/>
        </a:solidFill>
        <a:ln>
          <a:noFill/>
        </a:ln>
      </dgm:spPr>
      <dgm:t>
        <a:bodyPr/>
        <a:lstStyle/>
        <a:p>
          <a:endParaRPr lang="en-US"/>
        </a:p>
      </dgm:t>
    </dgm:pt>
    <dgm:pt modelId="{B01C79F9-7F28-1840-9886-106A30381BA2}" type="sibTrans" cxnId="{EC845CA3-E009-7746-B144-1A39F8D17F63}">
      <dgm:prSet/>
      <dgm:spPr/>
      <dgm:t>
        <a:bodyPr/>
        <a:lstStyle/>
        <a:p>
          <a:endParaRPr lang="en-US"/>
        </a:p>
      </dgm:t>
    </dgm:pt>
    <dgm:pt modelId="{DF7649E9-230B-5F49-A8FF-4C5F29979D1A}">
      <dgm:prSet phldrT="[Text]"/>
      <dgm:spPr>
        <a:solidFill>
          <a:schemeClr val="accent6"/>
        </a:solidFill>
        <a:ln>
          <a:noFill/>
        </a:ln>
      </dgm:spPr>
      <dgm:t>
        <a:bodyPr/>
        <a:lstStyle/>
        <a:p>
          <a:r>
            <a:rPr lang="en-US" dirty="0"/>
            <a:t>Physical activity</a:t>
          </a:r>
        </a:p>
      </dgm:t>
    </dgm:pt>
    <dgm:pt modelId="{305A727C-11AE-B54C-AD0B-7E7EC817CCA3}" type="parTrans" cxnId="{AEED78AD-AC4A-FC4E-80BE-A467CD72DC51}">
      <dgm:prSet/>
      <dgm:spPr>
        <a:solidFill>
          <a:schemeClr val="accent6"/>
        </a:solidFill>
        <a:ln>
          <a:noFill/>
        </a:ln>
      </dgm:spPr>
      <dgm:t>
        <a:bodyPr/>
        <a:lstStyle/>
        <a:p>
          <a:endParaRPr lang="en-US"/>
        </a:p>
      </dgm:t>
    </dgm:pt>
    <dgm:pt modelId="{844A5F8B-0AF1-7342-BE2E-8B8241FC09E3}" type="sibTrans" cxnId="{AEED78AD-AC4A-FC4E-80BE-A467CD72DC51}">
      <dgm:prSet/>
      <dgm:spPr/>
      <dgm:t>
        <a:bodyPr/>
        <a:lstStyle/>
        <a:p>
          <a:endParaRPr lang="en-US"/>
        </a:p>
      </dgm:t>
    </dgm:pt>
    <dgm:pt modelId="{B42CEEAF-AC65-9A4D-9525-2DC531D3CA20}">
      <dgm:prSet phldrT="[Text]"/>
      <dgm:spPr>
        <a:solidFill>
          <a:schemeClr val="bg2"/>
        </a:solidFill>
        <a:ln>
          <a:noFill/>
        </a:ln>
      </dgm:spPr>
      <dgm:t>
        <a:bodyPr/>
        <a:lstStyle/>
        <a:p>
          <a:r>
            <a:rPr lang="en-US" dirty="0"/>
            <a:t>Emotions</a:t>
          </a:r>
        </a:p>
      </dgm:t>
    </dgm:pt>
    <dgm:pt modelId="{1BFAE779-230F-2E4C-9630-A441CAC7BDB0}" type="parTrans" cxnId="{B0E6DE4D-5568-7247-A8DA-2BDDA1FCF833}">
      <dgm:prSet/>
      <dgm:spPr>
        <a:solidFill>
          <a:schemeClr val="bg2"/>
        </a:solidFill>
        <a:ln>
          <a:noFill/>
        </a:ln>
      </dgm:spPr>
      <dgm:t>
        <a:bodyPr/>
        <a:lstStyle/>
        <a:p>
          <a:endParaRPr lang="en-US"/>
        </a:p>
      </dgm:t>
    </dgm:pt>
    <dgm:pt modelId="{70337EB9-1BAC-D940-9F47-B4B2E8F7B3F2}" type="sibTrans" cxnId="{B0E6DE4D-5568-7247-A8DA-2BDDA1FCF833}">
      <dgm:prSet/>
      <dgm:spPr/>
      <dgm:t>
        <a:bodyPr/>
        <a:lstStyle/>
        <a:p>
          <a:endParaRPr lang="en-US"/>
        </a:p>
      </dgm:t>
    </dgm:pt>
    <dgm:pt modelId="{3B822156-E1AA-334B-BD86-EC0DF6AEE0F9}">
      <dgm:prSet phldrT="[Text]"/>
      <dgm:spPr>
        <a:solidFill>
          <a:schemeClr val="accent2"/>
        </a:solidFill>
        <a:ln>
          <a:noFill/>
        </a:ln>
      </dgm:spPr>
      <dgm:t>
        <a:bodyPr/>
        <a:lstStyle/>
        <a:p>
          <a:r>
            <a:rPr lang="en-US" dirty="0"/>
            <a:t>Medications</a:t>
          </a:r>
        </a:p>
      </dgm:t>
    </dgm:pt>
    <dgm:pt modelId="{43D4C36E-9EE6-5D44-B4B4-E152C3712F61}" type="parTrans" cxnId="{019A38E7-97AB-824F-9005-CE55994EAA47}">
      <dgm:prSet/>
      <dgm:spPr>
        <a:solidFill>
          <a:schemeClr val="accent2"/>
        </a:solidFill>
        <a:ln>
          <a:noFill/>
        </a:ln>
      </dgm:spPr>
      <dgm:t>
        <a:bodyPr/>
        <a:lstStyle/>
        <a:p>
          <a:endParaRPr lang="en-US"/>
        </a:p>
      </dgm:t>
    </dgm:pt>
    <dgm:pt modelId="{CAC0A72A-F917-0A43-A619-501E52EC72EC}" type="sibTrans" cxnId="{019A38E7-97AB-824F-9005-CE55994EAA47}">
      <dgm:prSet/>
      <dgm:spPr/>
      <dgm:t>
        <a:bodyPr/>
        <a:lstStyle/>
        <a:p>
          <a:endParaRPr lang="en-US"/>
        </a:p>
      </dgm:t>
    </dgm:pt>
    <dgm:pt modelId="{DC04A054-5F2F-694D-9F75-F78DE04DC63C}">
      <dgm:prSet phldrT="[Text]"/>
      <dgm:spPr>
        <a:solidFill>
          <a:schemeClr val="accent1"/>
        </a:solidFill>
        <a:ln>
          <a:noFill/>
        </a:ln>
      </dgm:spPr>
      <dgm:t>
        <a:bodyPr/>
        <a:lstStyle/>
        <a:p>
          <a:r>
            <a:rPr lang="en-US" dirty="0"/>
            <a:t>Acid reflux</a:t>
          </a:r>
        </a:p>
      </dgm:t>
    </dgm:pt>
    <dgm:pt modelId="{F8C6AC79-C71C-A94E-8F6E-08365AC19FC6}" type="parTrans" cxnId="{FA91BEE5-966F-FD47-BE27-70584E0EEAD3}">
      <dgm:prSet/>
      <dgm:spPr>
        <a:solidFill>
          <a:schemeClr val="accent1"/>
        </a:solidFill>
        <a:ln>
          <a:noFill/>
        </a:ln>
      </dgm:spPr>
      <dgm:t>
        <a:bodyPr/>
        <a:lstStyle/>
        <a:p>
          <a:endParaRPr lang="en-US"/>
        </a:p>
      </dgm:t>
    </dgm:pt>
    <dgm:pt modelId="{6784C408-9A6C-614C-ADE0-F97E6E3E62A3}" type="sibTrans" cxnId="{FA91BEE5-966F-FD47-BE27-70584E0EEAD3}">
      <dgm:prSet/>
      <dgm:spPr/>
      <dgm:t>
        <a:bodyPr/>
        <a:lstStyle/>
        <a:p>
          <a:endParaRPr lang="en-US"/>
        </a:p>
      </dgm:t>
    </dgm:pt>
    <dgm:pt modelId="{9D35842E-2271-754D-989B-C2130D62C720}" type="pres">
      <dgm:prSet presAssocID="{CDCF285E-FF51-8047-8808-FC4963D9D4E5}" presName="Name0" presStyleCnt="0">
        <dgm:presLayoutVars>
          <dgm:chMax val="1"/>
          <dgm:dir/>
          <dgm:animLvl val="ctr"/>
          <dgm:resizeHandles val="exact"/>
        </dgm:presLayoutVars>
      </dgm:prSet>
      <dgm:spPr/>
    </dgm:pt>
    <dgm:pt modelId="{EAD4C2D8-AD40-E745-9703-779E2352F8BC}" type="pres">
      <dgm:prSet presAssocID="{C4521416-4FA0-094F-818E-D94311853418}" presName="centerShape" presStyleLbl="node0" presStyleIdx="0" presStyleCnt="1"/>
      <dgm:spPr/>
    </dgm:pt>
    <dgm:pt modelId="{1DF3DEB4-2F03-4145-A007-91F7BA4B6E7F}" type="pres">
      <dgm:prSet presAssocID="{55C9A5D1-613E-2545-919B-981DF46BA496}" presName="parTrans" presStyleLbl="sibTrans2D1" presStyleIdx="0" presStyleCnt="7"/>
      <dgm:spPr/>
    </dgm:pt>
    <dgm:pt modelId="{67B9D161-1369-1D4B-9352-DC8080F0A289}" type="pres">
      <dgm:prSet presAssocID="{55C9A5D1-613E-2545-919B-981DF46BA496}" presName="connectorText" presStyleLbl="sibTrans2D1" presStyleIdx="0" presStyleCnt="7"/>
      <dgm:spPr/>
    </dgm:pt>
    <dgm:pt modelId="{F2BFBC0A-FB5B-0840-BF9F-4C24C5C848D6}" type="pres">
      <dgm:prSet presAssocID="{8A0D8F79-4386-584E-B11E-AF0E17755E3D}" presName="node" presStyleLbl="node1" presStyleIdx="0" presStyleCnt="7">
        <dgm:presLayoutVars>
          <dgm:bulletEnabled val="1"/>
        </dgm:presLayoutVars>
      </dgm:prSet>
      <dgm:spPr/>
    </dgm:pt>
    <dgm:pt modelId="{65EF02F3-711C-DB42-98D5-798F8AE14BDA}" type="pres">
      <dgm:prSet presAssocID="{0FA6D5F9-E1DC-F644-BA3A-6A674303988B}" presName="parTrans" presStyleLbl="sibTrans2D1" presStyleIdx="1" presStyleCnt="7"/>
      <dgm:spPr/>
    </dgm:pt>
    <dgm:pt modelId="{93E96812-DD04-4A4A-AD73-0D458B63262A}" type="pres">
      <dgm:prSet presAssocID="{0FA6D5F9-E1DC-F644-BA3A-6A674303988B}" presName="connectorText" presStyleLbl="sibTrans2D1" presStyleIdx="1" presStyleCnt="7"/>
      <dgm:spPr/>
    </dgm:pt>
    <dgm:pt modelId="{2080350B-6C9C-4A4A-A613-A46854E77A35}" type="pres">
      <dgm:prSet presAssocID="{23073A94-C509-6B4A-AA45-7AB1BB8B9588}" presName="node" presStyleLbl="node1" presStyleIdx="1" presStyleCnt="7">
        <dgm:presLayoutVars>
          <dgm:bulletEnabled val="1"/>
        </dgm:presLayoutVars>
      </dgm:prSet>
      <dgm:spPr/>
    </dgm:pt>
    <dgm:pt modelId="{59F954F6-807C-2D47-A131-AB37456C6516}" type="pres">
      <dgm:prSet presAssocID="{87C8DDC4-AC69-9640-AA5B-62CEBF0963BC}" presName="parTrans" presStyleLbl="sibTrans2D1" presStyleIdx="2" presStyleCnt="7"/>
      <dgm:spPr/>
    </dgm:pt>
    <dgm:pt modelId="{AC5D886B-E5D7-EE48-B60E-6CA424A5ECFA}" type="pres">
      <dgm:prSet presAssocID="{87C8DDC4-AC69-9640-AA5B-62CEBF0963BC}" presName="connectorText" presStyleLbl="sibTrans2D1" presStyleIdx="2" presStyleCnt="7"/>
      <dgm:spPr/>
    </dgm:pt>
    <dgm:pt modelId="{34C11605-B512-4740-836E-BE7F2029DAEC}" type="pres">
      <dgm:prSet presAssocID="{E3F9F2BB-9DF9-A542-9514-5A9FB3EFB8CE}" presName="node" presStyleLbl="node1" presStyleIdx="2" presStyleCnt="7">
        <dgm:presLayoutVars>
          <dgm:bulletEnabled val="1"/>
        </dgm:presLayoutVars>
      </dgm:prSet>
      <dgm:spPr/>
    </dgm:pt>
    <dgm:pt modelId="{C9882C1B-23A8-F540-8529-1D5281CB0DDE}" type="pres">
      <dgm:prSet presAssocID="{305A727C-11AE-B54C-AD0B-7E7EC817CCA3}" presName="parTrans" presStyleLbl="sibTrans2D1" presStyleIdx="3" presStyleCnt="7"/>
      <dgm:spPr/>
    </dgm:pt>
    <dgm:pt modelId="{33E7E427-5A7A-7B46-A6E0-1C063D106A20}" type="pres">
      <dgm:prSet presAssocID="{305A727C-11AE-B54C-AD0B-7E7EC817CCA3}" presName="connectorText" presStyleLbl="sibTrans2D1" presStyleIdx="3" presStyleCnt="7"/>
      <dgm:spPr/>
    </dgm:pt>
    <dgm:pt modelId="{AB1AECD9-904E-314A-8A18-B1ED662FDB38}" type="pres">
      <dgm:prSet presAssocID="{DF7649E9-230B-5F49-A8FF-4C5F29979D1A}" presName="node" presStyleLbl="node1" presStyleIdx="3" presStyleCnt="7">
        <dgm:presLayoutVars>
          <dgm:bulletEnabled val="1"/>
        </dgm:presLayoutVars>
      </dgm:prSet>
      <dgm:spPr/>
    </dgm:pt>
    <dgm:pt modelId="{67CE9F5D-4E35-FC4E-9AD8-C000320794CA}" type="pres">
      <dgm:prSet presAssocID="{1BFAE779-230F-2E4C-9630-A441CAC7BDB0}" presName="parTrans" presStyleLbl="sibTrans2D1" presStyleIdx="4" presStyleCnt="7"/>
      <dgm:spPr/>
    </dgm:pt>
    <dgm:pt modelId="{2807B383-417F-2D47-B894-581EF66C3AC5}" type="pres">
      <dgm:prSet presAssocID="{1BFAE779-230F-2E4C-9630-A441CAC7BDB0}" presName="connectorText" presStyleLbl="sibTrans2D1" presStyleIdx="4" presStyleCnt="7"/>
      <dgm:spPr/>
    </dgm:pt>
    <dgm:pt modelId="{0B1F11F7-D862-4344-A6B9-9C458C297553}" type="pres">
      <dgm:prSet presAssocID="{B42CEEAF-AC65-9A4D-9525-2DC531D3CA20}" presName="node" presStyleLbl="node1" presStyleIdx="4" presStyleCnt="7">
        <dgm:presLayoutVars>
          <dgm:bulletEnabled val="1"/>
        </dgm:presLayoutVars>
      </dgm:prSet>
      <dgm:spPr/>
    </dgm:pt>
    <dgm:pt modelId="{206E17E7-7E06-0A49-A510-BD96D4BA2122}" type="pres">
      <dgm:prSet presAssocID="{43D4C36E-9EE6-5D44-B4B4-E152C3712F61}" presName="parTrans" presStyleLbl="sibTrans2D1" presStyleIdx="5" presStyleCnt="7"/>
      <dgm:spPr/>
    </dgm:pt>
    <dgm:pt modelId="{008FB4D1-5257-1945-9901-EA10E2F5B0CE}" type="pres">
      <dgm:prSet presAssocID="{43D4C36E-9EE6-5D44-B4B4-E152C3712F61}" presName="connectorText" presStyleLbl="sibTrans2D1" presStyleIdx="5" presStyleCnt="7"/>
      <dgm:spPr/>
    </dgm:pt>
    <dgm:pt modelId="{0C0A0D22-8902-0D41-A9F1-0105EF86097B}" type="pres">
      <dgm:prSet presAssocID="{3B822156-E1AA-334B-BD86-EC0DF6AEE0F9}" presName="node" presStyleLbl="node1" presStyleIdx="5" presStyleCnt="7">
        <dgm:presLayoutVars>
          <dgm:bulletEnabled val="1"/>
        </dgm:presLayoutVars>
      </dgm:prSet>
      <dgm:spPr/>
    </dgm:pt>
    <dgm:pt modelId="{7AC6855B-FA16-AB4A-BE01-0992C1253931}" type="pres">
      <dgm:prSet presAssocID="{F8C6AC79-C71C-A94E-8F6E-08365AC19FC6}" presName="parTrans" presStyleLbl="sibTrans2D1" presStyleIdx="6" presStyleCnt="7"/>
      <dgm:spPr/>
    </dgm:pt>
    <dgm:pt modelId="{E1FA1856-9B8E-7A4C-A5C0-A96BB08DFA47}" type="pres">
      <dgm:prSet presAssocID="{F8C6AC79-C71C-A94E-8F6E-08365AC19FC6}" presName="connectorText" presStyleLbl="sibTrans2D1" presStyleIdx="6" presStyleCnt="7"/>
      <dgm:spPr/>
    </dgm:pt>
    <dgm:pt modelId="{9D7AA601-6730-0240-8AAD-464B5A2FC3D4}" type="pres">
      <dgm:prSet presAssocID="{DC04A054-5F2F-694D-9F75-F78DE04DC63C}" presName="node" presStyleLbl="node1" presStyleIdx="6" presStyleCnt="7">
        <dgm:presLayoutVars>
          <dgm:bulletEnabled val="1"/>
        </dgm:presLayoutVars>
      </dgm:prSet>
      <dgm:spPr/>
    </dgm:pt>
  </dgm:ptLst>
  <dgm:cxnLst>
    <dgm:cxn modelId="{17A8AF16-5821-C94F-8E85-C222A356008E}" type="presOf" srcId="{1BFAE779-230F-2E4C-9630-A441CAC7BDB0}" destId="{2807B383-417F-2D47-B894-581EF66C3AC5}" srcOrd="1" destOrd="0" presId="urn:microsoft.com/office/officeart/2005/8/layout/radial5"/>
    <dgm:cxn modelId="{C068C118-059E-194D-A4CD-E065E06F86FE}" type="presOf" srcId="{55C9A5D1-613E-2545-919B-981DF46BA496}" destId="{67B9D161-1369-1D4B-9352-DC8080F0A289}" srcOrd="1" destOrd="0" presId="urn:microsoft.com/office/officeart/2005/8/layout/radial5"/>
    <dgm:cxn modelId="{08C38F1A-0CDB-FE4F-B6ED-5F3D8F23690B}" type="presOf" srcId="{E3F9F2BB-9DF9-A542-9514-5A9FB3EFB8CE}" destId="{34C11605-B512-4740-836E-BE7F2029DAEC}" srcOrd="0" destOrd="0" presId="urn:microsoft.com/office/officeart/2005/8/layout/radial5"/>
    <dgm:cxn modelId="{04E4D12B-9E31-F442-80D7-19B717B4F40C}" type="presOf" srcId="{DC04A054-5F2F-694D-9F75-F78DE04DC63C}" destId="{9D7AA601-6730-0240-8AAD-464B5A2FC3D4}" srcOrd="0" destOrd="0" presId="urn:microsoft.com/office/officeart/2005/8/layout/radial5"/>
    <dgm:cxn modelId="{54657B2F-1007-E34B-B9B3-8B2E20755A24}" type="presOf" srcId="{1BFAE779-230F-2E4C-9630-A441CAC7BDB0}" destId="{67CE9F5D-4E35-FC4E-9AD8-C000320794CA}" srcOrd="0" destOrd="0" presId="urn:microsoft.com/office/officeart/2005/8/layout/radial5"/>
    <dgm:cxn modelId="{EA162531-7809-B64B-A55F-64F425790056}" type="presOf" srcId="{305A727C-11AE-B54C-AD0B-7E7EC817CCA3}" destId="{C9882C1B-23A8-F540-8529-1D5281CB0DDE}" srcOrd="0" destOrd="0" presId="urn:microsoft.com/office/officeart/2005/8/layout/radial5"/>
    <dgm:cxn modelId="{27382C31-8FBA-844E-9984-CAFFA00AAB7D}" type="presOf" srcId="{0FA6D5F9-E1DC-F644-BA3A-6A674303988B}" destId="{65EF02F3-711C-DB42-98D5-798F8AE14BDA}" srcOrd="0" destOrd="0" presId="urn:microsoft.com/office/officeart/2005/8/layout/radial5"/>
    <dgm:cxn modelId="{82B3FB62-1B9F-C54E-858E-DF7BE44E5AE1}" srcId="{CDCF285E-FF51-8047-8808-FC4963D9D4E5}" destId="{C4521416-4FA0-094F-818E-D94311853418}" srcOrd="0" destOrd="0" parTransId="{5A872BC7-F7E4-2844-8097-5A0F0AC3D78A}" sibTransId="{C2AC90FC-9CAD-114C-AA9D-84FEDDD45E27}"/>
    <dgm:cxn modelId="{817D0165-307B-0B45-9DA8-6DE9FF47E87D}" type="presOf" srcId="{CDCF285E-FF51-8047-8808-FC4963D9D4E5}" destId="{9D35842E-2271-754D-989B-C2130D62C720}" srcOrd="0" destOrd="0" presId="urn:microsoft.com/office/officeart/2005/8/layout/radial5"/>
    <dgm:cxn modelId="{B0E6DE4D-5568-7247-A8DA-2BDDA1FCF833}" srcId="{C4521416-4FA0-094F-818E-D94311853418}" destId="{B42CEEAF-AC65-9A4D-9525-2DC531D3CA20}" srcOrd="4" destOrd="0" parTransId="{1BFAE779-230F-2E4C-9630-A441CAC7BDB0}" sibTransId="{70337EB9-1BAC-D940-9F47-B4B2E8F7B3F2}"/>
    <dgm:cxn modelId="{BC4D3253-C180-C74B-9988-A913454F850E}" srcId="{C4521416-4FA0-094F-818E-D94311853418}" destId="{8A0D8F79-4386-584E-B11E-AF0E17755E3D}" srcOrd="0" destOrd="0" parTransId="{55C9A5D1-613E-2545-919B-981DF46BA496}" sibTransId="{48C91517-501D-224E-989E-48F2F52D8072}"/>
    <dgm:cxn modelId="{105A2875-92EB-C946-AE89-637D22C1F84B}" type="presOf" srcId="{8A0D8F79-4386-584E-B11E-AF0E17755E3D}" destId="{F2BFBC0A-FB5B-0840-BF9F-4C24C5C848D6}" srcOrd="0" destOrd="0" presId="urn:microsoft.com/office/officeart/2005/8/layout/radial5"/>
    <dgm:cxn modelId="{42D73858-2510-784F-A697-8440FBD7DFEA}" type="presOf" srcId="{DF7649E9-230B-5F49-A8FF-4C5F29979D1A}" destId="{AB1AECD9-904E-314A-8A18-B1ED662FDB38}" srcOrd="0" destOrd="0" presId="urn:microsoft.com/office/officeart/2005/8/layout/radial5"/>
    <dgm:cxn modelId="{2524EA58-5331-0342-AB86-16FD7CBD42A0}" type="presOf" srcId="{87C8DDC4-AC69-9640-AA5B-62CEBF0963BC}" destId="{59F954F6-807C-2D47-A131-AB37456C6516}" srcOrd="0" destOrd="0" presId="urn:microsoft.com/office/officeart/2005/8/layout/radial5"/>
    <dgm:cxn modelId="{7CE95E96-8088-444E-BA2B-63DF01F0ACAC}" type="presOf" srcId="{43D4C36E-9EE6-5D44-B4B4-E152C3712F61}" destId="{008FB4D1-5257-1945-9901-EA10E2F5B0CE}" srcOrd="1" destOrd="0" presId="urn:microsoft.com/office/officeart/2005/8/layout/radial5"/>
    <dgm:cxn modelId="{C3EE7DA0-B289-4B46-A4FF-B37CAA458865}" type="presOf" srcId="{3B822156-E1AA-334B-BD86-EC0DF6AEE0F9}" destId="{0C0A0D22-8902-0D41-A9F1-0105EF86097B}" srcOrd="0" destOrd="0" presId="urn:microsoft.com/office/officeart/2005/8/layout/radial5"/>
    <dgm:cxn modelId="{EC845CA3-E009-7746-B144-1A39F8D17F63}" srcId="{C4521416-4FA0-094F-818E-D94311853418}" destId="{E3F9F2BB-9DF9-A542-9514-5A9FB3EFB8CE}" srcOrd="2" destOrd="0" parTransId="{87C8DDC4-AC69-9640-AA5B-62CEBF0963BC}" sibTransId="{B01C79F9-7F28-1840-9886-106A30381BA2}"/>
    <dgm:cxn modelId="{D6C378A7-5364-964B-980E-4BC521CC2F9A}" type="presOf" srcId="{87C8DDC4-AC69-9640-AA5B-62CEBF0963BC}" destId="{AC5D886B-E5D7-EE48-B60E-6CA424A5ECFA}" srcOrd="1" destOrd="0" presId="urn:microsoft.com/office/officeart/2005/8/layout/radial5"/>
    <dgm:cxn modelId="{AEED78AD-AC4A-FC4E-80BE-A467CD72DC51}" srcId="{C4521416-4FA0-094F-818E-D94311853418}" destId="{DF7649E9-230B-5F49-A8FF-4C5F29979D1A}" srcOrd="3" destOrd="0" parTransId="{305A727C-11AE-B54C-AD0B-7E7EC817CCA3}" sibTransId="{844A5F8B-0AF1-7342-BE2E-8B8241FC09E3}"/>
    <dgm:cxn modelId="{41E46FB3-E55D-6C40-A353-F6EC7CE40B64}" type="presOf" srcId="{F8C6AC79-C71C-A94E-8F6E-08365AC19FC6}" destId="{E1FA1856-9B8E-7A4C-A5C0-A96BB08DFA47}" srcOrd="1" destOrd="0" presId="urn:microsoft.com/office/officeart/2005/8/layout/radial5"/>
    <dgm:cxn modelId="{D97A6FB7-FFD3-2840-B473-87A5AE3E2C2A}" type="presOf" srcId="{F8C6AC79-C71C-A94E-8F6E-08365AC19FC6}" destId="{7AC6855B-FA16-AB4A-BE01-0992C1253931}" srcOrd="0" destOrd="0" presId="urn:microsoft.com/office/officeart/2005/8/layout/radial5"/>
    <dgm:cxn modelId="{169046CF-1A87-C849-9405-B957DE0FF537}" type="presOf" srcId="{C4521416-4FA0-094F-818E-D94311853418}" destId="{EAD4C2D8-AD40-E745-9703-779E2352F8BC}" srcOrd="0" destOrd="0" presId="urn:microsoft.com/office/officeart/2005/8/layout/radial5"/>
    <dgm:cxn modelId="{B3E777DE-0394-3F4F-858E-81A181AD9D35}" type="presOf" srcId="{0FA6D5F9-E1DC-F644-BA3A-6A674303988B}" destId="{93E96812-DD04-4A4A-AD73-0D458B63262A}" srcOrd="1" destOrd="0" presId="urn:microsoft.com/office/officeart/2005/8/layout/radial5"/>
    <dgm:cxn modelId="{FA91BEE5-966F-FD47-BE27-70584E0EEAD3}" srcId="{C4521416-4FA0-094F-818E-D94311853418}" destId="{DC04A054-5F2F-694D-9F75-F78DE04DC63C}" srcOrd="6" destOrd="0" parTransId="{F8C6AC79-C71C-A94E-8F6E-08365AC19FC6}" sibTransId="{6784C408-9A6C-614C-ADE0-F97E6E3E62A3}"/>
    <dgm:cxn modelId="{019A38E7-97AB-824F-9005-CE55994EAA47}" srcId="{C4521416-4FA0-094F-818E-D94311853418}" destId="{3B822156-E1AA-334B-BD86-EC0DF6AEE0F9}" srcOrd="5" destOrd="0" parTransId="{43D4C36E-9EE6-5D44-B4B4-E152C3712F61}" sibTransId="{CAC0A72A-F917-0A43-A619-501E52EC72EC}"/>
    <dgm:cxn modelId="{835A9DE7-D670-FE40-BE81-3608D4EA44FD}" type="presOf" srcId="{23073A94-C509-6B4A-AA45-7AB1BB8B9588}" destId="{2080350B-6C9C-4A4A-A613-A46854E77A35}" srcOrd="0" destOrd="0" presId="urn:microsoft.com/office/officeart/2005/8/layout/radial5"/>
    <dgm:cxn modelId="{C9D2D4E7-31EE-7E41-A81B-FEEF861B0631}" type="presOf" srcId="{B42CEEAF-AC65-9A4D-9525-2DC531D3CA20}" destId="{0B1F11F7-D862-4344-A6B9-9C458C297553}" srcOrd="0" destOrd="0" presId="urn:microsoft.com/office/officeart/2005/8/layout/radial5"/>
    <dgm:cxn modelId="{3CDC3EE8-8B45-264A-A267-4F2F7737083C}" type="presOf" srcId="{55C9A5D1-613E-2545-919B-981DF46BA496}" destId="{1DF3DEB4-2F03-4145-A007-91F7BA4B6E7F}" srcOrd="0" destOrd="0" presId="urn:microsoft.com/office/officeart/2005/8/layout/radial5"/>
    <dgm:cxn modelId="{FF3F0CEC-D253-194A-9EBF-590ECA1F4B6A}" type="presOf" srcId="{43D4C36E-9EE6-5D44-B4B4-E152C3712F61}" destId="{206E17E7-7E06-0A49-A510-BD96D4BA2122}" srcOrd="0" destOrd="0" presId="urn:microsoft.com/office/officeart/2005/8/layout/radial5"/>
    <dgm:cxn modelId="{67747FF0-B721-614B-96FA-B833B332AFA7}" srcId="{C4521416-4FA0-094F-818E-D94311853418}" destId="{23073A94-C509-6B4A-AA45-7AB1BB8B9588}" srcOrd="1" destOrd="0" parTransId="{0FA6D5F9-E1DC-F644-BA3A-6A674303988B}" sibTransId="{4D05A2BA-D149-CD45-A701-1B9142FEC218}"/>
    <dgm:cxn modelId="{6695DDFC-86F3-4A46-B08D-E8D896C89954}" type="presOf" srcId="{305A727C-11AE-B54C-AD0B-7E7EC817CCA3}" destId="{33E7E427-5A7A-7B46-A6E0-1C063D106A20}" srcOrd="1" destOrd="0" presId="urn:microsoft.com/office/officeart/2005/8/layout/radial5"/>
    <dgm:cxn modelId="{A218BF73-1F4F-3641-AAB5-476D3156275B}" type="presParOf" srcId="{9D35842E-2271-754D-989B-C2130D62C720}" destId="{EAD4C2D8-AD40-E745-9703-779E2352F8BC}" srcOrd="0" destOrd="0" presId="urn:microsoft.com/office/officeart/2005/8/layout/radial5"/>
    <dgm:cxn modelId="{FA2559AA-7A72-BE45-A9D0-71F0EF324F81}" type="presParOf" srcId="{9D35842E-2271-754D-989B-C2130D62C720}" destId="{1DF3DEB4-2F03-4145-A007-91F7BA4B6E7F}" srcOrd="1" destOrd="0" presId="urn:microsoft.com/office/officeart/2005/8/layout/radial5"/>
    <dgm:cxn modelId="{8E0BC1B5-9DE0-D746-AB0F-F85606B5A186}" type="presParOf" srcId="{1DF3DEB4-2F03-4145-A007-91F7BA4B6E7F}" destId="{67B9D161-1369-1D4B-9352-DC8080F0A289}" srcOrd="0" destOrd="0" presId="urn:microsoft.com/office/officeart/2005/8/layout/radial5"/>
    <dgm:cxn modelId="{BD9D978A-DBBD-9E4F-A30D-86ED10E190D0}" type="presParOf" srcId="{9D35842E-2271-754D-989B-C2130D62C720}" destId="{F2BFBC0A-FB5B-0840-BF9F-4C24C5C848D6}" srcOrd="2" destOrd="0" presId="urn:microsoft.com/office/officeart/2005/8/layout/radial5"/>
    <dgm:cxn modelId="{C3FE5262-3091-204A-83F2-9E2ACDEC0D5D}" type="presParOf" srcId="{9D35842E-2271-754D-989B-C2130D62C720}" destId="{65EF02F3-711C-DB42-98D5-798F8AE14BDA}" srcOrd="3" destOrd="0" presId="urn:microsoft.com/office/officeart/2005/8/layout/radial5"/>
    <dgm:cxn modelId="{4D5D1B78-A1DD-194A-BC2B-4BE546B9432B}" type="presParOf" srcId="{65EF02F3-711C-DB42-98D5-798F8AE14BDA}" destId="{93E96812-DD04-4A4A-AD73-0D458B63262A}" srcOrd="0" destOrd="0" presId="urn:microsoft.com/office/officeart/2005/8/layout/radial5"/>
    <dgm:cxn modelId="{B96D10BD-D468-E64F-8DC4-627CE375116E}" type="presParOf" srcId="{9D35842E-2271-754D-989B-C2130D62C720}" destId="{2080350B-6C9C-4A4A-A613-A46854E77A35}" srcOrd="4" destOrd="0" presId="urn:microsoft.com/office/officeart/2005/8/layout/radial5"/>
    <dgm:cxn modelId="{2356C0F6-BB8D-3140-B1AB-E40B948C1A0B}" type="presParOf" srcId="{9D35842E-2271-754D-989B-C2130D62C720}" destId="{59F954F6-807C-2D47-A131-AB37456C6516}" srcOrd="5" destOrd="0" presId="urn:microsoft.com/office/officeart/2005/8/layout/radial5"/>
    <dgm:cxn modelId="{7DB6090F-3760-D64C-9749-FE8C555590C6}" type="presParOf" srcId="{59F954F6-807C-2D47-A131-AB37456C6516}" destId="{AC5D886B-E5D7-EE48-B60E-6CA424A5ECFA}" srcOrd="0" destOrd="0" presId="urn:microsoft.com/office/officeart/2005/8/layout/radial5"/>
    <dgm:cxn modelId="{B71574C4-3A31-3546-99DC-82F1FF3E2FCA}" type="presParOf" srcId="{9D35842E-2271-754D-989B-C2130D62C720}" destId="{34C11605-B512-4740-836E-BE7F2029DAEC}" srcOrd="6" destOrd="0" presId="urn:microsoft.com/office/officeart/2005/8/layout/radial5"/>
    <dgm:cxn modelId="{BDDFB546-0B81-C94C-A2E8-0EC55EE23461}" type="presParOf" srcId="{9D35842E-2271-754D-989B-C2130D62C720}" destId="{C9882C1B-23A8-F540-8529-1D5281CB0DDE}" srcOrd="7" destOrd="0" presId="urn:microsoft.com/office/officeart/2005/8/layout/radial5"/>
    <dgm:cxn modelId="{A2B5A414-6349-2046-8897-8AE43DC076C7}" type="presParOf" srcId="{C9882C1B-23A8-F540-8529-1D5281CB0DDE}" destId="{33E7E427-5A7A-7B46-A6E0-1C063D106A20}" srcOrd="0" destOrd="0" presId="urn:microsoft.com/office/officeart/2005/8/layout/radial5"/>
    <dgm:cxn modelId="{5FE62634-AABE-364F-BD49-1F422C79056E}" type="presParOf" srcId="{9D35842E-2271-754D-989B-C2130D62C720}" destId="{AB1AECD9-904E-314A-8A18-B1ED662FDB38}" srcOrd="8" destOrd="0" presId="urn:microsoft.com/office/officeart/2005/8/layout/radial5"/>
    <dgm:cxn modelId="{9068F3CA-2B45-C848-A6BE-60C312A87DD6}" type="presParOf" srcId="{9D35842E-2271-754D-989B-C2130D62C720}" destId="{67CE9F5D-4E35-FC4E-9AD8-C000320794CA}" srcOrd="9" destOrd="0" presId="urn:microsoft.com/office/officeart/2005/8/layout/radial5"/>
    <dgm:cxn modelId="{72B92C7B-400C-7745-B241-A2D9008BBEA8}" type="presParOf" srcId="{67CE9F5D-4E35-FC4E-9AD8-C000320794CA}" destId="{2807B383-417F-2D47-B894-581EF66C3AC5}" srcOrd="0" destOrd="0" presId="urn:microsoft.com/office/officeart/2005/8/layout/radial5"/>
    <dgm:cxn modelId="{871DDE3D-3BA1-534A-9EC9-3D6EBF505BAC}" type="presParOf" srcId="{9D35842E-2271-754D-989B-C2130D62C720}" destId="{0B1F11F7-D862-4344-A6B9-9C458C297553}" srcOrd="10" destOrd="0" presId="urn:microsoft.com/office/officeart/2005/8/layout/radial5"/>
    <dgm:cxn modelId="{5D3EFAC4-CF8C-9449-A1D4-D2FF1937EF1F}" type="presParOf" srcId="{9D35842E-2271-754D-989B-C2130D62C720}" destId="{206E17E7-7E06-0A49-A510-BD96D4BA2122}" srcOrd="11" destOrd="0" presId="urn:microsoft.com/office/officeart/2005/8/layout/radial5"/>
    <dgm:cxn modelId="{914845A6-3845-EF4F-9A0F-986CBA5F330A}" type="presParOf" srcId="{206E17E7-7E06-0A49-A510-BD96D4BA2122}" destId="{008FB4D1-5257-1945-9901-EA10E2F5B0CE}" srcOrd="0" destOrd="0" presId="urn:microsoft.com/office/officeart/2005/8/layout/radial5"/>
    <dgm:cxn modelId="{428F0C20-51A0-B445-B3EC-6C7FD54BAB8C}" type="presParOf" srcId="{9D35842E-2271-754D-989B-C2130D62C720}" destId="{0C0A0D22-8902-0D41-A9F1-0105EF86097B}" srcOrd="12" destOrd="0" presId="urn:microsoft.com/office/officeart/2005/8/layout/radial5"/>
    <dgm:cxn modelId="{A090209F-B7A4-E847-8F24-584BA50B043F}" type="presParOf" srcId="{9D35842E-2271-754D-989B-C2130D62C720}" destId="{7AC6855B-FA16-AB4A-BE01-0992C1253931}" srcOrd="13" destOrd="0" presId="urn:microsoft.com/office/officeart/2005/8/layout/radial5"/>
    <dgm:cxn modelId="{A0E33A2E-AC74-2449-8BB2-1A34A2EC4157}" type="presParOf" srcId="{7AC6855B-FA16-AB4A-BE01-0992C1253931}" destId="{E1FA1856-9B8E-7A4C-A5C0-A96BB08DFA47}" srcOrd="0" destOrd="0" presId="urn:microsoft.com/office/officeart/2005/8/layout/radial5"/>
    <dgm:cxn modelId="{992740A4-5411-D947-B73A-273C2E665224}" type="presParOf" srcId="{9D35842E-2271-754D-989B-C2130D62C720}" destId="{9D7AA601-6730-0240-8AAD-464B5A2FC3D4}" srcOrd="14" destOrd="0" presId="urn:microsoft.com/office/officeart/2005/8/layout/radial5"/>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7FB22-B712-6141-BB71-BE0DB7314F65}">
      <dsp:nvSpPr>
        <dsp:cNvPr id="0" name=""/>
        <dsp:cNvSpPr/>
      </dsp:nvSpPr>
      <dsp:spPr>
        <a:xfrm>
          <a:off x="0" y="605006"/>
          <a:ext cx="2852486" cy="1711492"/>
        </a:xfrm>
        <a:prstGeom prst="rect">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Normal biological variability</a:t>
          </a:r>
        </a:p>
      </dsp:txBody>
      <dsp:txXfrm>
        <a:off x="0" y="605006"/>
        <a:ext cx="2852486" cy="1711492"/>
      </dsp:txXfrm>
    </dsp:sp>
    <dsp:sp modelId="{E2C1F77F-FDEC-C848-8577-A03F6B2CA4C9}">
      <dsp:nvSpPr>
        <dsp:cNvPr id="0" name=""/>
        <dsp:cNvSpPr/>
      </dsp:nvSpPr>
      <dsp:spPr>
        <a:xfrm>
          <a:off x="3137735" y="60500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Circadian rhythm (time of day)</a:t>
          </a:r>
        </a:p>
      </dsp:txBody>
      <dsp:txXfrm>
        <a:off x="3137735" y="605006"/>
        <a:ext cx="2852486" cy="1711492"/>
      </dsp:txXfrm>
    </dsp:sp>
    <dsp:sp modelId="{613D46FF-0A6F-2740-939A-9763C5199896}">
      <dsp:nvSpPr>
        <dsp:cNvPr id="0" name=""/>
        <dsp:cNvSpPr/>
      </dsp:nvSpPr>
      <dsp:spPr>
        <a:xfrm>
          <a:off x="6275471" y="605006"/>
          <a:ext cx="2852486" cy="1711492"/>
        </a:xfrm>
        <a:prstGeom prst="rect">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Flow state (unstimulated vs. stimulated)</a:t>
          </a:r>
        </a:p>
      </dsp:txBody>
      <dsp:txXfrm>
        <a:off x="6275471" y="605006"/>
        <a:ext cx="2852486" cy="1711492"/>
      </dsp:txXfrm>
    </dsp:sp>
    <dsp:sp modelId="{BEA87231-81A0-744B-B4A3-1DC9A391E00C}">
      <dsp:nvSpPr>
        <dsp:cNvPr id="0" name=""/>
        <dsp:cNvSpPr/>
      </dsp:nvSpPr>
      <dsp:spPr>
        <a:xfrm>
          <a:off x="0" y="260174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Medications (especially anticholinergics)</a:t>
          </a:r>
        </a:p>
      </dsp:txBody>
      <dsp:txXfrm>
        <a:off x="0" y="2601746"/>
        <a:ext cx="2852486" cy="1711492"/>
      </dsp:txXfrm>
    </dsp:sp>
    <dsp:sp modelId="{29067F81-2AE8-5945-A08A-41CC6D4449F9}">
      <dsp:nvSpPr>
        <dsp:cNvPr id="0" name=""/>
        <dsp:cNvSpPr/>
      </dsp:nvSpPr>
      <dsp:spPr>
        <a:xfrm>
          <a:off x="3137735" y="2601746"/>
          <a:ext cx="2852486" cy="1711492"/>
        </a:xfrm>
        <a:prstGeom prst="rect">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Systemic conditions (e.g., xerostomia, Sjögren’s)</a:t>
          </a:r>
        </a:p>
      </dsp:txBody>
      <dsp:txXfrm>
        <a:off x="3137735" y="2601746"/>
        <a:ext cx="2852486" cy="1711492"/>
      </dsp:txXfrm>
    </dsp:sp>
    <dsp:sp modelId="{B5ECE4BB-CAA2-8447-9916-22FCEAF4FD7C}">
      <dsp:nvSpPr>
        <dsp:cNvPr id="0" name=""/>
        <dsp:cNvSpPr/>
      </dsp:nvSpPr>
      <dsp:spPr>
        <a:xfrm>
          <a:off x="6275471" y="260174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Aging (indirect effects via medications and disease)</a:t>
          </a:r>
        </a:p>
      </dsp:txBody>
      <dsp:txXfrm>
        <a:off x="6275471" y="2601746"/>
        <a:ext cx="2852486" cy="17114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D4C2D8-AD40-E745-9703-779E2352F8BC}">
      <dsp:nvSpPr>
        <dsp:cNvPr id="0" name=""/>
        <dsp:cNvSpPr/>
      </dsp:nvSpPr>
      <dsp:spPr>
        <a:xfrm>
          <a:off x="2761239" y="1973867"/>
          <a:ext cx="1011325" cy="1011325"/>
        </a:xfrm>
        <a:prstGeom prst="ellipse">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Asthma Triggers</a:t>
          </a:r>
        </a:p>
      </dsp:txBody>
      <dsp:txXfrm>
        <a:off x="2909344" y="2121972"/>
        <a:ext cx="715115" cy="715115"/>
      </dsp:txXfrm>
    </dsp:sp>
    <dsp:sp modelId="{1DF3DEB4-2F03-4145-A007-91F7BA4B6E7F}">
      <dsp:nvSpPr>
        <dsp:cNvPr id="0" name=""/>
        <dsp:cNvSpPr/>
      </dsp:nvSpPr>
      <dsp:spPr>
        <a:xfrm rot="16200000">
          <a:off x="3079714" y="1459354"/>
          <a:ext cx="374374" cy="343850"/>
        </a:xfrm>
        <a:prstGeom prst="rightArrow">
          <a:avLst>
            <a:gd name="adj1" fmla="val 60000"/>
            <a:gd name="adj2" fmla="val 50000"/>
          </a:avLst>
        </a:prstGeom>
        <a:solidFill>
          <a:schemeClr val="bg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3131292" y="1579702"/>
        <a:ext cx="271219" cy="206310"/>
      </dsp:txXfrm>
    </dsp:sp>
    <dsp:sp modelId="{F2BFBC0A-FB5B-0840-BF9F-4C24C5C848D6}">
      <dsp:nvSpPr>
        <dsp:cNvPr id="0" name=""/>
        <dsp:cNvSpPr/>
      </dsp:nvSpPr>
      <dsp:spPr>
        <a:xfrm>
          <a:off x="2634823" y="3343"/>
          <a:ext cx="1264157" cy="1264157"/>
        </a:xfrm>
        <a:prstGeom prst="ellipse">
          <a:avLst/>
        </a:prstGeom>
        <a:solidFill>
          <a:schemeClr val="bg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Allergens</a:t>
          </a:r>
        </a:p>
      </dsp:txBody>
      <dsp:txXfrm>
        <a:off x="2819955" y="188475"/>
        <a:ext cx="893893" cy="893893"/>
      </dsp:txXfrm>
    </dsp:sp>
    <dsp:sp modelId="{65EF02F3-711C-DB42-98D5-798F8AE14BDA}">
      <dsp:nvSpPr>
        <dsp:cNvPr id="0" name=""/>
        <dsp:cNvSpPr/>
      </dsp:nvSpPr>
      <dsp:spPr>
        <a:xfrm rot="19285714">
          <a:off x="3742904" y="1778729"/>
          <a:ext cx="374374" cy="343850"/>
        </a:xfrm>
        <a:prstGeom prs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3754157" y="1879657"/>
        <a:ext cx="271219" cy="206310"/>
      </dsp:txXfrm>
    </dsp:sp>
    <dsp:sp modelId="{2080350B-6C9C-4A4A-A613-A46854E77A35}">
      <dsp:nvSpPr>
        <dsp:cNvPr id="0" name=""/>
        <dsp:cNvSpPr/>
      </dsp:nvSpPr>
      <dsp:spPr>
        <a:xfrm>
          <a:off x="4076605" y="697669"/>
          <a:ext cx="1264157" cy="1264157"/>
        </a:xfrm>
        <a:prstGeom prst="ellipse">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Irritants</a:t>
          </a:r>
        </a:p>
      </dsp:txBody>
      <dsp:txXfrm>
        <a:off x="4261737" y="882801"/>
        <a:ext cx="893893" cy="893893"/>
      </dsp:txXfrm>
    </dsp:sp>
    <dsp:sp modelId="{59F954F6-807C-2D47-A131-AB37456C6516}">
      <dsp:nvSpPr>
        <dsp:cNvPr id="0" name=""/>
        <dsp:cNvSpPr/>
      </dsp:nvSpPr>
      <dsp:spPr>
        <a:xfrm rot="771429">
          <a:off x="3906698" y="2496358"/>
          <a:ext cx="374374" cy="343850"/>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3907991" y="2553651"/>
        <a:ext cx="271219" cy="206310"/>
      </dsp:txXfrm>
    </dsp:sp>
    <dsp:sp modelId="{34C11605-B512-4740-836E-BE7F2029DAEC}">
      <dsp:nvSpPr>
        <dsp:cNvPr id="0" name=""/>
        <dsp:cNvSpPr/>
      </dsp:nvSpPr>
      <dsp:spPr>
        <a:xfrm>
          <a:off x="4432696" y="2257804"/>
          <a:ext cx="1264157" cy="1264157"/>
        </a:xfrm>
        <a:prstGeom prst="ellipse">
          <a:avLst/>
        </a:prstGeom>
        <a:solidFill>
          <a:schemeClr val="accent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Respiratory infections</a:t>
          </a:r>
        </a:p>
      </dsp:txBody>
      <dsp:txXfrm>
        <a:off x="4617828" y="2442936"/>
        <a:ext cx="893893" cy="893893"/>
      </dsp:txXfrm>
    </dsp:sp>
    <dsp:sp modelId="{C9882C1B-23A8-F540-8529-1D5281CB0DDE}">
      <dsp:nvSpPr>
        <dsp:cNvPr id="0" name=""/>
        <dsp:cNvSpPr/>
      </dsp:nvSpPr>
      <dsp:spPr>
        <a:xfrm rot="3857143">
          <a:off x="3447757" y="3071852"/>
          <a:ext cx="374374" cy="343850"/>
        </a:xfrm>
        <a:prstGeom prst="rightArrow">
          <a:avLst>
            <a:gd name="adj1" fmla="val 60000"/>
            <a:gd name="adj2" fmla="val 50000"/>
          </a:avLst>
        </a:prstGeom>
        <a:solidFill>
          <a:schemeClr val="accent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3476956" y="3094152"/>
        <a:ext cx="271219" cy="206310"/>
      </dsp:txXfrm>
    </dsp:sp>
    <dsp:sp modelId="{AB1AECD9-904E-314A-8A18-B1ED662FDB38}">
      <dsp:nvSpPr>
        <dsp:cNvPr id="0" name=""/>
        <dsp:cNvSpPr/>
      </dsp:nvSpPr>
      <dsp:spPr>
        <a:xfrm>
          <a:off x="3434951" y="3508936"/>
          <a:ext cx="1264157" cy="1264157"/>
        </a:xfrm>
        <a:prstGeom prst="ellipse">
          <a:avLst/>
        </a:prstGeom>
        <a:solidFill>
          <a:schemeClr val="accent6"/>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Physical activity</a:t>
          </a:r>
        </a:p>
      </dsp:txBody>
      <dsp:txXfrm>
        <a:off x="3620083" y="3694068"/>
        <a:ext cx="893893" cy="893893"/>
      </dsp:txXfrm>
    </dsp:sp>
    <dsp:sp modelId="{67CE9F5D-4E35-FC4E-9AD8-C000320794CA}">
      <dsp:nvSpPr>
        <dsp:cNvPr id="0" name=""/>
        <dsp:cNvSpPr/>
      </dsp:nvSpPr>
      <dsp:spPr>
        <a:xfrm rot="6942857">
          <a:off x="2711672" y="3071852"/>
          <a:ext cx="374374" cy="343850"/>
        </a:xfrm>
        <a:prstGeom prst="rightArrow">
          <a:avLst>
            <a:gd name="adj1" fmla="val 60000"/>
            <a:gd name="adj2" fmla="val 50000"/>
          </a:avLst>
        </a:prstGeom>
        <a:solidFill>
          <a:schemeClr val="bg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10800000">
        <a:off x="2785628" y="3094152"/>
        <a:ext cx="271219" cy="206310"/>
      </dsp:txXfrm>
    </dsp:sp>
    <dsp:sp modelId="{0B1F11F7-D862-4344-A6B9-9C458C297553}">
      <dsp:nvSpPr>
        <dsp:cNvPr id="0" name=""/>
        <dsp:cNvSpPr/>
      </dsp:nvSpPr>
      <dsp:spPr>
        <a:xfrm>
          <a:off x="1834694" y="3508936"/>
          <a:ext cx="1264157" cy="1264157"/>
        </a:xfrm>
        <a:prstGeom prst="ellipse">
          <a:avLst/>
        </a:prstGeom>
        <a:solidFill>
          <a:schemeClr val="bg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Emotions</a:t>
          </a:r>
        </a:p>
      </dsp:txBody>
      <dsp:txXfrm>
        <a:off x="2019826" y="3694068"/>
        <a:ext cx="893893" cy="893893"/>
      </dsp:txXfrm>
    </dsp:sp>
    <dsp:sp modelId="{206E17E7-7E06-0A49-A510-BD96D4BA2122}">
      <dsp:nvSpPr>
        <dsp:cNvPr id="0" name=""/>
        <dsp:cNvSpPr/>
      </dsp:nvSpPr>
      <dsp:spPr>
        <a:xfrm rot="10028571">
          <a:off x="2252731" y="2496358"/>
          <a:ext cx="374374" cy="343850"/>
        </a:xfrm>
        <a:prstGeom prs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10800000">
        <a:off x="2354593" y="2553651"/>
        <a:ext cx="271219" cy="206310"/>
      </dsp:txXfrm>
    </dsp:sp>
    <dsp:sp modelId="{0C0A0D22-8902-0D41-A9F1-0105EF86097B}">
      <dsp:nvSpPr>
        <dsp:cNvPr id="0" name=""/>
        <dsp:cNvSpPr/>
      </dsp:nvSpPr>
      <dsp:spPr>
        <a:xfrm>
          <a:off x="836950" y="2257804"/>
          <a:ext cx="1264157" cy="1264157"/>
        </a:xfrm>
        <a:prstGeom prst="ellipse">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Medications</a:t>
          </a:r>
        </a:p>
      </dsp:txBody>
      <dsp:txXfrm>
        <a:off x="1022082" y="2442936"/>
        <a:ext cx="893893" cy="893893"/>
      </dsp:txXfrm>
    </dsp:sp>
    <dsp:sp modelId="{7AC6855B-FA16-AB4A-BE01-0992C1253931}">
      <dsp:nvSpPr>
        <dsp:cNvPr id="0" name=""/>
        <dsp:cNvSpPr/>
      </dsp:nvSpPr>
      <dsp:spPr>
        <a:xfrm rot="13114286">
          <a:off x="2416525" y="1778729"/>
          <a:ext cx="374374" cy="343850"/>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10800000">
        <a:off x="2508427" y="1879657"/>
        <a:ext cx="271219" cy="206310"/>
      </dsp:txXfrm>
    </dsp:sp>
    <dsp:sp modelId="{9D7AA601-6730-0240-8AAD-464B5A2FC3D4}">
      <dsp:nvSpPr>
        <dsp:cNvPr id="0" name=""/>
        <dsp:cNvSpPr/>
      </dsp:nvSpPr>
      <dsp:spPr>
        <a:xfrm>
          <a:off x="1193041" y="697669"/>
          <a:ext cx="1264157" cy="1264157"/>
        </a:xfrm>
        <a:prstGeom prst="ellipse">
          <a:avLst/>
        </a:prstGeom>
        <a:solidFill>
          <a:schemeClr val="accent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Acid reflux</a:t>
          </a:r>
        </a:p>
      </dsp:txBody>
      <dsp:txXfrm>
        <a:off x="1378173" y="882801"/>
        <a:ext cx="893893" cy="89389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2CB43B8-8D47-FB45-85B1-AFC6CB69A2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6" name="Header Placeholder 5">
            <a:extLst>
              <a:ext uri="{FF2B5EF4-FFF2-40B4-BE49-F238E27FC236}">
                <a16:creationId xmlns:a16="http://schemas.microsoft.com/office/drawing/2014/main" id="{1DA21C38-554B-9446-A581-DBCF899715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7" name="Date Placeholder 6">
            <a:extLst>
              <a:ext uri="{FF2B5EF4-FFF2-40B4-BE49-F238E27FC236}">
                <a16:creationId xmlns:a16="http://schemas.microsoft.com/office/drawing/2014/main" id="{C70FF768-26E6-364B-8B2E-B20D543B186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2F03BBB-45FC-8E46-BB83-F2F45572B841}" type="datetimeFigureOut">
              <a:rPr lang="en-US" smtClean="0"/>
              <a:t>4/30/2026</a:t>
            </a:fld>
            <a:endParaRPr lang="en-US"/>
          </a:p>
        </p:txBody>
      </p:sp>
      <p:sp>
        <p:nvSpPr>
          <p:cNvPr id="8" name="Slide Number Placeholder 7">
            <a:extLst>
              <a:ext uri="{FF2B5EF4-FFF2-40B4-BE49-F238E27FC236}">
                <a16:creationId xmlns:a16="http://schemas.microsoft.com/office/drawing/2014/main" id="{5B8EE26C-5435-F847-9B2A-6C5D0CB3E7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57319A-CA25-0842-8766-32DFFA84FB75}" type="slidenum">
              <a:rPr lang="en-US" smtClean="0"/>
              <a:t>‹#›</a:t>
            </a:fld>
            <a:endParaRPr lang="en-US"/>
          </a:p>
        </p:txBody>
      </p:sp>
    </p:spTree>
    <p:extLst>
      <p:ext uri="{BB962C8B-B14F-4D97-AF65-F5344CB8AC3E}">
        <p14:creationId xmlns:p14="http://schemas.microsoft.com/office/powerpoint/2010/main" val="697656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6FA5A0-695B-D34E-8D40-B720B47A54DD}" type="datetimeFigureOut">
              <a:rPr lang="en-US" smtClean="0"/>
              <a:t>4/30/2026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410BA5-E037-324B-A239-07AF460C56E8}" type="slidenum">
              <a:rPr lang="en-US" smtClean="0"/>
              <a:t>‹#›</a:t>
            </a:fld>
            <a:endParaRPr lang="en-US"/>
          </a:p>
        </p:txBody>
      </p:sp>
    </p:spTree>
    <p:extLst>
      <p:ext uri="{BB962C8B-B14F-4D97-AF65-F5344CB8AC3E}">
        <p14:creationId xmlns:p14="http://schemas.microsoft.com/office/powerpoint/2010/main" val="3674838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a:t>
            </a:fld>
            <a:endParaRPr lang="en-US"/>
          </a:p>
        </p:txBody>
      </p:sp>
    </p:spTree>
    <p:extLst>
      <p:ext uri="{BB962C8B-B14F-4D97-AF65-F5344CB8AC3E}">
        <p14:creationId xmlns:p14="http://schemas.microsoft.com/office/powerpoint/2010/main" val="584321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5B4E4-104C-C8C0-832A-F287B5F430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B34BFC-777A-AB01-4DD9-F30D74F378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65C391-49F5-4FC5-AF64-01A1FE3098E1}"/>
              </a:ext>
            </a:extLst>
          </p:cNvPr>
          <p:cNvSpPr>
            <a:spLocks noGrp="1"/>
          </p:cNvSpPr>
          <p:nvPr>
            <p:ph type="body" idx="1"/>
          </p:nvPr>
        </p:nvSpPr>
        <p:spPr/>
        <p:txBody>
          <a:bodyPr/>
          <a:lstStyle/>
          <a:p>
            <a:r>
              <a:rPr lang="en-US" dirty="0"/>
              <a:t>The answer is C. North Dakota.</a:t>
            </a:r>
          </a:p>
        </p:txBody>
      </p:sp>
      <p:sp>
        <p:nvSpPr>
          <p:cNvPr id="4" name="Slide Number Placeholder 3">
            <a:extLst>
              <a:ext uri="{FF2B5EF4-FFF2-40B4-BE49-F238E27FC236}">
                <a16:creationId xmlns:a16="http://schemas.microsoft.com/office/drawing/2014/main" id="{1F252392-5FA4-50F6-7972-51328EF2FA04}"/>
              </a:ext>
            </a:extLst>
          </p:cNvPr>
          <p:cNvSpPr>
            <a:spLocks noGrp="1"/>
          </p:cNvSpPr>
          <p:nvPr>
            <p:ph type="sldNum" sz="quarter" idx="5"/>
          </p:nvPr>
        </p:nvSpPr>
        <p:spPr/>
        <p:txBody>
          <a:bodyPr/>
          <a:lstStyle/>
          <a:p>
            <a:fld id="{A2EC831D-AA7D-6D4B-9E9A-AC97125AEC8A}" type="slidenum">
              <a:rPr lang="en-US" smtClean="0"/>
              <a:t>10</a:t>
            </a:fld>
            <a:endParaRPr lang="en-US"/>
          </a:p>
        </p:txBody>
      </p:sp>
    </p:spTree>
    <p:extLst>
      <p:ext uri="{BB962C8B-B14F-4D97-AF65-F5344CB8AC3E}">
        <p14:creationId xmlns:p14="http://schemas.microsoft.com/office/powerpoint/2010/main" val="17707431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is estimated that a little more than 11 million asthma attacks occur each year among people with asthma, which includes about 45% of all patients with the diagnosed condition.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According to the 2014–2017 NHIS data across the US, the range of adult asthma attacks varied geographically by state and were as low as 32.7% in states like North Dakota, to 66.6% in Alaska.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dirty="0"/>
            </a:br>
            <a:r>
              <a:rPr lang="en-US" sz="1200" b="0" i="0" kern="1200" dirty="0">
                <a:solidFill>
                  <a:schemeClr val="tx1"/>
                </a:solidFill>
                <a:effectLst/>
                <a:latin typeface="+mn-lt"/>
                <a:ea typeface="+mn-ea"/>
                <a:cs typeface="+mn-cs"/>
              </a:rPr>
              <a:t>North Dakota boasts a remarkably low rate, and similarly low rates are observed in Colorado, New Mexico, and Oklahoma. This is largely attributed to the dry conditions in these areas, resulting in fewer allergy triggers.</a:t>
            </a:r>
            <a:endParaRPr lang="en-US" sz="1200" kern="1200" dirty="0">
              <a:solidFill>
                <a:schemeClr val="tx1"/>
              </a:solidFill>
              <a:effectLst/>
              <a:latin typeface="+mn-lt"/>
              <a:ea typeface="+mn-ea"/>
              <a:cs typeface="+mn-cs"/>
            </a:endParaRPr>
          </a:p>
          <a:p>
            <a:endParaRPr lang="en-US" dirty="0"/>
          </a:p>
          <a:p>
            <a:r>
              <a:rPr lang="en-US" dirty="0"/>
              <a:t>References: </a:t>
            </a:r>
          </a:p>
          <a:p>
            <a:pPr marL="0" indent="0">
              <a:buFont typeface="Arial" panose="020B0604020202020204" pitchFamily="34" charset="0"/>
              <a:buNone/>
            </a:pPr>
            <a:r>
              <a:rPr lang="en-US" sz="1200" kern="1200" dirty="0">
                <a:solidFill>
                  <a:schemeClr val="tx1"/>
                </a:solidFill>
                <a:effectLst/>
                <a:latin typeface="+mn-lt"/>
                <a:ea typeface="+mn-ea"/>
                <a:cs typeface="+mn-cs"/>
              </a:rPr>
              <a:t>“Most Recent National Asthma Data,” </a:t>
            </a:r>
            <a:r>
              <a:rPr lang="en-US" sz="1200" i="0" kern="1200" dirty="0">
                <a:solidFill>
                  <a:schemeClr val="tx1"/>
                </a:solidFill>
                <a:effectLst/>
                <a:latin typeface="+mn-lt"/>
                <a:ea typeface="+mn-ea"/>
                <a:cs typeface="+mn-cs"/>
              </a:rPr>
              <a:t>Centers for Disease Control and Prevention</a:t>
            </a:r>
            <a:r>
              <a:rPr lang="en-US" sz="1200" i="1" kern="1200" dirty="0">
                <a:solidFill>
                  <a:schemeClr val="tx1"/>
                </a:solidFill>
                <a:effectLst/>
                <a:latin typeface="+mn-lt"/>
                <a:ea typeface="+mn-ea"/>
                <a:cs typeface="+mn-cs"/>
              </a:rPr>
              <a:t>,</a:t>
            </a:r>
            <a:r>
              <a:rPr lang="en-US" sz="1200" i="0" kern="1200" dirty="0">
                <a:solidFill>
                  <a:schemeClr val="tx1"/>
                </a:solidFill>
                <a:effectLst/>
                <a:latin typeface="+mn-lt"/>
                <a:ea typeface="+mn-ea"/>
                <a:cs typeface="+mn-cs"/>
              </a:rPr>
              <a:t> May 10, 2023, https://</a:t>
            </a:r>
            <a:r>
              <a:rPr lang="en-US" sz="1200" i="0" kern="1200" dirty="0" err="1">
                <a:solidFill>
                  <a:schemeClr val="tx1"/>
                </a:solidFill>
                <a:effectLst/>
                <a:latin typeface="+mn-lt"/>
                <a:ea typeface="+mn-ea"/>
                <a:cs typeface="+mn-cs"/>
              </a:rPr>
              <a:t>www.cdc.gov</a:t>
            </a:r>
            <a:r>
              <a:rPr lang="en-US" sz="1200" i="0" kern="1200" dirty="0">
                <a:solidFill>
                  <a:schemeClr val="tx1"/>
                </a:solidFill>
                <a:effectLst/>
                <a:latin typeface="+mn-lt"/>
                <a:ea typeface="+mn-ea"/>
                <a:cs typeface="+mn-cs"/>
              </a:rPr>
              <a:t>/asthma/</a:t>
            </a:r>
            <a:r>
              <a:rPr lang="en-US" sz="1200" i="0" kern="1200" dirty="0" err="1">
                <a:solidFill>
                  <a:schemeClr val="tx1"/>
                </a:solidFill>
                <a:effectLst/>
                <a:latin typeface="+mn-lt"/>
                <a:ea typeface="+mn-ea"/>
                <a:cs typeface="+mn-cs"/>
              </a:rPr>
              <a:t>most_recent_national_asthma_data.htm</a:t>
            </a:r>
            <a:r>
              <a:rPr lang="en-US" sz="1200" i="0" kern="1200" dirty="0">
                <a:solidFill>
                  <a:schemeClr val="tx1"/>
                </a:solidFill>
                <a:effectLst/>
                <a:latin typeface="+mn-lt"/>
                <a:ea typeface="+mn-ea"/>
                <a:cs typeface="+mn-cs"/>
              </a:rPr>
              <a:t>.</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“Asthma Attacks among People with Current Asthma, 2014–2017,” </a:t>
            </a:r>
            <a:r>
              <a:rPr lang="en-US" sz="1200" i="0" kern="1200" dirty="0">
                <a:solidFill>
                  <a:schemeClr val="tx1"/>
                </a:solidFill>
                <a:effectLst/>
                <a:latin typeface="+mn-lt"/>
                <a:ea typeface="+mn-ea"/>
                <a:cs typeface="+mn-cs"/>
              </a:rPr>
              <a:t>Centers for Disease Control and Prevention</a:t>
            </a:r>
            <a:r>
              <a:rPr lang="en-US" sz="1200" i="1" kern="1200" dirty="0">
                <a:solidFill>
                  <a:schemeClr val="tx1"/>
                </a:solidFill>
                <a:effectLst/>
                <a:latin typeface="+mn-lt"/>
                <a:ea typeface="+mn-ea"/>
                <a:cs typeface="+mn-cs"/>
              </a:rPr>
              <a:t>, </a:t>
            </a:r>
            <a:r>
              <a:rPr lang="en-US" sz="1200" i="0" kern="1200" dirty="0">
                <a:solidFill>
                  <a:schemeClr val="tx1"/>
                </a:solidFill>
                <a:effectLst/>
                <a:latin typeface="+mn-lt"/>
                <a:ea typeface="+mn-ea"/>
                <a:cs typeface="+mn-cs"/>
              </a:rPr>
              <a:t>December 3, 2019,  </a:t>
            </a:r>
            <a:r>
              <a:rPr lang="en-US" sz="1200" kern="1200" dirty="0">
                <a:solidFill>
                  <a:schemeClr val="tx1"/>
                </a:solidFill>
                <a:effectLst/>
                <a:latin typeface="+mn-lt"/>
                <a:ea typeface="+mn-ea"/>
                <a:cs typeface="+mn-cs"/>
              </a:rPr>
              <a:t>https://</a:t>
            </a:r>
            <a:r>
              <a:rPr lang="en-US" sz="1200" kern="1200" dirty="0" err="1">
                <a:solidFill>
                  <a:schemeClr val="tx1"/>
                </a:solidFill>
                <a:effectLst/>
                <a:latin typeface="+mn-lt"/>
                <a:ea typeface="+mn-ea"/>
                <a:cs typeface="+mn-cs"/>
              </a:rPr>
              <a:t>www.cdc.gov</a:t>
            </a:r>
            <a:r>
              <a:rPr lang="en-US" sz="1200" kern="1200" dirty="0">
                <a:solidFill>
                  <a:schemeClr val="tx1"/>
                </a:solidFill>
                <a:effectLst/>
                <a:latin typeface="+mn-lt"/>
                <a:ea typeface="+mn-ea"/>
                <a:cs typeface="+mn-cs"/>
              </a:rPr>
              <a:t>/asthma/</a:t>
            </a:r>
            <a:r>
              <a:rPr lang="en-US" sz="1200" kern="1200" dirty="0" err="1">
                <a:solidFill>
                  <a:schemeClr val="tx1"/>
                </a:solidFill>
                <a:effectLst/>
                <a:latin typeface="+mn-lt"/>
                <a:ea typeface="+mn-ea"/>
                <a:cs typeface="+mn-cs"/>
              </a:rPr>
              <a:t>asthma_stats</a:t>
            </a:r>
            <a:r>
              <a:rPr lang="en-US" sz="1200" kern="1200" dirty="0">
                <a:solidFill>
                  <a:schemeClr val="tx1"/>
                </a:solidFill>
                <a:effectLst/>
                <a:latin typeface="+mn-lt"/>
                <a:ea typeface="+mn-ea"/>
                <a:cs typeface="+mn-cs"/>
              </a:rPr>
              <a:t>/attacks-current-</a:t>
            </a:r>
            <a:r>
              <a:rPr lang="en-US" sz="1200" kern="1200" dirty="0" err="1">
                <a:solidFill>
                  <a:schemeClr val="tx1"/>
                </a:solidFill>
                <a:effectLst/>
                <a:latin typeface="+mn-lt"/>
                <a:ea typeface="+mn-ea"/>
                <a:cs typeface="+mn-cs"/>
              </a:rPr>
              <a:t>asthma.htm</a:t>
            </a:r>
            <a:r>
              <a:rPr lang="en-US"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11</a:t>
            </a:fld>
            <a:endParaRPr lang="en-US"/>
          </a:p>
        </p:txBody>
      </p:sp>
    </p:spTree>
    <p:extLst>
      <p:ext uri="{BB962C8B-B14F-4D97-AF65-F5344CB8AC3E}">
        <p14:creationId xmlns:p14="http://schemas.microsoft.com/office/powerpoint/2010/main" val="29652297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is asthma related to dental caries?</a:t>
            </a:r>
          </a:p>
        </p:txBody>
      </p:sp>
      <p:sp>
        <p:nvSpPr>
          <p:cNvPr id="4" name="Slide Number Placeholder 3"/>
          <p:cNvSpPr>
            <a:spLocks noGrp="1"/>
          </p:cNvSpPr>
          <p:nvPr>
            <p:ph type="sldNum" sz="quarter" idx="5"/>
          </p:nvPr>
        </p:nvSpPr>
        <p:spPr/>
        <p:txBody>
          <a:bodyPr/>
          <a:lstStyle/>
          <a:p>
            <a:fld id="{EA410BA5-E037-324B-A239-07AF460C56E8}" type="slidenum">
              <a:rPr lang="en-US" smtClean="0"/>
              <a:t>12</a:t>
            </a:fld>
            <a:endParaRPr lang="en-US"/>
          </a:p>
        </p:txBody>
      </p:sp>
    </p:spTree>
    <p:extLst>
      <p:ext uri="{BB962C8B-B14F-4D97-AF65-F5344CB8AC3E}">
        <p14:creationId xmlns:p14="http://schemas.microsoft.com/office/powerpoint/2010/main" val="31526597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Disease processes and medications can impact overall health, including oral health. For a long time, individual studies examining the link between asthma and tooth decay seemed inconclusive. However, in 2010, a systematic review and meta-analysis shed light on this relationship, focusing on asthma and tooth decay in primary dentition. The review of 14 articles spanning from 1950 to 2010 revealed a significant overall increased odds ratio of 2.73 for tooth decay among children with primary dentition and asthma.</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As depicted in the forest plot of the odds ratio (OR), there is a positive association between tooth decay and asthma, indicating a higher risk of tooth decay for individuals with asthma.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Salla Alavaikko, Maritta Jaakkola, Leo </a:t>
            </a:r>
            <a:r>
              <a:rPr lang="en-US" sz="1200" b="0" i="0" kern="1200" dirty="0">
                <a:solidFill>
                  <a:schemeClr val="tx1"/>
                </a:solidFill>
                <a:effectLst/>
                <a:latin typeface="+mn-lt"/>
                <a:ea typeface="+mn-ea"/>
                <a:cs typeface="+mn-cs"/>
              </a:rPr>
              <a:t>Tjäderhane, et al., “Asthma and caries: a systematic review and meta-analysis,” </a:t>
            </a:r>
            <a:r>
              <a:rPr lang="en-US" sz="1200" b="0" i="1" kern="1200" dirty="0">
                <a:solidFill>
                  <a:schemeClr val="tx1"/>
                </a:solidFill>
                <a:effectLst/>
                <a:latin typeface="+mn-lt"/>
                <a:ea typeface="+mn-ea"/>
                <a:cs typeface="+mn-cs"/>
              </a:rPr>
              <a:t>American Journal of Epidemiology</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174</a:t>
            </a:r>
            <a:r>
              <a:rPr lang="en-US" sz="1200" b="0" i="0" kern="1200" dirty="0">
                <a:solidFill>
                  <a:schemeClr val="tx1"/>
                </a:solidFill>
                <a:effectLst/>
                <a:latin typeface="+mn-lt"/>
                <a:ea typeface="+mn-ea"/>
                <a:cs typeface="+mn-cs"/>
              </a:rPr>
              <a:t>(6), (2011) 631–641,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/10.1093/</a:t>
            </a:r>
            <a:r>
              <a:rPr lang="en-US" sz="1200" b="0" i="0" kern="1200" dirty="0" err="1">
                <a:solidFill>
                  <a:schemeClr val="tx1"/>
                </a:solidFill>
                <a:effectLst/>
                <a:latin typeface="+mn-lt"/>
                <a:ea typeface="+mn-ea"/>
                <a:cs typeface="+mn-cs"/>
              </a:rPr>
              <a:t>aje</a:t>
            </a:r>
            <a:r>
              <a:rPr lang="en-US" sz="1200" b="0" i="0" kern="1200" dirty="0">
                <a:solidFill>
                  <a:schemeClr val="tx1"/>
                </a:solidFill>
                <a:effectLst/>
                <a:latin typeface="+mn-lt"/>
                <a:ea typeface="+mn-ea"/>
                <a:cs typeface="+mn-cs"/>
              </a:rPr>
              <a:t>/kwr129.</a:t>
            </a:r>
            <a:endParaRPr lang="en-US" dirty="0">
              <a:effectLst/>
            </a:endParaRPr>
          </a:p>
          <a:p>
            <a:r>
              <a:rPr lang="en-US" dirty="0"/>
              <a:t> </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13</a:t>
            </a:fld>
            <a:endParaRPr lang="en-US"/>
          </a:p>
        </p:txBody>
      </p:sp>
    </p:spTree>
    <p:extLst>
      <p:ext uri="{BB962C8B-B14F-4D97-AF65-F5344CB8AC3E}">
        <p14:creationId xmlns:p14="http://schemas.microsoft.com/office/powerpoint/2010/main" val="3309230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 similar result with more heterogeneity between studies for children with asthma looking at decay in permanent dentition. </a:t>
            </a:r>
          </a:p>
          <a:p>
            <a:endParaRPr lang="en-US" dirty="0"/>
          </a:p>
          <a:p>
            <a:r>
              <a:rPr lang="en-US" sz="1200" kern="1200" dirty="0">
                <a:solidFill>
                  <a:schemeClr val="tx1"/>
                </a:solidFill>
                <a:effectLst/>
                <a:latin typeface="+mn-lt"/>
                <a:ea typeface="+mn-ea"/>
                <a:cs typeface="+mn-cs"/>
              </a:rPr>
              <a:t>Overall, the results of the meta-analyses showed that the risk of caries was approximately doubled in relation to asthma. There is a positive association with tooth decay and asthma among children and adults with permanent dentition of 2.04, meaning if you have asthma your risk for tooth decay is doubled.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dirty="0">
                <a:effectLst/>
              </a:rPr>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Salla Alavaikko, Maritta Jaakkola, Leo </a:t>
            </a:r>
            <a:r>
              <a:rPr lang="en-US" sz="1200" b="0" i="0" kern="1200" dirty="0">
                <a:solidFill>
                  <a:schemeClr val="tx1"/>
                </a:solidFill>
                <a:effectLst/>
                <a:latin typeface="+mn-lt"/>
                <a:ea typeface="+mn-ea"/>
                <a:cs typeface="+mn-cs"/>
              </a:rPr>
              <a:t>Tjäderhane, et al., “Asthma and caries: a systematic review and meta-analysis,” </a:t>
            </a:r>
            <a:r>
              <a:rPr lang="en-US" sz="1200" b="0" i="1" kern="1200" dirty="0">
                <a:solidFill>
                  <a:schemeClr val="tx1"/>
                </a:solidFill>
                <a:effectLst/>
                <a:latin typeface="+mn-lt"/>
                <a:ea typeface="+mn-ea"/>
                <a:cs typeface="+mn-cs"/>
              </a:rPr>
              <a:t>American Journal of Epidemiology</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174</a:t>
            </a:r>
            <a:r>
              <a:rPr lang="en-US" sz="1200" b="0" i="0" kern="1200" dirty="0">
                <a:solidFill>
                  <a:schemeClr val="tx1"/>
                </a:solidFill>
                <a:effectLst/>
                <a:latin typeface="+mn-lt"/>
                <a:ea typeface="+mn-ea"/>
                <a:cs typeface="+mn-cs"/>
              </a:rPr>
              <a:t>(6), (2011) 631–641,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/10.1093/</a:t>
            </a:r>
            <a:r>
              <a:rPr lang="en-US" sz="1200" b="0" i="0" kern="1200" dirty="0" err="1">
                <a:solidFill>
                  <a:schemeClr val="tx1"/>
                </a:solidFill>
                <a:effectLst/>
                <a:latin typeface="+mn-lt"/>
                <a:ea typeface="+mn-ea"/>
                <a:cs typeface="+mn-cs"/>
              </a:rPr>
              <a:t>aje</a:t>
            </a:r>
            <a:r>
              <a:rPr lang="en-US" sz="1200" b="0" i="0" kern="1200" dirty="0">
                <a:solidFill>
                  <a:schemeClr val="tx1"/>
                </a:solidFill>
                <a:effectLst/>
                <a:latin typeface="+mn-lt"/>
                <a:ea typeface="+mn-ea"/>
                <a:cs typeface="+mn-cs"/>
              </a:rPr>
              <a:t>/kwr129.</a:t>
            </a:r>
            <a:endParaRPr lang="en-US" dirty="0">
              <a:effectLst/>
            </a:endParaRPr>
          </a:p>
          <a:p>
            <a:endParaRPr lang="en-US" dirty="0">
              <a:effectLst/>
            </a:endParaRPr>
          </a:p>
        </p:txBody>
      </p:sp>
      <p:sp>
        <p:nvSpPr>
          <p:cNvPr id="4" name="Slide Number Placeholder 3"/>
          <p:cNvSpPr>
            <a:spLocks noGrp="1"/>
          </p:cNvSpPr>
          <p:nvPr>
            <p:ph type="sldNum" sz="quarter" idx="5"/>
          </p:nvPr>
        </p:nvSpPr>
        <p:spPr/>
        <p:txBody>
          <a:bodyPr/>
          <a:lstStyle/>
          <a:p>
            <a:fld id="{EA410BA5-E037-324B-A239-07AF460C56E8}" type="slidenum">
              <a:rPr lang="en-US" smtClean="0"/>
              <a:t>14</a:t>
            </a:fld>
            <a:endParaRPr lang="en-US"/>
          </a:p>
        </p:txBody>
      </p:sp>
    </p:spTree>
    <p:extLst>
      <p:ext uri="{BB962C8B-B14F-4D97-AF65-F5344CB8AC3E}">
        <p14:creationId xmlns:p14="http://schemas.microsoft.com/office/powerpoint/2010/main" val="33782125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research group conducted a systematic review of the relationship of caries occurrence and asthma in primary and permanent dentition. The number of studies included increased, and these data were updated through 2018. </a:t>
            </a:r>
          </a:p>
          <a:p>
            <a:endParaRPr lang="en-US" dirty="0"/>
          </a:p>
          <a:p>
            <a:r>
              <a:rPr lang="en-US" dirty="0"/>
              <a:t>The OR of the pooled effect for primary dentition was 1.45 (95% confidence interval (CI): 1.22–1.72), with significant heterogeneity between studies (I2 71.8% %; chi square </a:t>
            </a:r>
            <a:r>
              <a:rPr lang="en-US" i="1" dirty="0"/>
              <a:t>p </a:t>
            </a:r>
            <a:r>
              <a:rPr lang="en-US" dirty="0"/>
              <a:t>values &lt;0.001; Figure 2). </a:t>
            </a:r>
          </a:p>
          <a:p>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permanent dentition, the likelihood of having asthma increased by 1.5 to 2 times if you had caries. In primary dentition, the odds ratio was 1.7. This suggests that the factors causing caries in a child with primary dentition also contribute to their asthma.</a:t>
            </a:r>
            <a:endParaRPr lang="en-US" dirty="0"/>
          </a:p>
          <a:p>
            <a:endParaRPr lang="en-US" dirty="0"/>
          </a:p>
          <a:p>
            <a:r>
              <a:rPr lang="en-US" dirty="0"/>
              <a:t>Reference: </a:t>
            </a:r>
          </a:p>
          <a:p>
            <a:r>
              <a:rPr lang="en-US" sz="1200" b="0" i="0" u="none" strike="noStrike" kern="1200" dirty="0">
                <a:solidFill>
                  <a:schemeClr val="tx1"/>
                </a:solidFill>
                <a:effectLst/>
                <a:latin typeface="+mn-lt"/>
                <a:ea typeface="+mn-ea"/>
                <a:cs typeface="+mn-cs"/>
              </a:rPr>
              <a:t>Bernardo Antonio Agostini, Kaue Farias </a:t>
            </a:r>
            <a:r>
              <a:rPr lang="en-US" sz="1200" b="0" i="0" u="none" strike="noStrike" kern="1200" dirty="0" err="1">
                <a:solidFill>
                  <a:schemeClr val="tx1"/>
                </a:solidFill>
                <a:effectLst/>
                <a:latin typeface="+mn-lt"/>
                <a:ea typeface="+mn-ea"/>
                <a:cs typeface="+mn-cs"/>
              </a:rPr>
              <a:t>Collares</a:t>
            </a:r>
            <a:r>
              <a:rPr lang="en-US" sz="1200" b="0" i="0" u="none" strike="noStrike" kern="1200" dirty="0">
                <a:solidFill>
                  <a:schemeClr val="tx1"/>
                </a:solidFill>
                <a:effectLst/>
                <a:latin typeface="+mn-lt"/>
                <a:ea typeface="+mn-ea"/>
                <a:cs typeface="+mn-cs"/>
              </a:rPr>
              <a:t>, Francine Dos Santos Costa, et al., </a:t>
            </a:r>
            <a:r>
              <a:rPr lang="en-US" dirty="0"/>
              <a:t>“The role of asthma in caries occurrence—meta-analysis and meta-regression,” </a:t>
            </a:r>
            <a:r>
              <a:rPr lang="en-US" i="1" dirty="0"/>
              <a:t>The Journal of asthma: Official Journal of the Association for the Care of Asthma</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56</a:t>
            </a:r>
            <a:r>
              <a:rPr lang="en-US" sz="1200" b="0" i="0" kern="1200" dirty="0">
                <a:solidFill>
                  <a:schemeClr val="tx1"/>
                </a:solidFill>
                <a:effectLst/>
                <a:latin typeface="+mn-lt"/>
                <a:ea typeface="+mn-ea"/>
                <a:cs typeface="+mn-cs"/>
              </a:rPr>
              <a:t>(8), (2019) 841–852,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/10.1080/02770903.2018.1493602.</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15</a:t>
            </a:fld>
            <a:endParaRPr lang="en-US"/>
          </a:p>
        </p:txBody>
      </p:sp>
    </p:spTree>
    <p:extLst>
      <p:ext uri="{BB962C8B-B14F-4D97-AF65-F5344CB8AC3E}">
        <p14:creationId xmlns:p14="http://schemas.microsoft.com/office/powerpoint/2010/main" val="39560724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the</a:t>
            </a:r>
            <a:r>
              <a:rPr lang="en-US" sz="1200" kern="1200" dirty="0">
                <a:solidFill>
                  <a:schemeClr val="tx1"/>
                </a:solidFill>
                <a:effectLst/>
                <a:latin typeface="+mn-lt"/>
                <a:ea typeface="+mn-ea"/>
                <a:cs typeface="+mn-cs"/>
              </a:rPr>
              <a:t> OR of the pooled effect for permanent dentition was 1.52 with high heterogeneity among the studies.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Overall, the takeaway from the findings is that asthma does contribute to tooth decay. However, due to the bias among the studies, the effective size of ~1.5 is likely overestimated. </a:t>
            </a:r>
            <a:endParaRPr lang="en-US" dirty="0"/>
          </a:p>
          <a:p>
            <a:endParaRPr lang="en-US" dirty="0"/>
          </a:p>
          <a:p>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Bernardo Antonio Agostini, Kaue Farias </a:t>
            </a:r>
            <a:r>
              <a:rPr lang="en-US" sz="1200" b="0" i="0" u="none" strike="noStrike" kern="1200" dirty="0" err="1">
                <a:solidFill>
                  <a:schemeClr val="tx1"/>
                </a:solidFill>
                <a:effectLst/>
                <a:latin typeface="+mn-lt"/>
                <a:ea typeface="+mn-ea"/>
                <a:cs typeface="+mn-cs"/>
              </a:rPr>
              <a:t>Collares</a:t>
            </a:r>
            <a:r>
              <a:rPr lang="en-US" sz="1200" b="0" i="0" u="none" strike="noStrike" kern="1200" dirty="0">
                <a:solidFill>
                  <a:schemeClr val="tx1"/>
                </a:solidFill>
                <a:effectLst/>
                <a:latin typeface="+mn-lt"/>
                <a:ea typeface="+mn-ea"/>
                <a:cs typeface="+mn-cs"/>
              </a:rPr>
              <a:t>, Francine Dos Santos Costa, et al., </a:t>
            </a:r>
            <a:r>
              <a:rPr lang="en-US" dirty="0"/>
              <a:t>“The role of asthma in caries occurrence—meta-analysis and meta-regression,” </a:t>
            </a:r>
            <a:r>
              <a:rPr lang="en-US" i="1" dirty="0"/>
              <a:t>The Journal of asthma: Official Journal of the Association for the Care of Asthma</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56</a:t>
            </a:r>
            <a:r>
              <a:rPr lang="en-US" sz="1200" b="0" i="0" kern="1200" dirty="0">
                <a:solidFill>
                  <a:schemeClr val="tx1"/>
                </a:solidFill>
                <a:effectLst/>
                <a:latin typeface="+mn-lt"/>
                <a:ea typeface="+mn-ea"/>
                <a:cs typeface="+mn-cs"/>
              </a:rPr>
              <a:t>(8), (2019) 841–852,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/10.1080/02770903.2018.1493602.</a:t>
            </a:r>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16</a:t>
            </a:fld>
            <a:endParaRPr lang="en-US"/>
          </a:p>
        </p:txBody>
      </p:sp>
    </p:spTree>
    <p:extLst>
      <p:ext uri="{BB962C8B-B14F-4D97-AF65-F5344CB8AC3E}">
        <p14:creationId xmlns:p14="http://schemas.microsoft.com/office/powerpoint/2010/main" val="23805309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article gives a summary of the references previously discussed. </a:t>
            </a:r>
            <a:r>
              <a:rPr lang="en-US" sz="1200" b="0" i="0" kern="1200" dirty="0">
                <a:solidFill>
                  <a:schemeClr val="tx1"/>
                </a:solidFill>
                <a:effectLst/>
                <a:latin typeface="+mn-lt"/>
                <a:ea typeface="+mn-ea"/>
                <a:cs typeface="+mn-cs"/>
              </a:rPr>
              <a:t>Asthma treatment drugs, like beta 2 agonists and inhaled steroids, may increase the risk of oral disease. Reduced salivary flow and other factors, including acidic pH from inhaled drugs and poor oral hygiene, contribute to conditions like caries and periodontal disease. Asthma itself, along with its treatment, plays a role in oral pathologies, emphasizing the importance of preventive oral care in asthma patients.</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kern="1200" dirty="0">
                <a:solidFill>
                  <a:schemeClr val="tx1"/>
                </a:solidFill>
                <a:effectLst/>
                <a:latin typeface="+mn-lt"/>
                <a:ea typeface="+mn-ea"/>
                <a:cs typeface="+mn-cs"/>
              </a:rPr>
            </a:br>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Federica Gani, Marco Caminati, Fabio Bellavia, et al., “</a:t>
            </a:r>
            <a:r>
              <a:rPr lang="en-US" sz="1200" b="0" i="0" kern="1200" dirty="0">
                <a:solidFill>
                  <a:schemeClr val="tx1"/>
                </a:solidFill>
                <a:effectLst/>
                <a:latin typeface="+mn-lt"/>
                <a:ea typeface="+mn-ea"/>
                <a:cs typeface="+mn-cs"/>
              </a:rPr>
              <a:t>Oral health in asthmatic patients: a review: Asthma and its therapy may impact on oral health,” </a:t>
            </a:r>
            <a:r>
              <a:rPr lang="en-US" sz="1200" b="0" i="1" kern="1200" dirty="0">
                <a:solidFill>
                  <a:schemeClr val="tx1"/>
                </a:solidFill>
                <a:effectLst/>
                <a:latin typeface="+mn-lt"/>
                <a:ea typeface="+mn-ea"/>
                <a:cs typeface="+mn-cs"/>
              </a:rPr>
              <a:t>Clinical and molecular allergy CMA</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18</a:t>
            </a:r>
            <a:r>
              <a:rPr lang="en-US" sz="1200" b="0" i="0" kern="1200" dirty="0">
                <a:solidFill>
                  <a:schemeClr val="tx1"/>
                </a:solidFill>
                <a:effectLst/>
                <a:latin typeface="+mn-lt"/>
                <a:ea typeface="+mn-ea"/>
                <a:cs typeface="+mn-cs"/>
              </a:rPr>
              <a:t>(1), (2020) 22.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/10.1186/s12948-020-00137-2.</a:t>
            </a:r>
            <a:endParaRPr lang="en-US" dirty="0">
              <a:effectLst/>
            </a:endParaRP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17</a:t>
            </a:fld>
            <a:endParaRPr lang="en-US"/>
          </a:p>
        </p:txBody>
      </p:sp>
    </p:spTree>
    <p:extLst>
      <p:ext uri="{BB962C8B-B14F-4D97-AF65-F5344CB8AC3E}">
        <p14:creationId xmlns:p14="http://schemas.microsoft.com/office/powerpoint/2010/main" val="19569013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There are a few plausible explanations for this relationship that have been elucidated by research, including the change in saliva due to the disease process, and medication. Past research has shown that salivary composition changes in patients with asthma — for example, their electrolyte concentrations, flow rate, and inflammatory components — meaning that the inflammatory disease process of asthma may alter saliva.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2016, a study of asthmatic and non-asthmatic children showed an increased level of </a:t>
            </a:r>
            <a:r>
              <a:rPr lang="en-US" sz="1200" i="1" kern="1200" dirty="0">
                <a:solidFill>
                  <a:schemeClr val="tx1"/>
                </a:solidFill>
                <a:effectLst/>
                <a:latin typeface="+mn-lt"/>
                <a:ea typeface="+mn-ea"/>
                <a:cs typeface="+mn-cs"/>
              </a:rPr>
              <a:t>S. </a:t>
            </a:r>
            <a:r>
              <a:rPr lang="en-US" sz="1200" i="1" kern="1200" dirty="0" err="1">
                <a:solidFill>
                  <a:schemeClr val="tx1"/>
                </a:solidFill>
                <a:effectLst/>
                <a:latin typeface="+mn-lt"/>
                <a:ea typeface="+mn-ea"/>
                <a:cs typeface="+mn-cs"/>
              </a:rPr>
              <a:t>mutans</a:t>
            </a:r>
            <a:r>
              <a:rPr lang="en-US" sz="1200" kern="1200" dirty="0">
                <a:solidFill>
                  <a:schemeClr val="tx1"/>
                </a:solidFill>
                <a:effectLst/>
                <a:latin typeface="+mn-lt"/>
                <a:ea typeface="+mn-ea"/>
                <a:cs typeface="+mn-cs"/>
              </a:rPr>
              <a:t> and </a:t>
            </a:r>
            <a:r>
              <a:rPr lang="en-US" sz="1200" i="1" kern="1200" dirty="0" err="1">
                <a:solidFill>
                  <a:schemeClr val="tx1"/>
                </a:solidFill>
                <a:effectLst/>
                <a:latin typeface="+mn-lt"/>
                <a:ea typeface="+mn-ea"/>
                <a:cs typeface="+mn-cs"/>
              </a:rPr>
              <a:t>lactobacillis</a:t>
            </a:r>
            <a:r>
              <a:rPr lang="en-US" sz="1200" kern="1200" dirty="0">
                <a:solidFill>
                  <a:schemeClr val="tx1"/>
                </a:solidFill>
                <a:effectLst/>
                <a:latin typeface="+mn-lt"/>
                <a:ea typeface="+mn-ea"/>
                <a:cs typeface="+mn-cs"/>
              </a:rPr>
              <a:t> among children with asthma, bringing to light the change in the microbiome that follows the environment change of the saliva.</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Meaning, while the community may look similar when you talk about the different species or taxa, the abundance within the groups is different and may explain the pathogenicity of tooth decay in these children.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Reference:</a:t>
            </a:r>
          </a:p>
          <a:p>
            <a:r>
              <a:rPr lang="en-US" sz="1200" kern="1200" dirty="0">
                <a:solidFill>
                  <a:schemeClr val="tx1"/>
                </a:solidFill>
                <a:effectLst/>
                <a:latin typeface="+mn-lt"/>
                <a:ea typeface="+mn-ea"/>
                <a:cs typeface="+mn-cs"/>
              </a:rPr>
              <a:t>P. </a:t>
            </a:r>
            <a:r>
              <a:rPr lang="en-US" sz="1200" kern="1200" dirty="0" err="1">
                <a:solidFill>
                  <a:schemeClr val="tx1"/>
                </a:solidFill>
                <a:effectLst/>
                <a:latin typeface="+mn-lt"/>
                <a:ea typeface="+mn-ea"/>
                <a:cs typeface="+mn-cs"/>
              </a:rPr>
              <a:t>Chellaih</a:t>
            </a:r>
            <a:r>
              <a:rPr lang="en-US" sz="1200" kern="1200" dirty="0">
                <a:solidFill>
                  <a:schemeClr val="tx1"/>
                </a:solidFill>
                <a:effectLst/>
                <a:latin typeface="+mn-lt"/>
                <a:ea typeface="+mn-ea"/>
                <a:cs typeface="+mn-cs"/>
              </a:rPr>
              <a:t>, G. Sivadas, S. Chintu, et al., “Effect of anti-asthmatic drugs on dental health: A comparative study,” </a:t>
            </a:r>
            <a:r>
              <a:rPr lang="en-US" sz="1200" b="0" i="1" kern="1200" dirty="0">
                <a:solidFill>
                  <a:schemeClr val="tx1"/>
                </a:solidFill>
                <a:effectLst/>
                <a:latin typeface="+mn-lt"/>
                <a:ea typeface="+mn-ea"/>
                <a:cs typeface="+mn-cs"/>
              </a:rPr>
              <a:t>Journal of pharmacy &amp; </a:t>
            </a:r>
            <a:r>
              <a:rPr lang="en-US" sz="1200" b="0" i="1" kern="1200" dirty="0" err="1">
                <a:solidFill>
                  <a:schemeClr val="tx1"/>
                </a:solidFill>
                <a:effectLst/>
                <a:latin typeface="+mn-lt"/>
                <a:ea typeface="+mn-ea"/>
                <a:cs typeface="+mn-cs"/>
              </a:rPr>
              <a:t>Bioallied</a:t>
            </a:r>
            <a:r>
              <a:rPr lang="en-US" sz="1200" b="0" i="1" kern="1200" dirty="0">
                <a:solidFill>
                  <a:schemeClr val="tx1"/>
                </a:solidFill>
                <a:effectLst/>
                <a:latin typeface="+mn-lt"/>
                <a:ea typeface="+mn-ea"/>
                <a:cs typeface="+mn-cs"/>
              </a:rPr>
              <a:t> Sciences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8</a:t>
            </a:r>
            <a:r>
              <a:rPr lang="en-US" sz="1200" b="0" i="0" kern="1200" dirty="0">
                <a:solidFill>
                  <a:schemeClr val="tx1"/>
                </a:solidFill>
                <a:effectLst/>
                <a:latin typeface="+mn-lt"/>
                <a:ea typeface="+mn-ea"/>
                <a:cs typeface="+mn-cs"/>
              </a:rPr>
              <a:t>(Suppl 1), (2016) S77–S80,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/10.4103/0975-7406.191973.</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18</a:t>
            </a:fld>
            <a:endParaRPr lang="en-US"/>
          </a:p>
        </p:txBody>
      </p:sp>
    </p:spTree>
    <p:extLst>
      <p:ext uri="{BB962C8B-B14F-4D97-AF65-F5344CB8AC3E}">
        <p14:creationId xmlns:p14="http://schemas.microsoft.com/office/powerpoint/2010/main" val="33654390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Does asthma influence the oral microbiome and is it different?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2019, the full oral microbiomes among children with asthma with and without tooth decay were evaluated. While the composition of the microbiome was not statistically significant, the abundances of several microorganisms varied. Bacterial species that were significantly associated with caries-enriched species included </a:t>
            </a:r>
            <a:r>
              <a:rPr lang="en-US" sz="1200" i="1" kern="1200" dirty="0" err="1">
                <a:solidFill>
                  <a:schemeClr val="tx1"/>
                </a:solidFill>
                <a:effectLst/>
                <a:latin typeface="+mn-lt"/>
                <a:ea typeface="+mn-ea"/>
                <a:cs typeface="+mn-cs"/>
              </a:rPr>
              <a:t>Veillonella</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spp., </a:t>
            </a:r>
            <a:r>
              <a:rPr lang="en-US" sz="1200" i="1" kern="1200" dirty="0" err="1">
                <a:solidFill>
                  <a:schemeClr val="tx1"/>
                </a:solidFill>
                <a:effectLst/>
                <a:latin typeface="+mn-lt"/>
                <a:ea typeface="+mn-ea"/>
                <a:cs typeface="+mn-cs"/>
              </a:rPr>
              <a:t>Haemophilus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haemolyticus</a:t>
            </a:r>
            <a:r>
              <a:rPr lang="en-US" sz="1200"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Kingella</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oralis</a:t>
            </a:r>
            <a:r>
              <a:rPr lang="en-US" sz="1200"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Prevotella</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histicola</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a:t>
            </a:r>
            <a:r>
              <a:rPr lang="en-US" sz="1200" i="1" kern="1200" dirty="0" err="1">
                <a:solidFill>
                  <a:schemeClr val="tx1"/>
                </a:solidFill>
                <a:effectLst/>
                <a:latin typeface="+mn-lt"/>
                <a:ea typeface="+mn-ea"/>
                <a:cs typeface="+mn-cs"/>
              </a:rPr>
              <a:t>Prevotella</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loescheii</a:t>
            </a:r>
            <a:r>
              <a:rPr lang="en-US"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study proposes that the plaque in children with asthma is inhabited by opportunistic bacteria with a high pathogenic potential.</a:t>
            </a:r>
            <a:endParaRPr lang="en-US" sz="1200" kern="1200" dirty="0">
              <a:solidFill>
                <a:schemeClr val="tx1"/>
              </a:solidFill>
              <a:effectLst/>
              <a:latin typeface="+mn-lt"/>
              <a:ea typeface="+mn-ea"/>
              <a:cs typeface="+mn-cs"/>
            </a:endParaRPr>
          </a:p>
          <a:p>
            <a:endParaRPr lang="en-US" dirty="0"/>
          </a:p>
          <a:p>
            <a:r>
              <a:rPr lang="en-US" dirty="0"/>
              <a:t>Reference: </a:t>
            </a:r>
          </a:p>
          <a:p>
            <a:r>
              <a:rPr lang="en-US" dirty="0">
                <a:effectLst/>
              </a:rPr>
              <a:t>Sergey Cherkasov, Larisa Popova, Tatyana Vivtanenko, et al., “</a:t>
            </a:r>
            <a:r>
              <a:rPr lang="en-US" sz="1200" b="0" i="0" kern="1200" dirty="0">
                <a:solidFill>
                  <a:schemeClr val="tx1"/>
                </a:solidFill>
                <a:effectLst/>
                <a:latin typeface="+mn-lt"/>
                <a:ea typeface="+mn-ea"/>
                <a:cs typeface="+mn-cs"/>
              </a:rPr>
              <a:t>Oral microbiomes in children with asthma and dental caries,” </a:t>
            </a:r>
            <a:r>
              <a:rPr lang="en-US" sz="1200" b="0" i="1" kern="1200" dirty="0">
                <a:solidFill>
                  <a:schemeClr val="tx1"/>
                </a:solidFill>
                <a:effectLst/>
                <a:latin typeface="+mn-lt"/>
                <a:ea typeface="+mn-ea"/>
                <a:cs typeface="+mn-cs"/>
              </a:rPr>
              <a:t>Oral Diseases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25</a:t>
            </a:r>
            <a:r>
              <a:rPr lang="en-US" sz="1200" b="0" i="0" kern="1200" dirty="0">
                <a:solidFill>
                  <a:schemeClr val="tx1"/>
                </a:solidFill>
                <a:effectLst/>
                <a:latin typeface="+mn-lt"/>
                <a:ea typeface="+mn-ea"/>
                <a:cs typeface="+mn-cs"/>
              </a:rPr>
              <a:t>(3), (2019) 898–910,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/10.1111/odi.13020.</a:t>
            </a:r>
            <a:endParaRPr lang="en-US" dirty="0">
              <a:effectLst/>
            </a:endParaRPr>
          </a:p>
          <a:p>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19</a:t>
            </a:fld>
            <a:endParaRPr lang="en-US"/>
          </a:p>
        </p:txBody>
      </p:sp>
    </p:spTree>
    <p:extLst>
      <p:ext uri="{BB962C8B-B14F-4D97-AF65-F5344CB8AC3E}">
        <p14:creationId xmlns:p14="http://schemas.microsoft.com/office/powerpoint/2010/main" val="2522450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Our goals for this lesson are to achieve the following learning objectives: [read slide]</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a:t>
            </a:fld>
            <a:endParaRPr lang="en-US"/>
          </a:p>
        </p:txBody>
      </p:sp>
    </p:spTree>
    <p:extLst>
      <p:ext uri="{BB962C8B-B14F-4D97-AF65-F5344CB8AC3E}">
        <p14:creationId xmlns:p14="http://schemas.microsoft.com/office/powerpoint/2010/main" val="9525376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variations in abundance mentioned earlier include significant increases in microorganisms like </a:t>
            </a:r>
            <a:r>
              <a:rPr lang="en-US" sz="1200" b="0" i="1" kern="1200" dirty="0" err="1">
                <a:solidFill>
                  <a:schemeClr val="tx1"/>
                </a:solidFill>
                <a:effectLst/>
                <a:latin typeface="+mn-lt"/>
                <a:ea typeface="+mn-ea"/>
                <a:cs typeface="+mn-cs"/>
              </a:rPr>
              <a:t>Veillonella</a:t>
            </a:r>
            <a:r>
              <a:rPr lang="en-US" sz="1200" b="0" i="1" kern="1200" dirty="0">
                <a:solidFill>
                  <a:schemeClr val="tx1"/>
                </a:solidFill>
                <a:effectLst/>
                <a:latin typeface="+mn-lt"/>
                <a:ea typeface="+mn-ea"/>
                <a:cs typeface="+mn-cs"/>
              </a:rPr>
              <a:t> spp., </a:t>
            </a:r>
            <a:r>
              <a:rPr lang="en-US" sz="1200" b="0" i="1" kern="1200" dirty="0" err="1">
                <a:solidFill>
                  <a:schemeClr val="tx1"/>
                </a:solidFill>
                <a:effectLst/>
                <a:latin typeface="+mn-lt"/>
                <a:ea typeface="+mn-ea"/>
                <a:cs typeface="+mn-cs"/>
              </a:rPr>
              <a:t>Haemophilus</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haemolyticus</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Kingella</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oralis</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Prevotella</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histicola</a:t>
            </a:r>
            <a:r>
              <a:rPr lang="en-US" sz="1200" b="0" i="0" kern="1200" dirty="0">
                <a:solidFill>
                  <a:schemeClr val="tx1"/>
                </a:solidFill>
                <a:effectLst/>
                <a:latin typeface="+mn-lt"/>
                <a:ea typeface="+mn-ea"/>
                <a:cs typeface="+mn-cs"/>
              </a:rPr>
              <a:t>, and </a:t>
            </a:r>
            <a:r>
              <a:rPr lang="en-US" sz="1200" b="0" i="1" kern="1200" dirty="0" err="1">
                <a:solidFill>
                  <a:schemeClr val="tx1"/>
                </a:solidFill>
                <a:effectLst/>
                <a:latin typeface="+mn-lt"/>
                <a:ea typeface="+mn-ea"/>
                <a:cs typeface="+mn-cs"/>
              </a:rPr>
              <a:t>Prevotella</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loescheii</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in asthmatic children with dental caries compared to those without caries.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study suggests that teeth in children with asthma harbor opportunistic bacteria with a high pathogenic capacity, such as </a:t>
            </a:r>
            <a:r>
              <a:rPr lang="en-US" sz="1200" b="0" i="1" kern="1200" dirty="0">
                <a:solidFill>
                  <a:schemeClr val="tx1"/>
                </a:solidFill>
                <a:effectLst/>
                <a:latin typeface="+mn-lt"/>
                <a:ea typeface="+mn-ea"/>
                <a:cs typeface="+mn-cs"/>
              </a:rPr>
              <a:t>Streptococcus, Neisseria, </a:t>
            </a:r>
            <a:r>
              <a:rPr lang="en-US" sz="1200" b="0" i="1" kern="1200" dirty="0" err="1">
                <a:solidFill>
                  <a:schemeClr val="tx1"/>
                </a:solidFill>
                <a:effectLst/>
                <a:latin typeface="+mn-lt"/>
                <a:ea typeface="+mn-ea"/>
                <a:cs typeface="+mn-cs"/>
              </a:rPr>
              <a:t>Veillonella</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Prevotella</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Haemophilus</a:t>
            </a:r>
            <a:r>
              <a:rPr lang="en-US" sz="1200" b="0" i="1" kern="1200" dirty="0">
                <a:solidFill>
                  <a:schemeClr val="tx1"/>
                </a:solidFill>
                <a:effectLst/>
                <a:latin typeface="+mn-lt"/>
                <a:ea typeface="+mn-ea"/>
                <a:cs typeface="+mn-cs"/>
              </a:rPr>
              <a:t>, Fusobacterium</a:t>
            </a:r>
            <a:r>
              <a:rPr lang="en-US" sz="1200" b="0" i="0" kern="1200" dirty="0">
                <a:solidFill>
                  <a:schemeClr val="tx1"/>
                </a:solidFill>
                <a:effectLst/>
                <a:latin typeface="+mn-lt"/>
                <a:ea typeface="+mn-ea"/>
                <a:cs typeface="+mn-cs"/>
              </a:rPr>
              <a:t>, and </a:t>
            </a:r>
            <a:r>
              <a:rPr lang="en-US" sz="1200" b="0" i="1" kern="1200" dirty="0" err="1">
                <a:solidFill>
                  <a:schemeClr val="tx1"/>
                </a:solidFill>
                <a:effectLst/>
                <a:latin typeface="+mn-lt"/>
                <a:ea typeface="+mn-ea"/>
                <a:cs typeface="+mn-cs"/>
              </a:rPr>
              <a:t>Porphyromonas</a:t>
            </a:r>
            <a:r>
              <a:rPr lang="en-US" sz="1200" b="0" i="0" kern="1200" dirty="0">
                <a:solidFill>
                  <a:schemeClr val="tx1"/>
                </a:solidFill>
                <a:effectLst/>
                <a:latin typeface="+mn-lt"/>
                <a:ea typeface="+mn-ea"/>
                <a:cs typeface="+mn-cs"/>
              </a:rPr>
              <a:t>. Despite similarities in community structure, the differing abundance within these groups may explain the pathogenicity of tooth decay in these children.</a:t>
            </a:r>
          </a:p>
          <a:p>
            <a:endParaRPr lang="en-US" dirty="0"/>
          </a:p>
          <a:p>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Sergey Cherkasov, Larisa Popova, Tatyana Vivtanenko, et al., “</a:t>
            </a:r>
            <a:r>
              <a:rPr lang="en-US" sz="1200" b="0" i="0" kern="1200" dirty="0">
                <a:solidFill>
                  <a:schemeClr val="tx1"/>
                </a:solidFill>
                <a:effectLst/>
                <a:latin typeface="+mn-lt"/>
                <a:ea typeface="+mn-ea"/>
                <a:cs typeface="+mn-cs"/>
              </a:rPr>
              <a:t>Oral microbiomes in children with asthma and dental caries,” </a:t>
            </a:r>
            <a:r>
              <a:rPr lang="en-US" sz="1200" b="0" i="1" kern="1200" dirty="0">
                <a:solidFill>
                  <a:schemeClr val="tx1"/>
                </a:solidFill>
                <a:effectLst/>
                <a:latin typeface="+mn-lt"/>
                <a:ea typeface="+mn-ea"/>
                <a:cs typeface="+mn-cs"/>
              </a:rPr>
              <a:t>Oral Diseases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25</a:t>
            </a:r>
            <a:r>
              <a:rPr lang="en-US" sz="1200" b="0" i="0" kern="1200" dirty="0">
                <a:solidFill>
                  <a:schemeClr val="tx1"/>
                </a:solidFill>
                <a:effectLst/>
                <a:latin typeface="+mn-lt"/>
                <a:ea typeface="+mn-ea"/>
                <a:cs typeface="+mn-cs"/>
              </a:rPr>
              <a:t>(3), (2019) 898–910,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/10.1111/odi.13020.</a:t>
            </a:r>
            <a:endParaRPr lang="en-US" dirty="0">
              <a:effectLst/>
            </a:endParaRPr>
          </a:p>
          <a:p>
            <a:endParaRPr lang="en-US" i="0" dirty="0"/>
          </a:p>
        </p:txBody>
      </p:sp>
      <p:sp>
        <p:nvSpPr>
          <p:cNvPr id="4" name="Slide Number Placeholder 3"/>
          <p:cNvSpPr>
            <a:spLocks noGrp="1"/>
          </p:cNvSpPr>
          <p:nvPr>
            <p:ph type="sldNum" sz="quarter" idx="5"/>
          </p:nvPr>
        </p:nvSpPr>
        <p:spPr/>
        <p:txBody>
          <a:bodyPr/>
          <a:lstStyle/>
          <a:p>
            <a:fld id="{EA410BA5-E037-324B-A239-07AF460C56E8}" type="slidenum">
              <a:rPr lang="en-US" smtClean="0"/>
              <a:t>20</a:t>
            </a:fld>
            <a:endParaRPr lang="en-US"/>
          </a:p>
        </p:txBody>
      </p:sp>
    </p:spTree>
    <p:extLst>
      <p:ext uri="{BB962C8B-B14F-4D97-AF65-F5344CB8AC3E}">
        <p14:creationId xmlns:p14="http://schemas.microsoft.com/office/powerpoint/2010/main" val="892190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What are disease-related changes in saliva composition?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Past research has shown that the salivary composition changes in patients with asthma — for example, their electrolyte concentrations and inflammatory components — meaning that the inflammatory disease process of asthma may alter saliva.</a:t>
            </a:r>
            <a:r>
              <a:rPr lang="en-US" dirty="0">
                <a:effectLst/>
              </a:rPr>
              <a:t> </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21</a:t>
            </a:fld>
            <a:endParaRPr lang="en-US"/>
          </a:p>
        </p:txBody>
      </p:sp>
    </p:spTree>
    <p:extLst>
      <p:ext uri="{BB962C8B-B14F-4D97-AF65-F5344CB8AC3E}">
        <p14:creationId xmlns:p14="http://schemas.microsoft.com/office/powerpoint/2010/main" val="9840345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research study looked at 120 children with asthma (graded on severity) over a 5-month period from 2016 to 2017. </a:t>
            </a:r>
          </a:p>
          <a:p>
            <a:endParaRPr lang="en-US" dirty="0"/>
          </a:p>
          <a:p>
            <a:r>
              <a:rPr lang="en-US" dirty="0"/>
              <a:t>The study looked at deft, DMFT, salivary flow rate, pH, </a:t>
            </a:r>
            <a:r>
              <a:rPr lang="en-US" sz="1200" b="0" i="0" kern="1200" dirty="0">
                <a:solidFill>
                  <a:schemeClr val="tx1"/>
                </a:solidFill>
                <a:effectLst/>
                <a:latin typeface="+mn-lt"/>
                <a:ea typeface="+mn-ea"/>
                <a:cs typeface="+mn-cs"/>
              </a:rPr>
              <a:t>immunoglobulin A </a:t>
            </a:r>
            <a:r>
              <a:rPr lang="en-US" dirty="0"/>
              <a:t>(</a:t>
            </a:r>
            <a:r>
              <a:rPr lang="en-US" dirty="0" err="1"/>
              <a:t>sIgA</a:t>
            </a:r>
            <a:r>
              <a:rPr lang="en-US" dirty="0"/>
              <a:t>), and alpha amylase. Overall, they found an increase in tooth decay among patients with asthma, and a positive association as the disease severity increased. </a:t>
            </a:r>
          </a:p>
          <a:p>
            <a:endParaRPr lang="en-US" dirty="0"/>
          </a:p>
          <a:p>
            <a:r>
              <a:rPr lang="en-US" dirty="0"/>
              <a:t>Severe asthmatics showed significantly lower flow rate and </a:t>
            </a:r>
            <a:r>
              <a:rPr lang="en-US" dirty="0" err="1"/>
              <a:t>sIgA</a:t>
            </a:r>
            <a:r>
              <a:rPr lang="en-US" dirty="0"/>
              <a:t> levels. </a:t>
            </a:r>
          </a:p>
          <a:p>
            <a:endParaRPr lang="en-US" dirty="0"/>
          </a:p>
          <a:p>
            <a:r>
              <a:rPr lang="en-US" dirty="0" err="1"/>
              <a:t>sIgA</a:t>
            </a:r>
            <a:r>
              <a:rPr lang="en-US" dirty="0"/>
              <a:t> is the dominant immunoglobulin released into the saliva; it is the oral cavities defense against bacterial adhesion and plaque formation. </a:t>
            </a:r>
            <a:r>
              <a:rPr lang="en-US" dirty="0" err="1"/>
              <a:t>sIgA</a:t>
            </a:r>
            <a:r>
              <a:rPr lang="en-US" dirty="0"/>
              <a:t> has been linked as a genetic or environmental determinant for increased tooth decay among patients with asthma, and inhaler use (corticosteroids) that affects your immune response has been found to reduce </a:t>
            </a:r>
            <a:r>
              <a:rPr lang="en-US" dirty="0" err="1"/>
              <a:t>sIgA</a:t>
            </a:r>
            <a:r>
              <a:rPr lang="en-US" dirty="0"/>
              <a:t> levels in saliva.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Decreased salivary flow rate and lower levels of </a:t>
            </a:r>
            <a:r>
              <a:rPr lang="en-US" sz="1200" b="0" i="0" kern="1200" dirty="0" err="1">
                <a:solidFill>
                  <a:schemeClr val="tx1"/>
                </a:solidFill>
                <a:effectLst/>
                <a:latin typeface="+mn-lt"/>
                <a:ea typeface="+mn-ea"/>
                <a:cs typeface="+mn-cs"/>
              </a:rPr>
              <a:t>sIgA</a:t>
            </a:r>
            <a:r>
              <a:rPr lang="en-US" sz="1200" b="0" i="0" kern="1200" dirty="0">
                <a:solidFill>
                  <a:schemeClr val="tx1"/>
                </a:solidFill>
                <a:effectLst/>
                <a:latin typeface="+mn-lt"/>
                <a:ea typeface="+mn-ea"/>
                <a:cs typeface="+mn-cs"/>
              </a:rPr>
              <a:t> are strongly linked to elevated dental caries experience, especially in the primary dentition of asthmatic children. The </a:t>
            </a:r>
            <a:r>
              <a:rPr lang="en-US" sz="1200" b="0" i="0" kern="1200" dirty="0" err="1">
                <a:solidFill>
                  <a:schemeClr val="tx1"/>
                </a:solidFill>
                <a:effectLst/>
                <a:latin typeface="+mn-lt"/>
                <a:ea typeface="+mn-ea"/>
                <a:cs typeface="+mn-cs"/>
              </a:rPr>
              <a:t>sIgA</a:t>
            </a:r>
            <a:r>
              <a:rPr lang="en-US" sz="1200" b="0" i="0" kern="1200" dirty="0">
                <a:solidFill>
                  <a:schemeClr val="tx1"/>
                </a:solidFill>
                <a:effectLst/>
                <a:latin typeface="+mn-lt"/>
                <a:ea typeface="+mn-ea"/>
                <a:cs typeface="+mn-cs"/>
              </a:rPr>
              <a:t> immunoglobulins secreted into saliva play a crucial role in defending against bacterial adhesion and the formation of dental plaque.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Reference:</a:t>
            </a:r>
          </a:p>
          <a:p>
            <a:r>
              <a:rPr lang="en-US" dirty="0"/>
              <a:t>Abla Arafa, Salwa AlDahlawi, and Adel Hussien, “</a:t>
            </a:r>
            <a:r>
              <a:rPr lang="en-US" sz="1200" b="0" i="0" kern="1200" dirty="0">
                <a:solidFill>
                  <a:schemeClr val="tx1"/>
                </a:solidFill>
                <a:effectLst/>
                <a:latin typeface="+mn-lt"/>
                <a:ea typeface="+mn-ea"/>
                <a:cs typeface="+mn-cs"/>
              </a:rPr>
              <a:t>Impact of Secretory Immunoglobulin A Level on Dental Caries Experience in Asthmatic Children,” </a:t>
            </a:r>
            <a:r>
              <a:rPr lang="en-US" sz="1200" b="0" i="1" kern="1200" dirty="0">
                <a:solidFill>
                  <a:schemeClr val="tx1"/>
                </a:solidFill>
                <a:effectLst/>
                <a:latin typeface="+mn-lt"/>
                <a:ea typeface="+mn-ea"/>
                <a:cs typeface="+mn-cs"/>
              </a:rPr>
              <a:t>International Journal of Clinical Pediatric Dentistry</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12</a:t>
            </a:r>
            <a:r>
              <a:rPr lang="en-US" sz="1200" b="0" i="0" kern="1200" dirty="0">
                <a:solidFill>
                  <a:schemeClr val="tx1"/>
                </a:solidFill>
                <a:effectLst/>
                <a:latin typeface="+mn-lt"/>
                <a:ea typeface="+mn-ea"/>
                <a:cs typeface="+mn-cs"/>
              </a:rPr>
              <a:t>(5), (2019) 414–418,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/10.5005/jp-journals-10005-1663.</a:t>
            </a:r>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22</a:t>
            </a:fld>
            <a:endParaRPr lang="en-US"/>
          </a:p>
        </p:txBody>
      </p:sp>
    </p:spTree>
    <p:extLst>
      <p:ext uri="{BB962C8B-B14F-4D97-AF65-F5344CB8AC3E}">
        <p14:creationId xmlns:p14="http://schemas.microsoft.com/office/powerpoint/2010/main" val="32666922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 does asthma medication induce oral disease?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a comparative study in 2016, they evaluated children who were healthy and children with asthma. This study showed tooth decay increases with inhaler usage, suggesting that the side effect of medications could have more of an impact to caries risk than the disease process alone.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Medications used to treat asthma have various side effects, and many inhaled medications have a low pH and/or have a sweetener as a carrier for the inhaled medication.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Reference:  </a:t>
            </a:r>
          </a:p>
          <a:p>
            <a:r>
              <a:rPr lang="en-US" sz="1200" kern="1200" dirty="0">
                <a:solidFill>
                  <a:schemeClr val="tx1"/>
                </a:solidFill>
                <a:effectLst/>
                <a:latin typeface="+mn-lt"/>
                <a:ea typeface="+mn-ea"/>
                <a:cs typeface="+mn-cs"/>
              </a:rPr>
              <a:t>B. </a:t>
            </a:r>
            <a:r>
              <a:rPr lang="en-US" sz="1200" kern="1200" dirty="0" err="1">
                <a:solidFill>
                  <a:schemeClr val="tx1"/>
                </a:solidFill>
                <a:effectLst/>
                <a:latin typeface="+mn-lt"/>
                <a:ea typeface="+mn-ea"/>
                <a:cs typeface="+mn-cs"/>
              </a:rPr>
              <a:t>Kargul</a:t>
            </a:r>
            <a:r>
              <a:rPr lang="en-US" sz="1200" kern="1200" dirty="0">
                <a:solidFill>
                  <a:schemeClr val="tx1"/>
                </a:solidFill>
                <a:effectLst/>
                <a:latin typeface="+mn-lt"/>
                <a:ea typeface="+mn-ea"/>
                <a:cs typeface="+mn-cs"/>
              </a:rPr>
              <a:t>, I. </a:t>
            </a:r>
            <a:r>
              <a:rPr lang="en-US" sz="1200" kern="1200" dirty="0" err="1">
                <a:solidFill>
                  <a:schemeClr val="tx1"/>
                </a:solidFill>
                <a:effectLst/>
                <a:latin typeface="+mn-lt"/>
                <a:ea typeface="+mn-ea"/>
                <a:cs typeface="+mn-cs"/>
              </a:rPr>
              <a:t>Tanboga</a:t>
            </a:r>
            <a:r>
              <a:rPr lang="en-US" sz="1200" kern="1200" dirty="0">
                <a:solidFill>
                  <a:schemeClr val="tx1"/>
                </a:solidFill>
                <a:effectLst/>
                <a:latin typeface="+mn-lt"/>
                <a:ea typeface="+mn-ea"/>
                <a:cs typeface="+mn-cs"/>
              </a:rPr>
              <a:t>, S. </a:t>
            </a:r>
            <a:r>
              <a:rPr lang="en-US" sz="1200" kern="1200" dirty="0" err="1">
                <a:solidFill>
                  <a:schemeClr val="tx1"/>
                </a:solidFill>
                <a:effectLst/>
                <a:latin typeface="+mn-lt"/>
                <a:ea typeface="+mn-ea"/>
                <a:cs typeface="+mn-cs"/>
              </a:rPr>
              <a:t>Ergeneli</a:t>
            </a:r>
            <a:r>
              <a:rPr lang="en-US" sz="1200" kern="1200" dirty="0">
                <a:solidFill>
                  <a:schemeClr val="tx1"/>
                </a:solidFill>
                <a:effectLst/>
                <a:latin typeface="+mn-lt"/>
                <a:ea typeface="+mn-ea"/>
                <a:cs typeface="+mn-cs"/>
              </a:rPr>
              <a:t>, et al., ”</a:t>
            </a:r>
            <a:r>
              <a:rPr lang="en-US" sz="1200" b="0" i="0" kern="1200" dirty="0">
                <a:solidFill>
                  <a:schemeClr val="tx1"/>
                </a:solidFill>
                <a:effectLst/>
                <a:latin typeface="+mn-lt"/>
                <a:ea typeface="+mn-ea"/>
                <a:cs typeface="+mn-cs"/>
              </a:rPr>
              <a:t>Inhaler medicament effects on saliva and plaque pH in asthmatic children,” </a:t>
            </a:r>
            <a:r>
              <a:rPr lang="en-US" sz="1200" b="0" i="1" kern="1200" dirty="0">
                <a:solidFill>
                  <a:schemeClr val="tx1"/>
                </a:solidFill>
                <a:effectLst/>
                <a:latin typeface="+mn-lt"/>
                <a:ea typeface="+mn-ea"/>
                <a:cs typeface="+mn-cs"/>
              </a:rPr>
              <a:t>The Journal of Clinical Pediatric Dentistry</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22</a:t>
            </a:r>
            <a:r>
              <a:rPr lang="en-US" sz="1200" b="0" i="0" kern="1200" dirty="0">
                <a:solidFill>
                  <a:schemeClr val="tx1"/>
                </a:solidFill>
                <a:effectLst/>
                <a:latin typeface="+mn-lt"/>
                <a:ea typeface="+mn-ea"/>
                <a:cs typeface="+mn-cs"/>
              </a:rPr>
              <a:t>(2), (1998) 137–140, https://</a:t>
            </a:r>
            <a:r>
              <a:rPr lang="en-US" sz="1200" b="0" i="0" kern="1200" dirty="0" err="1">
                <a:solidFill>
                  <a:schemeClr val="tx1"/>
                </a:solidFill>
                <a:effectLst/>
                <a:latin typeface="+mn-lt"/>
                <a:ea typeface="+mn-ea"/>
                <a:cs typeface="+mn-cs"/>
              </a:rPr>
              <a:t>pubmed.ncbi.nlm.nih.gov</a:t>
            </a:r>
            <a:r>
              <a:rPr lang="en-US" sz="1200" b="0" i="0" kern="1200" dirty="0">
                <a:solidFill>
                  <a:schemeClr val="tx1"/>
                </a:solidFill>
                <a:effectLst/>
                <a:latin typeface="+mn-lt"/>
                <a:ea typeface="+mn-ea"/>
                <a:cs typeface="+mn-cs"/>
              </a:rPr>
              <a:t>/9643188/.</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23</a:t>
            </a:fld>
            <a:endParaRPr lang="en-US"/>
          </a:p>
        </p:txBody>
      </p:sp>
    </p:spTree>
    <p:extLst>
      <p:ext uri="{BB962C8B-B14F-4D97-AF65-F5344CB8AC3E}">
        <p14:creationId xmlns:p14="http://schemas.microsoft.com/office/powerpoint/2010/main" val="13906994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This article validated the three components of the hypothesis by examining a sample of 100 individuals, divided equally between those with asthma and those without. The study focused on teenagers, analyzing their medical and dental history, saliva parameters, and objective oral health measures.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the brief excerpt from the results, it is evident that both saliva and the microbiome underwent changes in response to the presence of disease and its severity. What sets this research apart is its comprehensive approach, considering various salivary factors in a single study. This makes it more convenient to compare findings between patients with and without asthma, distinguishing it from previous articles that typically focused on either salivary composition or elements of the microbiome.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Santhiya </a:t>
            </a:r>
            <a:r>
              <a:rPr lang="en-US" sz="1200" kern="1200" dirty="0" err="1">
                <a:solidFill>
                  <a:schemeClr val="tx1"/>
                </a:solidFill>
                <a:effectLst/>
                <a:latin typeface="+mn-lt"/>
                <a:ea typeface="+mn-ea"/>
                <a:cs typeface="+mn-cs"/>
              </a:rPr>
              <a:t>Bairappan</a:t>
            </a:r>
            <a:r>
              <a:rPr lang="en-US" sz="1200" kern="1200" dirty="0">
                <a:solidFill>
                  <a:schemeClr val="tx1"/>
                </a:solidFill>
                <a:effectLst/>
                <a:latin typeface="+mn-lt"/>
                <a:ea typeface="+mn-ea"/>
                <a:cs typeface="+mn-cs"/>
              </a:rPr>
              <a:t>, Manjunath Puranik, and Sowmya K. R, et al., “Impact of asthma and its medication on salivary characteristics and oral health in adolescents: A cross-sectional comparative study,” </a:t>
            </a:r>
            <a:r>
              <a:rPr lang="en-US" sz="1200" i="1" kern="1200" dirty="0">
                <a:solidFill>
                  <a:schemeClr val="tx1"/>
                </a:solidFill>
                <a:effectLst/>
                <a:latin typeface="+mn-lt"/>
                <a:ea typeface="+mn-ea"/>
                <a:cs typeface="+mn-cs"/>
              </a:rPr>
              <a:t>Special Care in Dentistry,</a:t>
            </a:r>
            <a:r>
              <a:rPr lang="en-US" sz="1200" kern="1200" dirty="0">
                <a:solidFill>
                  <a:schemeClr val="tx1"/>
                </a:solidFill>
                <a:effectLst/>
                <a:latin typeface="+mn-lt"/>
                <a:ea typeface="+mn-ea"/>
                <a:cs typeface="+mn-cs"/>
              </a:rPr>
              <a:t> 2020;40:227–237, https://</a:t>
            </a:r>
            <a:r>
              <a:rPr lang="en-US" sz="1200" kern="1200" dirty="0" err="1">
                <a:solidFill>
                  <a:schemeClr val="tx1"/>
                </a:solidFill>
                <a:effectLst/>
                <a:latin typeface="+mn-lt"/>
                <a:ea typeface="+mn-ea"/>
                <a:cs typeface="+mn-cs"/>
              </a:rPr>
              <a:t>doi.org</a:t>
            </a:r>
            <a:r>
              <a:rPr lang="en-US" sz="1200" kern="1200" dirty="0">
                <a:solidFill>
                  <a:schemeClr val="tx1"/>
                </a:solidFill>
                <a:effectLst/>
                <a:latin typeface="+mn-lt"/>
                <a:ea typeface="+mn-ea"/>
                <a:cs typeface="+mn-cs"/>
              </a:rPr>
              <a:t>/10.1111/scd.12462.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24</a:t>
            </a:fld>
            <a:endParaRPr lang="en-US"/>
          </a:p>
        </p:txBody>
      </p:sp>
    </p:spTree>
    <p:extLst>
      <p:ext uri="{BB962C8B-B14F-4D97-AF65-F5344CB8AC3E}">
        <p14:creationId xmlns:p14="http://schemas.microsoft.com/office/powerpoint/2010/main" val="32059671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Overall, asthmatic patients had lower salivary flow rates, pH levels, and buffering capacity. In addition, they had higher levels of </a:t>
            </a:r>
            <a:r>
              <a:rPr lang="en-US" i="1" dirty="0"/>
              <a:t>S. mutans</a:t>
            </a:r>
            <a:r>
              <a:rPr lang="en-US" dirty="0"/>
              <a:t> and </a:t>
            </a:r>
            <a:r>
              <a:rPr lang="en-US" i="0" dirty="0"/>
              <a:t>lactobacilli</a:t>
            </a:r>
            <a:r>
              <a:rPr lang="en-US" dirty="0"/>
              <a:t> compared to non-asthmatics.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Santhiya </a:t>
            </a:r>
            <a:r>
              <a:rPr lang="en-US" sz="1200" kern="1200" dirty="0" err="1">
                <a:solidFill>
                  <a:schemeClr val="tx1"/>
                </a:solidFill>
                <a:effectLst/>
                <a:latin typeface="+mn-lt"/>
                <a:ea typeface="+mn-ea"/>
                <a:cs typeface="+mn-cs"/>
              </a:rPr>
              <a:t>Bairappan</a:t>
            </a:r>
            <a:r>
              <a:rPr lang="en-US" sz="1200" kern="1200" dirty="0">
                <a:solidFill>
                  <a:schemeClr val="tx1"/>
                </a:solidFill>
                <a:effectLst/>
                <a:latin typeface="+mn-lt"/>
                <a:ea typeface="+mn-ea"/>
                <a:cs typeface="+mn-cs"/>
              </a:rPr>
              <a:t>, Manjunath Puranik, and Sowmya K. R, et al., “Impact of asthma and its medication on salivary characteristics and oral health in adolescents: A cross-sectional comparative study,” </a:t>
            </a:r>
            <a:r>
              <a:rPr lang="en-US" sz="1200" i="1" kern="1200" dirty="0">
                <a:solidFill>
                  <a:schemeClr val="tx1"/>
                </a:solidFill>
                <a:effectLst/>
                <a:latin typeface="+mn-lt"/>
                <a:ea typeface="+mn-ea"/>
                <a:cs typeface="+mn-cs"/>
              </a:rPr>
              <a:t>Special Care in Dentistry,</a:t>
            </a:r>
            <a:r>
              <a:rPr lang="en-US" sz="1200" kern="1200" dirty="0">
                <a:solidFill>
                  <a:schemeClr val="tx1"/>
                </a:solidFill>
                <a:effectLst/>
                <a:latin typeface="+mn-lt"/>
                <a:ea typeface="+mn-ea"/>
                <a:cs typeface="+mn-cs"/>
              </a:rPr>
              <a:t> 2020;40:227–237, https://</a:t>
            </a:r>
            <a:r>
              <a:rPr lang="en-US" sz="1200" kern="1200" dirty="0" err="1">
                <a:solidFill>
                  <a:schemeClr val="tx1"/>
                </a:solidFill>
                <a:effectLst/>
                <a:latin typeface="+mn-lt"/>
                <a:ea typeface="+mn-ea"/>
                <a:cs typeface="+mn-cs"/>
              </a:rPr>
              <a:t>doi.org</a:t>
            </a:r>
            <a:r>
              <a:rPr lang="en-US" sz="1200" kern="1200" dirty="0">
                <a:solidFill>
                  <a:schemeClr val="tx1"/>
                </a:solidFill>
                <a:effectLst/>
                <a:latin typeface="+mn-lt"/>
                <a:ea typeface="+mn-ea"/>
                <a:cs typeface="+mn-cs"/>
              </a:rPr>
              <a:t>/10.1111/scd.12462.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25</a:t>
            </a:fld>
            <a:endParaRPr lang="en-US"/>
          </a:p>
        </p:txBody>
      </p:sp>
    </p:spTree>
    <p:extLst>
      <p:ext uri="{BB962C8B-B14F-4D97-AF65-F5344CB8AC3E}">
        <p14:creationId xmlns:p14="http://schemas.microsoft.com/office/powerpoint/2010/main" val="29229521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Patients will work with their primary care provider or specialists to develop an asthma action plan. Asthma Action Plans (AAP) will help patients develop new health habits (taking medications regularly and removing triggers), learn to adjust medications when symptoms are more frequent or severe, and know when to seek medical attention. Prior to starting dental treatment, it’s helpful to get to know how asthma effects your patient. A few (not all) questions that are helpful include: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you have an asthma action plan? If so, would you like to share it?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was your last asthma attack? When, if ever, were you hospitalized for asthma?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you ever had an asthma attack in a dental office or during a dental appointment?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you know the cause of this asthma attack?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often do you see the health care provider that treats your asthma?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Are you regularly taking your medications? Do you notice any side effects from these medications?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 you do immediately after you use your inhaler? </a:t>
            </a:r>
          </a:p>
          <a:p>
            <a:r>
              <a:rPr lang="en-US" sz="1200" kern="1200" dirty="0">
                <a:solidFill>
                  <a:schemeClr val="tx1"/>
                </a:solidFill>
                <a:effectLst/>
                <a:latin typeface="+mn-lt"/>
                <a:ea typeface="+mn-ea"/>
                <a:cs typeface="+mn-cs"/>
              </a:rPr>
              <a:t>Once you have reviewed the AAP, you can then discuss with your patient ways that you can help your patient from preventing asthma attacks in the dental office by changing the environment to helping address some of the side effects of their medications. Always remember it is important for the patient to have their inhaler with them at all times.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“Asthma Action Plan,” </a:t>
            </a:r>
            <a:r>
              <a:rPr lang="en-US" i="1" dirty="0">
                <a:effectLst/>
              </a:rPr>
              <a:t>Asthma &amp; Allergy Foundation of America</a:t>
            </a:r>
            <a:r>
              <a:rPr lang="en-US" dirty="0">
                <a:effectLst/>
              </a:rPr>
              <a:t>, November 11, 2022, https://</a:t>
            </a:r>
            <a:r>
              <a:rPr lang="en-US" dirty="0" err="1">
                <a:effectLst/>
              </a:rPr>
              <a:t>aafa.org</a:t>
            </a:r>
            <a:r>
              <a:rPr lang="en-US" dirty="0">
                <a:effectLst/>
              </a:rPr>
              <a:t>/asthma/asthma-treatment/asthma-treatment-action-plan/.</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26</a:t>
            </a:fld>
            <a:endParaRPr lang="en-US"/>
          </a:p>
        </p:txBody>
      </p:sp>
    </p:spTree>
    <p:extLst>
      <p:ext uri="{BB962C8B-B14F-4D97-AF65-F5344CB8AC3E}">
        <p14:creationId xmlns:p14="http://schemas.microsoft.com/office/powerpoint/2010/main" val="42627465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Successfully treating asthma is not achieved by taking medications alone. Health care providers do prescribe medications that you inhale or take orally for asthma symptoms, but they also develop processes to remove or reduce exposure to triggers for asthma symptoms. When it comes to inhaled medications, patients will likely have a quick-relief medication, such as a short-acting-beta</a:t>
            </a:r>
            <a:r>
              <a:rPr lang="en-US" sz="1200" kern="1200" baseline="-25000" dirty="0">
                <a:solidFill>
                  <a:schemeClr val="tx1"/>
                </a:solidFill>
                <a:effectLst/>
                <a:latin typeface="+mn-lt"/>
                <a:ea typeface="+mn-ea"/>
                <a:cs typeface="+mn-cs"/>
              </a:rPr>
              <a:t>2 </a:t>
            </a:r>
            <a:r>
              <a:rPr lang="en-US" sz="1200" kern="1200" dirty="0">
                <a:solidFill>
                  <a:schemeClr val="tx1"/>
                </a:solidFill>
                <a:effectLst/>
                <a:latin typeface="+mn-lt"/>
                <a:ea typeface="+mn-ea"/>
                <a:cs typeface="+mn-cs"/>
              </a:rPr>
              <a:t>agonist, that they can use when they have symptoms such as shortness of breath, wheezing, coughing, or chest tightness.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Long-term asthma control medications include one or a combination of the following: inhaled corticosteroid, oral systemic corticosteroid, inhaled long-acting beta agonist (LABA), leukotriene receptor antagonist, immunomodulators (anti IgE), mast cell stabilizer (nebulizer treatment), or methylxanthines.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From a pharmacological perspective, short-active beta agonist (SABA) and LABA inhalers are associated with adverse outcomes such as an unpleasant taste, glossitis, sinusitis, and xerostomia. No specific dental interactions were reported with leukotriene receptor antagonists, mast cell stabilizers, or methylxanthines. Among immunomodulators used to treat asthma, </a:t>
            </a:r>
            <a:r>
              <a:rPr lang="en-US" sz="1200" kern="1200" dirty="0" err="1">
                <a:solidFill>
                  <a:schemeClr val="tx1"/>
                </a:solidFill>
                <a:effectLst/>
                <a:latin typeface="+mn-lt"/>
                <a:ea typeface="+mn-ea"/>
                <a:cs typeface="+mn-cs"/>
              </a:rPr>
              <a:t>benralizumab</a:t>
            </a:r>
            <a:r>
              <a:rPr lang="en-US" sz="1200" kern="1200" dirty="0">
                <a:solidFill>
                  <a:schemeClr val="tx1"/>
                </a:solidFill>
                <a:effectLst/>
                <a:latin typeface="+mn-lt"/>
                <a:ea typeface="+mn-ea"/>
                <a:cs typeface="+mn-cs"/>
              </a:rPr>
              <a:t> was associated with pharyngitis, and </a:t>
            </a:r>
            <a:r>
              <a:rPr lang="en-US" sz="1200" kern="1200" dirty="0" err="1">
                <a:solidFill>
                  <a:schemeClr val="tx1"/>
                </a:solidFill>
                <a:effectLst/>
                <a:latin typeface="+mn-lt"/>
                <a:ea typeface="+mn-ea"/>
                <a:cs typeface="+mn-cs"/>
              </a:rPr>
              <a:t>reslizumab</a:t>
            </a:r>
            <a:r>
              <a:rPr lang="en-US" sz="1200" kern="1200" dirty="0">
                <a:solidFill>
                  <a:schemeClr val="tx1"/>
                </a:solidFill>
                <a:effectLst/>
                <a:latin typeface="+mn-lt"/>
                <a:ea typeface="+mn-ea"/>
                <a:cs typeface="+mn-cs"/>
              </a:rPr>
              <a:t> was associated with oropharyngeal pain.</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“Asthma Action Plan,” </a:t>
            </a:r>
            <a:r>
              <a:rPr lang="en-US" i="1" dirty="0">
                <a:effectLst/>
              </a:rPr>
              <a:t>Asthma &amp; Allergy Foundation of America</a:t>
            </a:r>
            <a:r>
              <a:rPr lang="en-US" dirty="0">
                <a:effectLst/>
              </a:rPr>
              <a:t>, November 11, 2022, https://</a:t>
            </a:r>
            <a:r>
              <a:rPr lang="en-US" dirty="0" err="1">
                <a:effectLst/>
              </a:rPr>
              <a:t>aafa.org</a:t>
            </a:r>
            <a:r>
              <a:rPr lang="en-US" dirty="0">
                <a:effectLst/>
              </a:rPr>
              <a:t>/asthma/asthma-treatment/asthma-treatment-action-plan/.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228600" indent="-228600">
              <a:buAutoNum type="arabicPeriod"/>
            </a:pP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27</a:t>
            </a:fld>
            <a:endParaRPr lang="en-US"/>
          </a:p>
        </p:txBody>
      </p:sp>
    </p:spTree>
    <p:extLst>
      <p:ext uri="{BB962C8B-B14F-4D97-AF65-F5344CB8AC3E}">
        <p14:creationId xmlns:p14="http://schemas.microsoft.com/office/powerpoint/2010/main" val="29650745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does asthma change saliva?</a:t>
            </a:r>
          </a:p>
        </p:txBody>
      </p:sp>
      <p:sp>
        <p:nvSpPr>
          <p:cNvPr id="4" name="Slide Number Placeholder 3"/>
          <p:cNvSpPr>
            <a:spLocks noGrp="1"/>
          </p:cNvSpPr>
          <p:nvPr>
            <p:ph type="sldNum" sz="quarter" idx="5"/>
          </p:nvPr>
        </p:nvSpPr>
        <p:spPr/>
        <p:txBody>
          <a:bodyPr/>
          <a:lstStyle/>
          <a:p>
            <a:fld id="{EA410BA5-E037-324B-A239-07AF460C56E8}" type="slidenum">
              <a:rPr lang="en-US" smtClean="0"/>
              <a:t>28</a:t>
            </a:fld>
            <a:endParaRPr lang="en-US"/>
          </a:p>
        </p:txBody>
      </p:sp>
    </p:spTree>
    <p:extLst>
      <p:ext uri="{BB962C8B-B14F-4D97-AF65-F5344CB8AC3E}">
        <p14:creationId xmlns:p14="http://schemas.microsoft.com/office/powerpoint/2010/main" val="383754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AEDC0-97EB-F19C-0452-C1651B8F29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9D33FC-8FDA-D394-B1B7-BC7D372B45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E85ED2-2E70-E7F0-EBED-521C58EC697E}"/>
              </a:ext>
            </a:extLst>
          </p:cNvPr>
          <p:cNvSpPr>
            <a:spLocks noGrp="1"/>
          </p:cNvSpPr>
          <p:nvPr>
            <p:ph type="body" idx="1"/>
          </p:nvPr>
        </p:nvSpPr>
        <p:spPr/>
        <p:txBody>
          <a:bodyPr/>
          <a:lstStyle/>
          <a:p>
            <a:r>
              <a:rPr lang="en-US" dirty="0"/>
              <a:t>Asthma and inhaler use can affect the oral environment, especially saliva. Some patients experience reduced salivary flow, which limits saliva’s ability to buffer acids and support remineralization.</a:t>
            </a:r>
          </a:p>
          <a:p>
            <a:endParaRPr lang="en-US" dirty="0"/>
          </a:p>
          <a:p>
            <a:r>
              <a:rPr lang="en-US" dirty="0"/>
              <a:t>Certain inhalers, particularly dry powder forms, may also contribute to a temporary drop in plaque pH after use. When salivary flow is reduced, recovery from these pH changes can be slower.</a:t>
            </a:r>
          </a:p>
          <a:p>
            <a:endParaRPr lang="en-US" dirty="0"/>
          </a:p>
          <a:p>
            <a:r>
              <a:rPr lang="en-US" dirty="0"/>
              <a:t>Studies have shown that some patients with asthma have lower salivary pH and reduced buffering capacity. Together, these changes create conditions that favor demineralization and increase risk for caries and erosion.</a:t>
            </a:r>
          </a:p>
          <a:p>
            <a:endParaRPr lang="en-US" dirty="0"/>
          </a:p>
          <a:p>
            <a:r>
              <a:rPr lang="en-US" dirty="0"/>
              <a:t>It’s important to recognize that this risk is not from asthma alone, but from a combination of medication use and behaviors like mouth breathing.</a:t>
            </a:r>
          </a:p>
          <a:p>
            <a:endParaRPr lang="en-US" dirty="0"/>
          </a:p>
          <a:p>
            <a:r>
              <a:rPr lang="en-US" dirty="0"/>
              <a:t>From a clinical perspective, patients may benefit from preventive strategies such as fluoride use, rinsing after inhaler use, and monitoring salivary function.</a:t>
            </a:r>
          </a:p>
          <a:p>
            <a:endParaRPr lang="en-US" dirty="0"/>
          </a:p>
          <a:p>
            <a:r>
              <a:rPr lang="en-US" sz="1200" kern="1200" dirty="0">
                <a:solidFill>
                  <a:schemeClr val="tx1"/>
                </a:solidFill>
                <a:effectLst/>
                <a:latin typeface="+mn-lt"/>
                <a:ea typeface="+mn-ea"/>
                <a:cs typeface="+mn-cs"/>
              </a:rPr>
              <a:t>Reference:</a:t>
            </a:r>
          </a:p>
          <a:p>
            <a:r>
              <a:rPr lang="en-US" sz="1200" kern="1200" dirty="0">
                <a:solidFill>
                  <a:schemeClr val="tx1"/>
                </a:solidFill>
                <a:effectLst/>
                <a:latin typeface="+mn-lt"/>
                <a:ea typeface="+mn-ea"/>
                <a:cs typeface="+mn-cs"/>
              </a:rPr>
              <a:t>Rukshana Fathima, Rekha Shenoy, Praveen Jodalli, et al., “Evaluation of Salivary Parameters and Oral Health Status among Asthmatic and </a:t>
            </a:r>
            <a:r>
              <a:rPr lang="en-US" sz="1200" kern="1200" dirty="0" err="1">
                <a:solidFill>
                  <a:schemeClr val="tx1"/>
                </a:solidFill>
                <a:effectLst/>
                <a:latin typeface="+mn-lt"/>
                <a:ea typeface="+mn-ea"/>
                <a:cs typeface="+mn-cs"/>
              </a:rPr>
              <a:t>Nonasthmatic</a:t>
            </a:r>
            <a:r>
              <a:rPr lang="en-US" sz="1200" kern="1200" dirty="0">
                <a:solidFill>
                  <a:schemeClr val="tx1"/>
                </a:solidFill>
                <a:effectLst/>
                <a:latin typeface="+mn-lt"/>
                <a:ea typeface="+mn-ea"/>
                <a:cs typeface="+mn-cs"/>
              </a:rPr>
              <a:t> Adult Patients Visiting a Tertiary Care Hospital,” </a:t>
            </a:r>
            <a:r>
              <a:rPr lang="en-US" sz="1200" b="0" i="1" kern="1200" dirty="0" err="1">
                <a:solidFill>
                  <a:schemeClr val="tx1"/>
                </a:solidFill>
                <a:effectLst/>
                <a:latin typeface="+mn-lt"/>
                <a:ea typeface="+mn-ea"/>
                <a:cs typeface="+mn-cs"/>
              </a:rPr>
              <a:t>Cureus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11</a:t>
            </a:r>
            <a:r>
              <a:rPr lang="en-US" sz="1200" b="0" i="0" kern="1200" dirty="0">
                <a:solidFill>
                  <a:schemeClr val="tx1"/>
                </a:solidFill>
                <a:effectLst/>
                <a:latin typeface="+mn-lt"/>
                <a:ea typeface="+mn-ea"/>
                <a:cs typeface="+mn-cs"/>
              </a:rPr>
              <a:t>(10), (2019) e5957.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/10.7759/cureus.5957.</a:t>
            </a:r>
            <a:endParaRPr lang="en-US" dirty="0"/>
          </a:p>
          <a:p>
            <a:endParaRPr lang="en-US" dirty="0"/>
          </a:p>
        </p:txBody>
      </p:sp>
      <p:sp>
        <p:nvSpPr>
          <p:cNvPr id="4" name="Slide Number Placeholder 3">
            <a:extLst>
              <a:ext uri="{FF2B5EF4-FFF2-40B4-BE49-F238E27FC236}">
                <a16:creationId xmlns:a16="http://schemas.microsoft.com/office/drawing/2014/main" id="{460F0E70-C1BC-9BA1-67D1-B4642777C379}"/>
              </a:ext>
            </a:extLst>
          </p:cNvPr>
          <p:cNvSpPr>
            <a:spLocks noGrp="1"/>
          </p:cNvSpPr>
          <p:nvPr>
            <p:ph type="sldNum" sz="quarter" idx="5"/>
          </p:nvPr>
        </p:nvSpPr>
        <p:spPr/>
        <p:txBody>
          <a:bodyPr/>
          <a:lstStyle/>
          <a:p>
            <a:fld id="{EA410BA5-E037-324B-A239-07AF460C56E8}" type="slidenum">
              <a:rPr lang="en-US" smtClean="0"/>
              <a:t>29</a:t>
            </a:fld>
            <a:endParaRPr lang="en-US"/>
          </a:p>
        </p:txBody>
      </p:sp>
    </p:spTree>
    <p:extLst>
      <p:ext uri="{BB962C8B-B14F-4D97-AF65-F5344CB8AC3E}">
        <p14:creationId xmlns:p14="http://schemas.microsoft.com/office/powerpoint/2010/main" val="1973367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Saliva composition varies across individuals due to normal biological variability. Factors such as genetics, diet, medications, systemic conditions, and oral health all influence the composition and function of saliva. While disease can impact saliva, it is one of several contributing factors.</a:t>
            </a:r>
          </a:p>
          <a:p>
            <a:endParaRPr lang="en-US" dirty="0"/>
          </a:p>
          <a:p>
            <a:r>
              <a:rPr lang="en-US" dirty="0"/>
              <a:t>Circadian rhythm also plays a role, influencing both salivary flow rate and composition. As a result, saliva can differ between morning and evening in the same individual. These changes are regulated by neuroendocrine mechanisms that affect salivary gland activity.</a:t>
            </a:r>
          </a:p>
          <a:p>
            <a:endParaRPr lang="en-US" dirty="0"/>
          </a:p>
          <a:p>
            <a:r>
              <a:rPr lang="en-US" dirty="0"/>
              <a:t>Saliva composition also depends on whether it is collected under resting or stimulated conditions. Unstimulated saliva is produced at rest, without eating or drinking. Stimulated saliva is produced during activities such as eating or chewing. Increased flow during stimulation changes ion concentration, buffering capacity, and protein composition.</a:t>
            </a:r>
          </a:p>
          <a:p>
            <a:endParaRPr lang="en-US" dirty="0"/>
          </a:p>
          <a:p>
            <a:r>
              <a:rPr lang="en-US" u="sng" dirty="0"/>
              <a:t>Salivary flow does not decline significantly with normal aging alone.</a:t>
            </a:r>
            <a:r>
              <a:rPr lang="en-US" u="none" dirty="0"/>
              <a:t> </a:t>
            </a:r>
            <a:r>
              <a:rPr lang="en-US" dirty="0"/>
              <a:t>However, older adults are more likely to experience reduced salivary flow due to medications or systemic conditions. Xerostomia, or the sensation of dry mouth, and hyposalivation, or reduced salivary flow, are often associated with medication use or underlying disease and can alter saliva’s protective functions.</a:t>
            </a:r>
          </a:p>
          <a:p>
            <a:br>
              <a:rPr lang="en-US" dirty="0"/>
            </a:br>
            <a:br>
              <a:rPr lang="en-US" dirty="0"/>
            </a:b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a:t>
            </a:fld>
            <a:endParaRPr lang="en-US"/>
          </a:p>
        </p:txBody>
      </p:sp>
    </p:spTree>
    <p:extLst>
      <p:ext uri="{BB962C8B-B14F-4D97-AF65-F5344CB8AC3E}">
        <p14:creationId xmlns:p14="http://schemas.microsoft.com/office/powerpoint/2010/main" val="27663766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Patients with asthma using oral antihistamines, inhaled corticosteroids or antihistamines, and inhaled steroids may face medication-induced xerostomia, posing a challenge and concern. To address this issue, regular measurement of salivary markers can be beneficial for titrating products or therapeutics and guiding patients toward optimal oral health. Available systems can assess flow rate, pH, buffer capacity, and various oral bacteria levels, aiding in the development of an oral health routine that objectively reduces disease risk.</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 solution to alleviate dry mouth symptoms is the use of oral sprays containing xylitol. These sprays offer the convenience of portability, allowing patients to carry them in their purse, pocket, gym bag, or car or keep them on their nightstand. Xylitol sprays are particularly useful when used immediately after using a nasal spray or inhaler, addressing dryness in the mouth.</a:t>
            </a:r>
          </a:p>
        </p:txBody>
      </p:sp>
      <p:sp>
        <p:nvSpPr>
          <p:cNvPr id="4" name="Slide Number Placeholder 3"/>
          <p:cNvSpPr>
            <a:spLocks noGrp="1"/>
          </p:cNvSpPr>
          <p:nvPr>
            <p:ph type="sldNum" sz="quarter" idx="5"/>
          </p:nvPr>
        </p:nvSpPr>
        <p:spPr/>
        <p:txBody>
          <a:bodyPr/>
          <a:lstStyle/>
          <a:p>
            <a:fld id="{EA410BA5-E037-324B-A239-07AF460C56E8}" type="slidenum">
              <a:rPr lang="en-US" smtClean="0"/>
              <a:t>30</a:t>
            </a:fld>
            <a:endParaRPr lang="en-US"/>
          </a:p>
        </p:txBody>
      </p:sp>
    </p:spTree>
    <p:extLst>
      <p:ext uri="{BB962C8B-B14F-4D97-AF65-F5344CB8AC3E}">
        <p14:creationId xmlns:p14="http://schemas.microsoft.com/office/powerpoint/2010/main" val="32254830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Seasonal allergies, also referred to as allergic rhinitis or hay fever, can stem from various causes, including true allergy (</a:t>
            </a:r>
            <a:r>
              <a:rPr lang="en-US" sz="1200" b="0" i="0" kern="1200" dirty="0" err="1">
                <a:solidFill>
                  <a:schemeClr val="tx1"/>
                </a:solidFill>
                <a:effectLst/>
                <a:latin typeface="+mn-lt"/>
                <a:ea typeface="+mn-ea"/>
                <a:cs typeface="+mn-cs"/>
              </a:rPr>
              <a:t>IgE</a:t>
            </a:r>
            <a:r>
              <a:rPr lang="en-US" sz="1200" b="0" i="0" kern="1200" dirty="0">
                <a:solidFill>
                  <a:schemeClr val="tx1"/>
                </a:solidFill>
                <a:effectLst/>
                <a:latin typeface="+mn-lt"/>
                <a:ea typeface="+mn-ea"/>
                <a:cs typeface="+mn-cs"/>
              </a:rPr>
              <a:t>-mediated), autonomic factors, infections, or an idiopathic mechanism. Managing allergies presents challenges, particularly when individuals use the same medications or treatments for both asthma and severe allergies. Allergies often exhibit a temporal pattern, emphasizing the frequency of symptoms. Some individuals rely on daily medication to maintain functionality. The upcoming section will specifically delve into seasonal allergic rhinitis attributable to </a:t>
            </a:r>
            <a:r>
              <a:rPr lang="en-US" sz="1200" b="0" i="0" kern="1200" dirty="0" err="1">
                <a:solidFill>
                  <a:schemeClr val="tx1"/>
                </a:solidFill>
                <a:effectLst/>
                <a:latin typeface="+mn-lt"/>
                <a:ea typeface="+mn-ea"/>
                <a:cs typeface="+mn-cs"/>
              </a:rPr>
              <a:t>IgE</a:t>
            </a:r>
            <a:r>
              <a:rPr lang="en-US" sz="1200" b="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31</a:t>
            </a:fld>
            <a:endParaRPr lang="en-US"/>
          </a:p>
        </p:txBody>
      </p:sp>
    </p:spTree>
    <p:extLst>
      <p:ext uri="{BB962C8B-B14F-4D97-AF65-F5344CB8AC3E}">
        <p14:creationId xmlns:p14="http://schemas.microsoft.com/office/powerpoint/2010/main" val="19640713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DD90A-214E-B348-3256-E8B1742D93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BEC037-B0A2-3B04-55CA-FD5C015575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9E9F96-5985-F0F6-EF31-3F4C9030B293}"/>
              </a:ext>
            </a:extLst>
          </p:cNvPr>
          <p:cNvSpPr>
            <a:spLocks noGrp="1"/>
          </p:cNvSpPr>
          <p:nvPr>
            <p:ph type="body" idx="1"/>
          </p:nvPr>
        </p:nvSpPr>
        <p:spPr/>
        <p:txBody>
          <a:bodyPr/>
          <a:lstStyle/>
          <a:p>
            <a:r>
              <a:rPr lang="en-US" dirty="0"/>
              <a:t>Many patients will report allergic rhinitis based on the temporal pattern, frequency, and severity. </a:t>
            </a:r>
          </a:p>
          <a:p>
            <a:endParaRPr lang="en-US" dirty="0"/>
          </a:p>
          <a:p>
            <a:r>
              <a:rPr lang="en-US" dirty="0"/>
              <a:t>The temporal pattern can be described as seasonal when symptoms occur during a certain time of the year when an outdoor allergen is high, perennial when symptoms occur year-round, or episodic when it is associated with occasional environmental exposure. </a:t>
            </a:r>
          </a:p>
          <a:p>
            <a:endParaRPr lang="en-US" dirty="0"/>
          </a:p>
          <a:p>
            <a:r>
              <a:rPr lang="en-US" dirty="0"/>
              <a:t>Frequency is based on how often the patient reports symptoms, either intermittent or persistent. And lastly, the patient will report symptoms based on severity and the impact they have on their quality of life.</a:t>
            </a:r>
          </a:p>
          <a:p>
            <a:endParaRPr lang="en-US" dirty="0"/>
          </a:p>
          <a:p>
            <a:r>
              <a:rPr lang="en-US" dirty="0"/>
              <a:t>While IgE-mediated allergic rhinitis is often caused by outdoor environmental exposures (e.g., pollen), it can also arise from common household or environmental allergens such as dust mites, pet dander, mold, and cockroach debris that are present throughout the year.</a:t>
            </a:r>
          </a:p>
          <a:p>
            <a:endParaRPr lang="en-US" dirty="0"/>
          </a:p>
          <a:p>
            <a:r>
              <a:rPr lang="en-US" dirty="0"/>
              <a:t>Common symptoms of allergic rhinitis, or hay fever, include nasal congestion, nasal itching, sneezing, rhinorrhea (runny nose), and conjunctivitis.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References: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Michael Seidman, Richard Gurgel, Sandra Yin, et al., “</a:t>
            </a:r>
            <a:r>
              <a:rPr lang="en-US" sz="1200" b="0" i="0" kern="1200" dirty="0">
                <a:solidFill>
                  <a:schemeClr val="tx1"/>
                </a:solidFill>
                <a:effectLst/>
                <a:latin typeface="+mn-lt"/>
                <a:ea typeface="+mn-ea"/>
                <a:cs typeface="+mn-cs"/>
              </a:rPr>
              <a:t>Clinical practice guideline: Allergic rhinitis,” </a:t>
            </a:r>
            <a:r>
              <a:rPr lang="en-US" sz="1200" b="0" i="1" kern="1200" dirty="0">
                <a:solidFill>
                  <a:schemeClr val="tx1"/>
                </a:solidFill>
                <a:effectLst/>
                <a:latin typeface="+mn-lt"/>
                <a:ea typeface="+mn-ea"/>
                <a:cs typeface="+mn-cs"/>
              </a:rPr>
              <a:t>Official Journal of American Academy of Otolaryngology—Head and Neck Surgery</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152</a:t>
            </a:r>
            <a:r>
              <a:rPr lang="en-US" sz="1200" b="0" i="0" kern="1200" dirty="0">
                <a:solidFill>
                  <a:schemeClr val="tx1"/>
                </a:solidFill>
                <a:effectLst/>
                <a:latin typeface="+mn-lt"/>
                <a:ea typeface="+mn-ea"/>
                <a:cs typeface="+mn-cs"/>
              </a:rPr>
              <a:t>(1 Suppl), (2015) S1–S43,.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/10.1177/0194599814561600.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“Hay Fever/Rhinitis,” </a:t>
            </a:r>
            <a:r>
              <a:rPr lang="en-US" sz="1200" i="1" kern="1200" dirty="0">
                <a:solidFill>
                  <a:schemeClr val="tx1"/>
                </a:solidFill>
                <a:effectLst/>
                <a:latin typeface="+mn-lt"/>
                <a:ea typeface="+mn-ea"/>
                <a:cs typeface="+mn-cs"/>
              </a:rPr>
              <a:t>American Academy of Allergy, Asthma, and Immunology, </a:t>
            </a:r>
            <a:r>
              <a:rPr lang="en-US" sz="1200" i="0" kern="1200" dirty="0">
                <a:solidFill>
                  <a:schemeClr val="tx1"/>
                </a:solidFill>
                <a:effectLst/>
                <a:latin typeface="+mn-lt"/>
                <a:ea typeface="+mn-ea"/>
                <a:cs typeface="+mn-cs"/>
              </a:rPr>
              <a:t>March 31, 2026, </a:t>
            </a:r>
            <a:r>
              <a:rPr lang="en-US" sz="1200" kern="1200" dirty="0">
                <a:solidFill>
                  <a:schemeClr val="tx1"/>
                </a:solidFill>
                <a:effectLst/>
                <a:latin typeface="+mn-lt"/>
                <a:ea typeface="+mn-ea"/>
                <a:cs typeface="+mn-cs"/>
              </a:rPr>
              <a:t>https://</a:t>
            </a:r>
            <a:r>
              <a:rPr lang="en-US" sz="1200" kern="1200" dirty="0" err="1">
                <a:solidFill>
                  <a:schemeClr val="tx1"/>
                </a:solidFill>
                <a:effectLst/>
                <a:latin typeface="+mn-lt"/>
                <a:ea typeface="+mn-ea"/>
                <a:cs typeface="+mn-cs"/>
              </a:rPr>
              <a:t>www.aaaai.org</a:t>
            </a:r>
            <a:r>
              <a:rPr lang="en-US" sz="1200" kern="1200" dirty="0">
                <a:solidFill>
                  <a:schemeClr val="tx1"/>
                </a:solidFill>
                <a:effectLst/>
                <a:latin typeface="+mn-lt"/>
                <a:ea typeface="+mn-ea"/>
                <a:cs typeface="+mn-cs"/>
              </a:rPr>
              <a:t>/conditions-treatments/allergies/hay-fever-rhinitis.</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Peter Small, Paul Keith, and Harold Kim, “Allergic rhinitis,” </a:t>
            </a:r>
            <a:r>
              <a:rPr lang="en-US" sz="1200" b="0" i="1" kern="1200" dirty="0">
                <a:solidFill>
                  <a:schemeClr val="tx1"/>
                </a:solidFill>
                <a:effectLst/>
                <a:latin typeface="+mn-lt"/>
                <a:ea typeface="+mn-ea"/>
                <a:cs typeface="+mn-cs"/>
              </a:rPr>
              <a:t>Allergy, Asthma, and Clinical Immunology: Official Journal of the Canadian Society of Allergy and Clinical Immunology</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14</a:t>
            </a:r>
            <a:r>
              <a:rPr lang="en-US" sz="1200" b="0" i="0" kern="1200" dirty="0">
                <a:solidFill>
                  <a:schemeClr val="tx1"/>
                </a:solidFill>
                <a:effectLst/>
                <a:latin typeface="+mn-lt"/>
                <a:ea typeface="+mn-ea"/>
                <a:cs typeface="+mn-cs"/>
              </a:rPr>
              <a:t>(Suppl 2), (2018) 51,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/10.1186/s13223-018-0280-7.</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a:extLst>
              <a:ext uri="{FF2B5EF4-FFF2-40B4-BE49-F238E27FC236}">
                <a16:creationId xmlns:a16="http://schemas.microsoft.com/office/drawing/2014/main" id="{DAB05285-4B13-0480-BE43-985083F07C94}"/>
              </a:ext>
            </a:extLst>
          </p:cNvPr>
          <p:cNvSpPr>
            <a:spLocks noGrp="1"/>
          </p:cNvSpPr>
          <p:nvPr>
            <p:ph type="sldNum" sz="quarter" idx="5"/>
          </p:nvPr>
        </p:nvSpPr>
        <p:spPr/>
        <p:txBody>
          <a:bodyPr/>
          <a:lstStyle/>
          <a:p>
            <a:fld id="{EA410BA5-E037-324B-A239-07AF460C56E8}" type="slidenum">
              <a:rPr lang="en-US" smtClean="0"/>
              <a:t>32</a:t>
            </a:fld>
            <a:endParaRPr lang="en-US"/>
          </a:p>
        </p:txBody>
      </p:sp>
    </p:spTree>
    <p:extLst>
      <p:ext uri="{BB962C8B-B14F-4D97-AF65-F5344CB8AC3E}">
        <p14:creationId xmlns:p14="http://schemas.microsoft.com/office/powerpoint/2010/main" val="42253534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Allergic rhinitis is linked to oral health conditions, particularly a decrease in salivary output when individuals use specific antihistamines to manage allergies, leading to an increased risk of caries. With an estimated impact on 1 in 6 US adults, allergic rhinitis stands as one of the most common chronic diseases.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the United States, the prevalence of allergic rhinitis ranges from 3% to 19%. The varying severity of symptoms and geographic differences in triggers contribute to many cases going undiagnosed and untreated.</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endParaRPr lang="en-US" dirty="0">
              <a:effectLst/>
            </a:endParaRPr>
          </a:p>
          <a:p>
            <a:r>
              <a:rPr lang="en-US" dirty="0">
                <a:effectLst/>
              </a:rPr>
              <a:t>Ruby </a:t>
            </a:r>
            <a:r>
              <a:rPr lang="en-US" dirty="0" err="1">
                <a:effectLst/>
              </a:rPr>
              <a:t>Pawankar</a:t>
            </a:r>
            <a:r>
              <a:rPr lang="en-US" dirty="0">
                <a:effectLst/>
              </a:rPr>
              <a:t>, Giorgio Canonica, Stephen Holgate, and Richard Lockey, “World Allergy Organization (WAO) White Book on Allergy</a:t>
            </a:r>
            <a:r>
              <a:rPr lang="en-US" i="1" dirty="0">
                <a:effectLst/>
              </a:rPr>
              <a:t>,” World Allergy Organization, </a:t>
            </a:r>
            <a:r>
              <a:rPr lang="en-US" i="0" dirty="0">
                <a:effectLst/>
              </a:rPr>
              <a:t>(Wisconsin: World Allergy Organization, 2011), 28.</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33</a:t>
            </a:fld>
            <a:endParaRPr lang="en-US"/>
          </a:p>
        </p:txBody>
      </p:sp>
    </p:spTree>
    <p:extLst>
      <p:ext uri="{BB962C8B-B14F-4D97-AF65-F5344CB8AC3E}">
        <p14:creationId xmlns:p14="http://schemas.microsoft.com/office/powerpoint/2010/main" val="26843117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Like asthma, after diagnosis and categorization of the symptoms for allergic rhinitis, patients are encouraged to limit exposure to the allergen. For many patients, complete elimination of exposure to the allergen is not possible, thus medications to reduce or eliminate symptoms are needed. The “Clinical Practice Guideline: Allergic Rhinitis” recommends oral second-generation antihistamine and/or either intranasal corticosteroids or antihistamines.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Oral antihistamines, even second-generation medications, affect the oral cavity by inducing xerostomia. The side effects of specific inhaled corticosteroids vary; however, many are associated with headaches, nasal irritation (ex. burning or nosebleeds — epistaxis), pharyngitis, nausea or vomiting, and asthma symptoms (ex. cough, difficulty breathing). It is interesting that some of the medications used to treat allergies actually induce asthma-like symptoms.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Michael Seidman, Richard Gurgel, Sandra Lin, et al., “</a:t>
            </a:r>
            <a:r>
              <a:rPr lang="en-US" sz="1200" b="0" i="0" kern="1200" dirty="0">
                <a:solidFill>
                  <a:schemeClr val="tx1"/>
                </a:solidFill>
                <a:effectLst/>
                <a:latin typeface="+mn-lt"/>
                <a:ea typeface="+mn-ea"/>
                <a:cs typeface="+mn-cs"/>
              </a:rPr>
              <a:t>Clinical Practice Guideline: Allergic Rhinitis,” </a:t>
            </a:r>
            <a:r>
              <a:rPr lang="en-US" sz="1200" b="0" i="1" kern="1200" dirty="0">
                <a:solidFill>
                  <a:schemeClr val="tx1"/>
                </a:solidFill>
                <a:effectLst/>
                <a:latin typeface="+mn-lt"/>
                <a:ea typeface="+mn-ea"/>
                <a:cs typeface="+mn-cs"/>
              </a:rPr>
              <a:t>Official Journal of American Academy of Otolaryngology—Head and Neck Surgery</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152</a:t>
            </a:r>
            <a:r>
              <a:rPr lang="en-US" sz="1200" b="0" i="0" kern="1200" dirty="0">
                <a:solidFill>
                  <a:schemeClr val="tx1"/>
                </a:solidFill>
                <a:effectLst/>
                <a:latin typeface="+mn-lt"/>
                <a:ea typeface="+mn-ea"/>
                <a:cs typeface="+mn-cs"/>
              </a:rPr>
              <a:t>(1 Suppl), (2015) S1–S43,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/10.1177/0194599814561600.</a:t>
            </a: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34</a:t>
            </a:fld>
            <a:endParaRPr lang="en-US"/>
          </a:p>
        </p:txBody>
      </p:sp>
    </p:spTree>
    <p:extLst>
      <p:ext uri="{BB962C8B-B14F-4D97-AF65-F5344CB8AC3E}">
        <p14:creationId xmlns:p14="http://schemas.microsoft.com/office/powerpoint/2010/main" val="29222629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DEC79-D689-06D4-4790-050BD7287A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040054-6879-98AE-3B8A-03815A0B8F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46809B-6654-BAC2-EB1A-F1D57C4BECDA}"/>
              </a:ext>
            </a:extLst>
          </p:cNvPr>
          <p:cNvSpPr>
            <a:spLocks noGrp="1"/>
          </p:cNvSpPr>
          <p:nvPr>
            <p:ph type="body" idx="1"/>
          </p:nvPr>
        </p:nvSpPr>
        <p:spPr/>
        <p:txBody>
          <a:bodyPr/>
          <a:lstStyle/>
          <a:p>
            <a:r>
              <a:rPr lang="en-US" dirty="0"/>
              <a:t>[Read slide]</a:t>
            </a:r>
          </a:p>
        </p:txBody>
      </p:sp>
      <p:sp>
        <p:nvSpPr>
          <p:cNvPr id="4" name="Slide Number Placeholder 3">
            <a:extLst>
              <a:ext uri="{FF2B5EF4-FFF2-40B4-BE49-F238E27FC236}">
                <a16:creationId xmlns:a16="http://schemas.microsoft.com/office/drawing/2014/main" id="{2FCEF143-3B6B-3D35-C929-A0EAA46B4E12}"/>
              </a:ext>
            </a:extLst>
          </p:cNvPr>
          <p:cNvSpPr>
            <a:spLocks noGrp="1"/>
          </p:cNvSpPr>
          <p:nvPr>
            <p:ph type="sldNum" sz="quarter" idx="5"/>
          </p:nvPr>
        </p:nvSpPr>
        <p:spPr/>
        <p:txBody>
          <a:bodyPr/>
          <a:lstStyle/>
          <a:p>
            <a:fld id="{A2EC831D-AA7D-6D4B-9E9A-AC97125AEC8A}" type="slidenum">
              <a:rPr lang="en-US" smtClean="0"/>
              <a:t>35</a:t>
            </a:fld>
            <a:endParaRPr lang="en-US"/>
          </a:p>
        </p:txBody>
      </p:sp>
    </p:spTree>
    <p:extLst>
      <p:ext uri="{BB962C8B-B14F-4D97-AF65-F5344CB8AC3E}">
        <p14:creationId xmlns:p14="http://schemas.microsoft.com/office/powerpoint/2010/main" val="33181757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C0038-A2FD-112F-0C65-294C423673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045F10-652C-3858-718C-690E961045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299557-EA05-7F44-CA2B-91D8ABA04463}"/>
              </a:ext>
            </a:extLst>
          </p:cNvPr>
          <p:cNvSpPr>
            <a:spLocks noGrp="1"/>
          </p:cNvSpPr>
          <p:nvPr>
            <p:ph type="body" idx="1"/>
          </p:nvPr>
        </p:nvSpPr>
        <p:spPr/>
        <p:txBody>
          <a:bodyPr/>
          <a:lstStyle/>
          <a:p>
            <a:r>
              <a:rPr lang="en-US" dirty="0"/>
              <a:t>The answer is A. Reversible </a:t>
            </a:r>
            <a:r>
              <a:rPr lang="en-US" dirty="0" err="1"/>
              <a:t>ciliostasis</a:t>
            </a:r>
            <a:r>
              <a:rPr lang="en-US" dirty="0"/>
              <a:t>.</a:t>
            </a:r>
          </a:p>
          <a:p>
            <a:endParaRPr lang="en-US" dirty="0"/>
          </a:p>
          <a:p>
            <a:r>
              <a:rPr lang="en-US" dirty="0"/>
              <a:t>Intranasal corticosteroids like </a:t>
            </a:r>
            <a:r>
              <a:rPr lang="en-US" b="0" dirty="0"/>
              <a:t>fluticasone propionate</a:t>
            </a:r>
            <a:r>
              <a:rPr lang="en-US" dirty="0"/>
              <a:t> can temporarily slow ciliary movement in the nasal mucosa (</a:t>
            </a:r>
            <a:r>
              <a:rPr lang="en-US" b="0" dirty="0" err="1"/>
              <a:t>ciliostasis</a:t>
            </a:r>
            <a:r>
              <a:rPr lang="en-US" dirty="0"/>
              <a:t>), but this effect is </a:t>
            </a:r>
            <a:r>
              <a:rPr lang="en-US" b="0" dirty="0"/>
              <a:t>reversible</a:t>
            </a:r>
            <a:r>
              <a:rPr lang="en-US" dirty="0"/>
              <a:t> after discontinuation. They do not cause permanent structural damage to cilia (so not ciliopathy), and the effect is not irreversible.</a:t>
            </a:r>
          </a:p>
        </p:txBody>
      </p:sp>
      <p:sp>
        <p:nvSpPr>
          <p:cNvPr id="4" name="Slide Number Placeholder 3">
            <a:extLst>
              <a:ext uri="{FF2B5EF4-FFF2-40B4-BE49-F238E27FC236}">
                <a16:creationId xmlns:a16="http://schemas.microsoft.com/office/drawing/2014/main" id="{CDD78BB6-7642-95EB-1A55-D22483B5F465}"/>
              </a:ext>
            </a:extLst>
          </p:cNvPr>
          <p:cNvSpPr>
            <a:spLocks noGrp="1"/>
          </p:cNvSpPr>
          <p:nvPr>
            <p:ph type="sldNum" sz="quarter" idx="5"/>
          </p:nvPr>
        </p:nvSpPr>
        <p:spPr/>
        <p:txBody>
          <a:bodyPr/>
          <a:lstStyle/>
          <a:p>
            <a:fld id="{A2EC831D-AA7D-6D4B-9E9A-AC97125AEC8A}" type="slidenum">
              <a:rPr lang="en-US" smtClean="0"/>
              <a:t>36</a:t>
            </a:fld>
            <a:endParaRPr lang="en-US"/>
          </a:p>
        </p:txBody>
      </p:sp>
    </p:spTree>
    <p:extLst>
      <p:ext uri="{BB962C8B-B14F-4D97-AF65-F5344CB8AC3E}">
        <p14:creationId xmlns:p14="http://schemas.microsoft.com/office/powerpoint/2010/main" val="14857544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Why xylitol?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patients with seasonal allergic rhinitis, the use of intranasal corticosteroids and antihistamines relieves symptoms temporarily. However, many drugs, including corticosteroids (such as fluticasone propionate), have been shown to induce an irreversible </a:t>
            </a:r>
            <a:r>
              <a:rPr lang="en-US" sz="1200" kern="1200" dirty="0" err="1">
                <a:solidFill>
                  <a:schemeClr val="tx1"/>
                </a:solidFill>
                <a:effectLst/>
                <a:latin typeface="+mn-lt"/>
                <a:ea typeface="+mn-ea"/>
                <a:cs typeface="+mn-cs"/>
              </a:rPr>
              <a:t>ciliostasis</a:t>
            </a:r>
            <a:r>
              <a:rPr lang="en-US" sz="1200" kern="1200" dirty="0">
                <a:solidFill>
                  <a:schemeClr val="tx1"/>
                </a:solidFill>
                <a:effectLst/>
                <a:latin typeface="+mn-lt"/>
                <a:ea typeface="+mn-ea"/>
                <a:cs typeface="+mn-cs"/>
              </a:rPr>
              <a:t>, or paralysis of cilia that line the nasal passages and sinus cavities. Xylitol nasal spray contain saline and xylitol. Some saline solutions have been shown to encourage these cilia to beat and move more, which removes the excess mucous, pathogens, or debris that have collected in these passages and cavities due to allergic rhinitis. Additionally, xylitol has been shown to alter the ability for pathogenic bacteria to adhere to the epithelial lining. When you have seasonal allergies, one of the common complaints from patients is that they have post-nasal drip. Post-nasal drip often combines with the saliva, and when a patient is using xylitol nasal spray or rinse, the post-nasal drip will be combined with a xylitol solution, which has been shown to have anti-caries effects by decreasing pathogenic (and cariogenic) bacteria and increasing the growth of commensal bacteria.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Additionally, the use of inhalers (ex. SABA) has been associated with chronic sinusitis as a side effect. Many patients are using corticosteroid inhalers and exposing their oral and nasal cavities to corticosteroids regularly, which has the potential to change the normal or commensal flora and allow more pathogenic flora to flourish. Additionally, exposure to corticosteroids, whether oral or intranasal, results in cilia that are paralyzed. For patients with chronic sinusitis who make regular use of an inhaler, rinsing the nasal passages after inhaler use with a xylitol and sea salt sinus rinse can help relieve these symptoms and reduce any residual medication in those passages. As always, consult with either the primary care physician or allergist when working with patients to create oral wellness.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Recommend a xylitol nasal spray or rinse. </a:t>
            </a:r>
            <a:r>
              <a:rPr lang="en-US" sz="1200" kern="1200" dirty="0">
                <a:solidFill>
                  <a:schemeClr val="tx1"/>
                </a:solidFill>
                <a:effectLst/>
                <a:latin typeface="+mn-lt"/>
                <a:ea typeface="+mn-ea"/>
                <a:cs typeface="+mn-cs"/>
              </a:rPr>
              <a:t>For many patients with allergic rhinitis, finding alternatives to help with symptom relief that do not have the rebound side effects that corticosteroids and antihistamines do is important.  </a:t>
            </a:r>
          </a:p>
          <a:p>
            <a:endParaRPr lang="en-US" sz="1200" kern="1200" dirty="0">
              <a:solidFill>
                <a:schemeClr val="tx1"/>
              </a:solidFill>
              <a:effectLst/>
              <a:latin typeface="+mn-lt"/>
              <a:ea typeface="+mn-ea"/>
              <a:cs typeface="+mn-cs"/>
            </a:endParaRPr>
          </a:p>
          <a:p>
            <a:endParaRPr lang="en-US" dirty="0"/>
          </a:p>
          <a:p>
            <a:r>
              <a:rPr lang="en-US" dirty="0"/>
              <a:t>References: </a:t>
            </a:r>
          </a:p>
          <a:p>
            <a:r>
              <a:rPr lang="en-US" sz="1200" kern="1200" dirty="0">
                <a:solidFill>
                  <a:schemeClr val="tx1"/>
                </a:solidFill>
                <a:effectLst/>
                <a:latin typeface="+mn-lt"/>
                <a:ea typeface="+mn-ea"/>
                <a:cs typeface="+mn-cs"/>
              </a:rPr>
              <a:t>Jian Jiao, Luo Zhang, “Influence of Intranasal Drugs on Human Nasal Mucociliary Clearance and Ciliary Beat Frequency,” </a:t>
            </a:r>
            <a:r>
              <a:rPr lang="en-US" sz="1200" b="0" i="1" kern="1200" dirty="0">
                <a:solidFill>
                  <a:schemeClr val="tx1"/>
                </a:solidFill>
                <a:effectLst/>
                <a:latin typeface="+mn-lt"/>
                <a:ea typeface="+mn-ea"/>
                <a:cs typeface="+mn-cs"/>
              </a:rPr>
              <a:t>Allergy, Asthma &amp; Immunology Research</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11</a:t>
            </a:r>
            <a:r>
              <a:rPr lang="en-US" sz="1200" b="0" i="0" kern="1200" dirty="0">
                <a:solidFill>
                  <a:schemeClr val="tx1"/>
                </a:solidFill>
                <a:effectLst/>
                <a:latin typeface="+mn-lt"/>
                <a:ea typeface="+mn-ea"/>
                <a:cs typeface="+mn-cs"/>
              </a:rPr>
              <a:t>(3), (2019) 306–319,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/10.4168/aair.2019.11.3.306.</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Aline Ferrerira, Annelisa Silva-Paes-Leme, Nadia Raposo, et al., “</a:t>
            </a:r>
            <a:r>
              <a:rPr lang="en-US" sz="1200" b="0" i="0" kern="1200" dirty="0">
                <a:solidFill>
                  <a:schemeClr val="tx1"/>
                </a:solidFill>
                <a:effectLst/>
                <a:latin typeface="+mn-lt"/>
                <a:ea typeface="+mn-ea"/>
                <a:cs typeface="+mn-cs"/>
              </a:rPr>
              <a:t>By passing microbial resistance: xylitol controls microorganisms' growth by means of its anti-adherence property,” </a:t>
            </a:r>
            <a:r>
              <a:rPr lang="en-US" sz="1200" b="0" i="1" kern="1200" dirty="0">
                <a:solidFill>
                  <a:schemeClr val="tx1"/>
                </a:solidFill>
                <a:effectLst/>
                <a:latin typeface="+mn-lt"/>
                <a:ea typeface="+mn-ea"/>
                <a:cs typeface="+mn-cs"/>
              </a:rPr>
              <a:t>Current Pharmaceutical Biotechnology</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16</a:t>
            </a:r>
            <a:r>
              <a:rPr lang="en-US" sz="1200" b="0" i="0" kern="1200" dirty="0">
                <a:solidFill>
                  <a:schemeClr val="tx1"/>
                </a:solidFill>
                <a:effectLst/>
                <a:latin typeface="+mn-lt"/>
                <a:ea typeface="+mn-ea"/>
                <a:cs typeface="+mn-cs"/>
              </a:rPr>
              <a:t>(1), (2015) 35–42,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/10.2174/1389201015666141202104347.</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37</a:t>
            </a:fld>
            <a:endParaRPr lang="en-US"/>
          </a:p>
        </p:txBody>
      </p:sp>
    </p:spTree>
    <p:extLst>
      <p:ext uri="{BB962C8B-B14F-4D97-AF65-F5344CB8AC3E}">
        <p14:creationId xmlns:p14="http://schemas.microsoft.com/office/powerpoint/2010/main" val="24924339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FD97F-D139-403C-94C2-F8C9ECD48A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ADD9E0-015A-662D-7A43-EB7C2C64F8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6EB337-6D48-F680-3846-B8F54EE53D8F}"/>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P</a:t>
            </a:r>
            <a:r>
              <a:rPr lang="en-US" dirty="0"/>
              <a:t>atients with asthma and allergies may be at increased risk of tooth decay, largely due to factors such as medication use, reduced salivary flow, and changes in the oral environment. However, this risk is not uniform across all patients.</a:t>
            </a:r>
          </a:p>
          <a:p>
            <a:endParaRPr lang="en-US" dirty="0"/>
          </a:p>
          <a:p>
            <a:r>
              <a:rPr lang="en-US" dirty="0"/>
              <a:t>Preventive strategies, including chairside screening and individualized care plans, can help reduce this risk.</a:t>
            </a:r>
          </a:p>
          <a:p>
            <a:endParaRPr lang="en-US" dirty="0"/>
          </a:p>
          <a:p>
            <a:r>
              <a:rPr lang="en-US" dirty="0"/>
              <a:t>Dental professionals play an important role in recognizing these risks and working as part of the health care team to support patients with asthma and allergies.</a:t>
            </a:r>
          </a:p>
        </p:txBody>
      </p:sp>
      <p:sp>
        <p:nvSpPr>
          <p:cNvPr id="4" name="Slide Number Placeholder 3">
            <a:extLst>
              <a:ext uri="{FF2B5EF4-FFF2-40B4-BE49-F238E27FC236}">
                <a16:creationId xmlns:a16="http://schemas.microsoft.com/office/drawing/2014/main" id="{3DD4BFB4-5FEA-19B7-1DD4-33D974C551B2}"/>
              </a:ext>
            </a:extLst>
          </p:cNvPr>
          <p:cNvSpPr>
            <a:spLocks noGrp="1"/>
          </p:cNvSpPr>
          <p:nvPr>
            <p:ph type="sldNum" sz="quarter" idx="5"/>
          </p:nvPr>
        </p:nvSpPr>
        <p:spPr/>
        <p:txBody>
          <a:bodyPr/>
          <a:lstStyle/>
          <a:p>
            <a:fld id="{A2EC831D-AA7D-6D4B-9E9A-AC97125AEC8A}" type="slidenum">
              <a:rPr lang="en-US" smtClean="0"/>
              <a:t>38</a:t>
            </a:fld>
            <a:endParaRPr lang="en-US"/>
          </a:p>
        </p:txBody>
      </p:sp>
    </p:spTree>
    <p:extLst>
      <p:ext uri="{BB962C8B-B14F-4D97-AF65-F5344CB8AC3E}">
        <p14:creationId xmlns:p14="http://schemas.microsoft.com/office/powerpoint/2010/main" val="31143369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39</a:t>
            </a:fld>
            <a:endParaRPr lang="en-US"/>
          </a:p>
        </p:txBody>
      </p:sp>
    </p:spTree>
    <p:extLst>
      <p:ext uri="{BB962C8B-B14F-4D97-AF65-F5344CB8AC3E}">
        <p14:creationId xmlns:p14="http://schemas.microsoft.com/office/powerpoint/2010/main" val="3721825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Disease impacts your saliva, and the environment alters your oral microbiome. Ultimately, this shift is interconnected with the state of disease and health within your body. </a:t>
            </a:r>
          </a:p>
        </p:txBody>
      </p:sp>
      <p:sp>
        <p:nvSpPr>
          <p:cNvPr id="4" name="Slide Number Placeholder 3"/>
          <p:cNvSpPr>
            <a:spLocks noGrp="1"/>
          </p:cNvSpPr>
          <p:nvPr>
            <p:ph type="sldNum" sz="quarter" idx="5"/>
          </p:nvPr>
        </p:nvSpPr>
        <p:spPr/>
        <p:txBody>
          <a:bodyPr/>
          <a:lstStyle/>
          <a:p>
            <a:fld id="{A2EC831D-AA7D-6D4B-9E9A-AC97125AEC8A}" type="slidenum">
              <a:rPr lang="en-US" smtClean="0"/>
              <a:t>4</a:t>
            </a:fld>
            <a:endParaRPr lang="en-US"/>
          </a:p>
        </p:txBody>
      </p:sp>
    </p:spTree>
    <p:extLst>
      <p:ext uri="{BB962C8B-B14F-4D97-AF65-F5344CB8AC3E}">
        <p14:creationId xmlns:p14="http://schemas.microsoft.com/office/powerpoint/2010/main" val="34107267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A410BA5-E037-324B-A239-07AF460C56E8}" type="slidenum">
              <a:rPr lang="en-US" smtClean="0"/>
              <a:t>40</a:t>
            </a:fld>
            <a:endParaRPr lang="en-US"/>
          </a:p>
        </p:txBody>
      </p:sp>
    </p:spTree>
    <p:extLst>
      <p:ext uri="{BB962C8B-B14F-4D97-AF65-F5344CB8AC3E}">
        <p14:creationId xmlns:p14="http://schemas.microsoft.com/office/powerpoint/2010/main" val="3739972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0E463-D686-2DBF-9C92-06C3BD4426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864F42-07D3-8618-1576-913074ECAF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F42B91-8D03-B6EE-C363-AC5BA7CD772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Asthma is a chronic lung condition that results in inflammation in the bronchial tubes that carry air (with oxygen) in and out of the lungs. </a:t>
            </a:r>
          </a:p>
        </p:txBody>
      </p:sp>
      <p:sp>
        <p:nvSpPr>
          <p:cNvPr id="4" name="Slide Number Placeholder 3">
            <a:extLst>
              <a:ext uri="{FF2B5EF4-FFF2-40B4-BE49-F238E27FC236}">
                <a16:creationId xmlns:a16="http://schemas.microsoft.com/office/drawing/2014/main" id="{62A935E2-9A94-4BFE-EAC3-3899D472B8AB}"/>
              </a:ext>
            </a:extLst>
          </p:cNvPr>
          <p:cNvSpPr>
            <a:spLocks noGrp="1"/>
          </p:cNvSpPr>
          <p:nvPr>
            <p:ph type="sldNum" sz="quarter" idx="5"/>
          </p:nvPr>
        </p:nvSpPr>
        <p:spPr/>
        <p:txBody>
          <a:bodyPr/>
          <a:lstStyle/>
          <a:p>
            <a:fld id="{EA410BA5-E037-324B-A239-07AF460C56E8}" type="slidenum">
              <a:rPr lang="en-US" smtClean="0"/>
              <a:t>5</a:t>
            </a:fld>
            <a:endParaRPr lang="en-US"/>
          </a:p>
        </p:txBody>
      </p:sp>
    </p:spTree>
    <p:extLst>
      <p:ext uri="{BB962C8B-B14F-4D97-AF65-F5344CB8AC3E}">
        <p14:creationId xmlns:p14="http://schemas.microsoft.com/office/powerpoint/2010/main" val="1263096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Asthma symptoms are triggered by a range of factors that vary across individuals, including allergens, irritants, respiratory infections, physical activity, and emotional stress. Common triggers include pollen, dust mites, mold, pet dander, tobacco smoke, air pollution, strong odors, weather changes, exercise, and stress. Respiratory infections are a major trigger, particularly viral infections.</a:t>
            </a:r>
          </a:p>
          <a:p>
            <a:endParaRPr lang="en-US" dirty="0"/>
          </a:p>
          <a:p>
            <a:r>
              <a:rPr lang="en-US" dirty="0"/>
              <a:t>Each individual’s triggers differ in frequency, severity, and source. It is important to understand these triggers in a clinical setting, as patients may encounter them before or during dental appointments.</a:t>
            </a:r>
          </a:p>
          <a:p>
            <a:endParaRPr lang="en-US" dirty="0"/>
          </a:p>
          <a:p>
            <a:r>
              <a:rPr lang="en-US" dirty="0"/>
              <a:t>When asked about asthma triggers, patients often describe patterns or changes in their home or daily environment. Common examples include reducing exposure to smoke, switching to unscented cleaning products, and addressing dust or mold in the home.</a:t>
            </a:r>
          </a:p>
          <a:p>
            <a:endParaRPr lang="en-US" dirty="0"/>
          </a:p>
          <a:p>
            <a:r>
              <a:rPr lang="en-US" dirty="0"/>
              <a:t>Beyond the home environment, additional triggers include tobacco smoke exposure, physical activity (exercise-induced bronchoconstriction), certain medications (e.g., NSAIDs such as ibuprofen), strong emotions (laughter, crying), respiratory illnesses (e.g., COVID-19), and acid reflux (GERD), which may worsen asthma symptoms.</a:t>
            </a:r>
          </a:p>
          <a:p>
            <a:endParaRPr lang="en-US" dirty="0"/>
          </a:p>
          <a:p>
            <a:r>
              <a:rPr lang="en-US" dirty="0"/>
              <a:t>While bacterial infections and airway colonization have been associated with asthma exacerbations in some populations, particularly in children and individuals with severe asthma, they are not typically classified as common primary triggers in clinical guidelines. </a:t>
            </a:r>
          </a:p>
          <a:p>
            <a:endParaRPr lang="en-US" dirty="0"/>
          </a:p>
          <a:p>
            <a:r>
              <a:rPr lang="en-US" dirty="0"/>
              <a:t>Reference:</a:t>
            </a:r>
          </a:p>
          <a:p>
            <a:r>
              <a:rPr lang="en-US" dirty="0"/>
              <a:t>”Controlling Asthma,” </a:t>
            </a:r>
            <a:r>
              <a:rPr lang="en-US" i="0" dirty="0"/>
              <a:t>Centers for Disease Control and Prevention</a:t>
            </a:r>
            <a:r>
              <a:rPr lang="en-US" dirty="0"/>
              <a:t>, January 22, 2024, https://</a:t>
            </a:r>
            <a:r>
              <a:rPr lang="en-US" dirty="0" err="1"/>
              <a:t>www.cdc.gov</a:t>
            </a:r>
            <a:r>
              <a:rPr lang="en-US" dirty="0"/>
              <a:t>/asthma/control/</a:t>
            </a:r>
            <a:r>
              <a:rPr lang="en-US" dirty="0" err="1"/>
              <a:t>index.html</a:t>
            </a:r>
            <a:r>
              <a:rPr lang="en-US" dirty="0"/>
              <a:t>.</a:t>
            </a:r>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6</a:t>
            </a:fld>
            <a:endParaRPr lang="en-US"/>
          </a:p>
        </p:txBody>
      </p:sp>
    </p:spTree>
    <p:extLst>
      <p:ext uri="{BB962C8B-B14F-4D97-AF65-F5344CB8AC3E}">
        <p14:creationId xmlns:p14="http://schemas.microsoft.com/office/powerpoint/2010/main" val="591978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percentage of the US population with current asthma has increased over time. Current asthma prevalence increased from 7.4% in 2001 to 7.7% in 2021.</a:t>
            </a:r>
          </a:p>
          <a:p>
            <a:endParaRPr lang="en-US" dirty="0"/>
          </a:p>
          <a:p>
            <a:r>
              <a:rPr lang="en-US" dirty="0">
                <a:effectLst/>
              </a:rPr>
              <a:t>Reference: </a:t>
            </a:r>
          </a:p>
          <a:p>
            <a:r>
              <a:rPr lang="en-US" dirty="0">
                <a:effectLst/>
              </a:rPr>
              <a:t>“Asthma surveillance in the United States 2001-2021,” </a:t>
            </a:r>
            <a:r>
              <a:rPr lang="en-US" i="0" dirty="0">
                <a:effectLst/>
              </a:rPr>
              <a:t>Centers for Disease Control and Prevention</a:t>
            </a:r>
            <a:r>
              <a:rPr lang="en-US" i="1" dirty="0">
                <a:effectLst/>
              </a:rPr>
              <a:t>, </a:t>
            </a:r>
            <a:r>
              <a:rPr lang="en-US" i="0" dirty="0">
                <a:effectLst/>
              </a:rPr>
              <a:t>accessed April 14, 2026, </a:t>
            </a:r>
            <a:r>
              <a:rPr lang="en-US" dirty="0">
                <a:effectLst/>
              </a:rPr>
              <a:t>https://</a:t>
            </a:r>
            <a:r>
              <a:rPr lang="en-US" dirty="0" err="1">
                <a:effectLst/>
              </a:rPr>
              <a:t>www.cdc.gov</a:t>
            </a:r>
            <a:r>
              <a:rPr lang="en-US" dirty="0">
                <a:effectLst/>
              </a:rPr>
              <a:t>/asthma/Asthma-Prevalence-US-2023-508.pdf.</a:t>
            </a:r>
          </a:p>
        </p:txBody>
      </p:sp>
      <p:sp>
        <p:nvSpPr>
          <p:cNvPr id="4" name="Slide Number Placeholder 3"/>
          <p:cNvSpPr>
            <a:spLocks noGrp="1"/>
          </p:cNvSpPr>
          <p:nvPr>
            <p:ph type="sldNum" sz="quarter" idx="5"/>
          </p:nvPr>
        </p:nvSpPr>
        <p:spPr/>
        <p:txBody>
          <a:bodyPr/>
          <a:lstStyle/>
          <a:p>
            <a:fld id="{EA410BA5-E037-324B-A239-07AF460C56E8}" type="slidenum">
              <a:rPr lang="en-US" smtClean="0"/>
              <a:t>7</a:t>
            </a:fld>
            <a:endParaRPr lang="en-US"/>
          </a:p>
        </p:txBody>
      </p:sp>
    </p:spTree>
    <p:extLst>
      <p:ext uri="{BB962C8B-B14F-4D97-AF65-F5344CB8AC3E}">
        <p14:creationId xmlns:p14="http://schemas.microsoft.com/office/powerpoint/2010/main" val="2991141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Asthma is more prevalent in children than in adults. When considering the impact of oral health on chronic diseases, our previous examples focused on older adults with cardiovascular disease or stroke. It’s important to note that chronic diseases also affect children.</a:t>
            </a:r>
          </a:p>
          <a:p>
            <a:endParaRPr lang="en-US" sz="1200" b="0" i="0" kern="1200" dirty="0">
              <a:solidFill>
                <a:schemeClr val="tx1"/>
              </a:solidFill>
              <a:effectLst/>
              <a:latin typeface="+mn-lt"/>
              <a:ea typeface="+mn-ea"/>
              <a:cs typeface="+mn-cs"/>
            </a:endParaRPr>
          </a:p>
          <a:p>
            <a:r>
              <a:rPr lang="en-US" dirty="0"/>
              <a:t>From 2001 to 2021, the percentage of children and adults with current asthma who had at least one asthma attack in the previous 12 months declined. For children, asthma attacks declined from 61.7% if children with asthma in 2001 to 2021. For adults, asthma attacks declined from 53.8% of adults with asthma in 2001 to 39.6% in 2021.</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“Asthma surveillance in the United States 2001-2021,” </a:t>
            </a:r>
            <a:r>
              <a:rPr lang="en-US" i="0" dirty="0">
                <a:effectLst/>
              </a:rPr>
              <a:t>Centers for Disease Control and Prevention</a:t>
            </a:r>
            <a:r>
              <a:rPr lang="en-US" i="1" dirty="0">
                <a:effectLst/>
              </a:rPr>
              <a:t>, </a:t>
            </a:r>
            <a:r>
              <a:rPr lang="en-US" i="0" dirty="0">
                <a:effectLst/>
              </a:rPr>
              <a:t>accessed April 14, 2026, </a:t>
            </a:r>
            <a:r>
              <a:rPr lang="en-US" dirty="0">
                <a:effectLst/>
              </a:rPr>
              <a:t>https://</a:t>
            </a:r>
            <a:r>
              <a:rPr lang="en-US" dirty="0" err="1">
                <a:effectLst/>
              </a:rPr>
              <a:t>www.cdc.gov</a:t>
            </a:r>
            <a:r>
              <a:rPr lang="en-US" dirty="0">
                <a:effectLst/>
              </a:rPr>
              <a:t>/asthma/Asthma-Prevalence-US-2023-508.pdf.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8</a:t>
            </a:fld>
            <a:endParaRPr lang="en-US"/>
          </a:p>
        </p:txBody>
      </p:sp>
    </p:spTree>
    <p:extLst>
      <p:ext uri="{BB962C8B-B14F-4D97-AF65-F5344CB8AC3E}">
        <p14:creationId xmlns:p14="http://schemas.microsoft.com/office/powerpoint/2010/main" val="718410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slide]</a:t>
            </a:r>
          </a:p>
        </p:txBody>
      </p:sp>
      <p:sp>
        <p:nvSpPr>
          <p:cNvPr id="4" name="Slide Number Placeholder 3"/>
          <p:cNvSpPr>
            <a:spLocks noGrp="1"/>
          </p:cNvSpPr>
          <p:nvPr>
            <p:ph type="sldNum" sz="quarter" idx="5"/>
          </p:nvPr>
        </p:nvSpPr>
        <p:spPr/>
        <p:txBody>
          <a:bodyPr/>
          <a:lstStyle/>
          <a:p>
            <a:fld id="{A2EC831D-AA7D-6D4B-9E9A-AC97125AEC8A}" type="slidenum">
              <a:rPr lang="en-US" smtClean="0"/>
              <a:t>9</a:t>
            </a:fld>
            <a:endParaRPr lang="en-US"/>
          </a:p>
        </p:txBody>
      </p:sp>
    </p:spTree>
    <p:extLst>
      <p:ext uri="{BB962C8B-B14F-4D97-AF65-F5344CB8AC3E}">
        <p14:creationId xmlns:p14="http://schemas.microsoft.com/office/powerpoint/2010/main" val="2116824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6.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6.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6.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6.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6.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6.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7.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5.png"/><Relationship Id="rId4" Type="http://schemas.openxmlformats.org/officeDocument/2006/relationships/image" Target="../media/image7.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7.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7.emf"/></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2.xml"/><Relationship Id="rId5" Type="http://schemas.openxmlformats.org/officeDocument/2006/relationships/image" Target="../media/image5.png"/><Relationship Id="rId4" Type="http://schemas.openxmlformats.org/officeDocument/2006/relationships/image" Target="../media/image8.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6.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6.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6.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9.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6.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9.xml"/><Relationship Id="rId6" Type="http://schemas.openxmlformats.org/officeDocument/2006/relationships/image" Target="../media/image4.png"/><Relationship Id="rId5" Type="http://schemas.openxmlformats.org/officeDocument/2006/relationships/image" Target="../media/image10.svg"/><Relationship Id="rId4" Type="http://schemas.openxmlformats.org/officeDocument/2006/relationships/image" Target="../media/image3.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30.xml"/><Relationship Id="rId6" Type="http://schemas.openxmlformats.org/officeDocument/2006/relationships/image" Target="../media/image4.png"/><Relationship Id="rId5" Type="http://schemas.openxmlformats.org/officeDocument/2006/relationships/image" Target="../media/image11.svg"/><Relationship Id="rId4" Type="http://schemas.openxmlformats.org/officeDocument/2006/relationships/image" Target="../media/image3.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1.xml"/><Relationship Id="rId6" Type="http://schemas.openxmlformats.org/officeDocument/2006/relationships/image" Target="../media/image4.png"/><Relationship Id="rId5" Type="http://schemas.openxmlformats.org/officeDocument/2006/relationships/image" Target="../media/image12.svg"/><Relationship Id="rId4" Type="http://schemas.openxmlformats.org/officeDocument/2006/relationships/image" Target="../media/image3.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2.xml"/><Relationship Id="rId6" Type="http://schemas.openxmlformats.org/officeDocument/2006/relationships/image" Target="../media/image4.png"/><Relationship Id="rId5" Type="http://schemas.openxmlformats.org/officeDocument/2006/relationships/image" Target="../media/image13.svg"/><Relationship Id="rId4" Type="http://schemas.openxmlformats.org/officeDocument/2006/relationships/image" Target="../media/image3.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33.xml"/><Relationship Id="rId6" Type="http://schemas.openxmlformats.org/officeDocument/2006/relationships/image" Target="../media/image4.png"/><Relationship Id="rId5" Type="http://schemas.openxmlformats.org/officeDocument/2006/relationships/image" Target="../media/image14.svg"/><Relationship Id="rId4" Type="http://schemas.openxmlformats.org/officeDocument/2006/relationships/image" Target="../media/image3.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4.xml"/><Relationship Id="rId6" Type="http://schemas.openxmlformats.org/officeDocument/2006/relationships/image" Target="../media/image4.png"/><Relationship Id="rId5" Type="http://schemas.openxmlformats.org/officeDocument/2006/relationships/image" Target="../media/image15.svg"/><Relationship Id="rId4" Type="http://schemas.openxmlformats.org/officeDocument/2006/relationships/image" Target="../media/image3.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6.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6.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5255156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2"/>
                </a:solidFill>
              </a:defRPr>
            </a:lvl1pPr>
          </a:lstStyle>
          <a:p>
            <a:pPr lvl="0"/>
            <a:r>
              <a:rPr lang="en-US" dirty="0"/>
              <a:t>Click to edit date</a:t>
            </a:r>
          </a:p>
        </p:txBody>
      </p:sp>
    </p:spTree>
    <p:extLst>
      <p:ext uri="{BB962C8B-B14F-4D97-AF65-F5344CB8AC3E}">
        <p14:creationId xmlns:p14="http://schemas.microsoft.com/office/powerpoint/2010/main" val="2734912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57554935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318348467"/>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ree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1764898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3" name="Text Placeholder 3">
            <a:extLst>
              <a:ext uri="{FF2B5EF4-FFF2-40B4-BE49-F238E27FC236}">
                <a16:creationId xmlns:a16="http://schemas.microsoft.com/office/drawing/2014/main" id="{DBE34A8C-692E-584C-9ACB-8B9E24195584}"/>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5" name="TextBox 14">
            <a:extLst>
              <a:ext uri="{FF2B5EF4-FFF2-40B4-BE49-F238E27FC236}">
                <a16:creationId xmlns:a16="http://schemas.microsoft.com/office/drawing/2014/main" id="{7D6514E9-F46E-5546-BFFF-6C5403D2DB11}"/>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14" name="Picture 13">
            <a:extLst>
              <a:ext uri="{FF2B5EF4-FFF2-40B4-BE49-F238E27FC236}">
                <a16:creationId xmlns:a16="http://schemas.microsoft.com/office/drawing/2014/main" id="{C3DCCAC0-DDDC-8E4F-BEBF-BD212ABCB16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539404295"/>
      </p:ext>
    </p:extLst>
  </p:cSld>
  <p:clrMapOvr>
    <a:masterClrMapping/>
  </p:clrMapOvr>
  <p:extLst>
    <p:ext uri="{DCECCB84-F9BA-43D5-87BE-67443E8EF086}">
      <p15:sldGuideLst xmlns:p15="http://schemas.microsoft.com/office/powerpoint/2012/main">
        <p15:guide id="1" pos="2418">
          <p15:clr>
            <a:srgbClr val="FBAE40"/>
          </p15:clr>
        </p15:guide>
        <p15:guide id="2" pos="2844">
          <p15:clr>
            <a:srgbClr val="FBAE40"/>
          </p15:clr>
        </p15:guide>
        <p15:guide id="3" pos="4834">
          <p15:clr>
            <a:srgbClr val="FBAE40"/>
          </p15:clr>
        </p15:guide>
        <p15:guide id="4" pos="5262">
          <p15:clr>
            <a:srgbClr val="FBAE40"/>
          </p15:clr>
        </p15:guide>
        <p15:guide id="5" pos="429">
          <p15:clr>
            <a:srgbClr val="FBAE40"/>
          </p15:clr>
        </p15:guide>
        <p15:guide id="6" pos="7251">
          <p15:clr>
            <a:srgbClr val="FBAE40"/>
          </p15:clr>
        </p15:guide>
        <p15:guide id="7" orient="horz" pos="916">
          <p15:clr>
            <a:srgbClr val="FBAE40"/>
          </p15:clr>
        </p15:guide>
        <p15:guide id="8" orient="horz" pos="304">
          <p15:clr>
            <a:srgbClr val="FBAE40"/>
          </p15:clr>
        </p15:guide>
        <p15:guide id="9" orient="horz" pos="974">
          <p15:clr>
            <a:srgbClr val="FBAE40"/>
          </p15:clr>
        </p15:guide>
        <p15:guide id="10" orient="horz" pos="3789">
          <p15:clr>
            <a:srgbClr val="FBAE40"/>
          </p15:clr>
        </p15:guide>
        <p15:guide id="12" orient="horz" pos="414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alternat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0297968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79"/>
            <a:ext cx="31496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69850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8" name="Text Placeholder 3">
            <a:extLst>
              <a:ext uri="{FF2B5EF4-FFF2-40B4-BE49-F238E27FC236}">
                <a16:creationId xmlns:a16="http://schemas.microsoft.com/office/drawing/2014/main" id="{C5D95B0A-AFCF-8E47-8231-980049A3FF59}"/>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977276354"/>
      </p:ext>
    </p:extLst>
  </p:cSld>
  <p:clrMapOvr>
    <a:masterClrMapping/>
  </p:clrMapOvr>
  <p:extLst>
    <p:ext uri="{DCECCB84-F9BA-43D5-87BE-67443E8EF086}">
      <p15:sldGuideLst xmlns:p15="http://schemas.microsoft.com/office/powerpoint/2012/main">
        <p15:guide id="1" pos="2418" userDrawn="1">
          <p15:clr>
            <a:srgbClr val="FBAE40"/>
          </p15:clr>
        </p15:guide>
        <p15:guide id="2" pos="2846" userDrawn="1">
          <p15:clr>
            <a:srgbClr val="FBAE40"/>
          </p15:clr>
        </p15:guide>
        <p15:guide id="3" pos="432" userDrawn="1">
          <p15:clr>
            <a:srgbClr val="FBAE40"/>
          </p15:clr>
        </p15:guide>
        <p15:guide id="4" pos="7251" userDrawn="1">
          <p15:clr>
            <a:srgbClr val="FBAE40"/>
          </p15:clr>
        </p15:guide>
        <p15:guide id="5" orient="horz" pos="918" userDrawn="1">
          <p15:clr>
            <a:srgbClr val="FBAE40"/>
          </p15:clr>
        </p15:guide>
        <p15:guide id="6" orient="horz" pos="308" userDrawn="1">
          <p15:clr>
            <a:srgbClr val="FBAE40"/>
          </p15:clr>
        </p15:guide>
        <p15:guide id="7" orient="horz" pos="974" userDrawn="1">
          <p15:clr>
            <a:srgbClr val="FBAE40"/>
          </p15:clr>
        </p15:guide>
        <p15:guide id="8" orient="horz" pos="3792" userDrawn="1">
          <p15:clr>
            <a:srgbClr val="FBAE40"/>
          </p15:clr>
        </p15:guide>
        <p15:guide id="10" orient="horz" pos="414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86156807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p:nvPr>
        </p:nvSpPr>
        <p:spPr>
          <a:xfrm>
            <a:off x="685800" y="1554479"/>
            <a:ext cx="4657724" cy="42426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hasCustomPrompt="1"/>
          </p:nvPr>
        </p:nvSpPr>
        <p:spPr>
          <a:xfrm>
            <a:off x="685800" y="486167"/>
            <a:ext cx="4657725" cy="966701"/>
          </a:xfrm>
        </p:spPr>
        <p:txBody>
          <a:bodyPr/>
          <a:lstStyle/>
          <a:p>
            <a:r>
              <a:rPr lang="en-US" dirty="0"/>
              <a:t>Click to edit title</a:t>
            </a:r>
          </a:p>
        </p:txBody>
      </p:sp>
      <p:sp>
        <p:nvSpPr>
          <p:cNvPr id="8" name="Picture Placeholder 7">
            <a:extLst>
              <a:ext uri="{FF2B5EF4-FFF2-40B4-BE49-F238E27FC236}">
                <a16:creationId xmlns:a16="http://schemas.microsoft.com/office/drawing/2014/main" id="{D4AEBFDB-020C-BA45-BD44-18B5B63448F6}"/>
              </a:ext>
            </a:extLst>
          </p:cNvPr>
          <p:cNvSpPr>
            <a:spLocks noGrp="1"/>
          </p:cNvSpPr>
          <p:nvPr>
            <p:ph type="pic" sz="quarter" idx="11"/>
          </p:nvPr>
        </p:nvSpPr>
        <p:spPr>
          <a:xfrm>
            <a:off x="6096000" y="-1"/>
            <a:ext cx="6096000" cy="6857999"/>
          </a:xfrm>
          <a:solidFill>
            <a:schemeClr val="bg1"/>
          </a:solidFill>
        </p:spPr>
        <p:txBody>
          <a:bodyPr/>
          <a:lstStyle>
            <a:lvl1pPr>
              <a:defRPr>
                <a:solidFill>
                  <a:srgbClr val="FF0000"/>
                </a:solidFill>
              </a:defRPr>
            </a:lvl1pPr>
          </a:lstStyle>
          <a:p>
            <a:r>
              <a:rPr lang="en-US"/>
              <a:t>Click icon to add picture</a:t>
            </a:r>
            <a:endParaRPr lang="en-US" dirty="0"/>
          </a:p>
        </p:txBody>
      </p:sp>
    </p:spTree>
    <p:extLst>
      <p:ext uri="{BB962C8B-B14F-4D97-AF65-F5344CB8AC3E}">
        <p14:creationId xmlns:p14="http://schemas.microsoft.com/office/powerpoint/2010/main" val="3867402642"/>
      </p:ext>
    </p:extLst>
  </p:cSld>
  <p:clrMapOvr>
    <a:masterClrMapping/>
  </p:clrMapOvr>
  <p:extLst>
    <p:ext uri="{DCECCB84-F9BA-43D5-87BE-67443E8EF086}">
      <p15:sldGuideLst xmlns:p15="http://schemas.microsoft.com/office/powerpoint/2012/main">
        <p15:guide id="1" pos="3840" userDrawn="1">
          <p15:clr>
            <a:srgbClr val="FBAE40"/>
          </p15:clr>
        </p15:guide>
        <p15:guide id="2" pos="3366" userDrawn="1">
          <p15:clr>
            <a:srgbClr val="FBAE40"/>
          </p15:clr>
        </p15:guide>
        <p15:guide id="3" pos="429" userDrawn="1">
          <p15:clr>
            <a:srgbClr val="FBAE40"/>
          </p15:clr>
        </p15:guide>
        <p15:guide id="4" orient="horz" pos="918" userDrawn="1">
          <p15:clr>
            <a:srgbClr val="FBAE40"/>
          </p15:clr>
        </p15:guide>
        <p15:guide id="5" orient="horz" pos="305" userDrawn="1">
          <p15:clr>
            <a:srgbClr val="FBAE40"/>
          </p15:clr>
        </p15:guide>
        <p15:guide id="6" orient="horz" pos="974" userDrawn="1">
          <p15:clr>
            <a:srgbClr val="FBAE40"/>
          </p15:clr>
        </p15:guide>
        <p15:guide id="7" orient="horz" pos="3792" userDrawn="1">
          <p15:clr>
            <a:srgbClr val="FBAE40"/>
          </p15:clr>
        </p15:guide>
        <p15:guide id="9" orient="horz" pos="414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60871091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457951" y="1554479"/>
            <a:ext cx="5048249" cy="4260395"/>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72A61A17-3CE4-794D-9056-719C8031E218}"/>
              </a:ext>
            </a:extLst>
          </p:cNvPr>
          <p:cNvSpPr>
            <a:spLocks noGrp="1"/>
          </p:cNvSpPr>
          <p:nvPr>
            <p:ph sz="half" idx="1"/>
          </p:nvPr>
        </p:nvSpPr>
        <p:spPr>
          <a:xfrm>
            <a:off x="685800" y="1554480"/>
            <a:ext cx="5048250" cy="426039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457950" y="1554479"/>
            <a:ext cx="5048249" cy="4260395"/>
          </a:xfrm>
        </p:spPr>
        <p:txBody>
          <a:bodyPr/>
          <a:lstStyle/>
          <a:p>
            <a:r>
              <a:rPr lang="en-US"/>
              <a:t>Click icon to add chart</a:t>
            </a:r>
            <a:endParaRPr lang="en-US" dirty="0"/>
          </a:p>
        </p:txBody>
      </p:sp>
      <p:sp>
        <p:nvSpPr>
          <p:cNvPr id="9" name="Text Placeholder 3">
            <a:extLst>
              <a:ext uri="{FF2B5EF4-FFF2-40B4-BE49-F238E27FC236}">
                <a16:creationId xmlns:a16="http://schemas.microsoft.com/office/drawing/2014/main" id="{CE34E907-8ECD-A247-90F0-8089C11A7453}"/>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290532623"/>
      </p:ext>
    </p:extLst>
  </p:cSld>
  <p:clrMapOvr>
    <a:masterClrMapping/>
  </p:clrMapOvr>
  <p:extLst>
    <p:ext uri="{DCECCB84-F9BA-43D5-87BE-67443E8EF086}">
      <p15:sldGuideLst xmlns:p15="http://schemas.microsoft.com/office/powerpoint/2012/main">
        <p15:guide id="1" pos="4068" userDrawn="1">
          <p15:clr>
            <a:srgbClr val="FBAE40"/>
          </p15:clr>
        </p15:guide>
        <p15:guide id="2" pos="3612" userDrawn="1">
          <p15:clr>
            <a:srgbClr val="FBAE40"/>
          </p15:clr>
        </p15:guide>
        <p15:guide id="3" pos="429" userDrawn="1">
          <p15:clr>
            <a:srgbClr val="FBAE40"/>
          </p15:clr>
        </p15:guide>
        <p15:guide id="4" pos="7251" userDrawn="1">
          <p15:clr>
            <a:srgbClr val="FBAE40"/>
          </p15:clr>
        </p15:guide>
        <p15:guide id="5" orient="horz" pos="305" userDrawn="1">
          <p15:clr>
            <a:srgbClr val="FBAE40"/>
          </p15:clr>
        </p15:guide>
        <p15:guide id="6" orient="horz" pos="918"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7060568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85801" y="1554480"/>
            <a:ext cx="10820400" cy="4242638"/>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85800" y="1554479"/>
            <a:ext cx="10820400" cy="4242639"/>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864941192"/>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0378513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90563" y="1554479"/>
            <a:ext cx="10820400" cy="4283614"/>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9152642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3">
            <a:extLst>
              <a:ext uri="{FF2B5EF4-FFF2-40B4-BE49-F238E27FC236}">
                <a16:creationId xmlns:a16="http://schemas.microsoft.com/office/drawing/2014/main" id="{2B43944D-6D92-4F40-BFAA-5B27C8ABD3EB}"/>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381292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305" userDrawn="1">
          <p15:clr>
            <a:srgbClr val="FBAE40"/>
          </p15:clr>
        </p15:guide>
        <p15:guide id="4" orient="horz" pos="918" userDrawn="1">
          <p15:clr>
            <a:srgbClr val="FBAE40"/>
          </p15:clr>
        </p15:guide>
        <p15:guide id="5" orient="horz" pos="3789" userDrawn="1">
          <p15:clr>
            <a:srgbClr val="FBAE40"/>
          </p15:clr>
        </p15:guide>
        <p15:guide id="7" orient="horz" pos="414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only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6" name="Text Placeholder 3">
            <a:extLst>
              <a:ext uri="{FF2B5EF4-FFF2-40B4-BE49-F238E27FC236}">
                <a16:creationId xmlns:a16="http://schemas.microsoft.com/office/drawing/2014/main" id="{314AD9C5-6228-ED44-889E-6904764410D1}"/>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9" name="TextBox 8">
            <a:extLst>
              <a:ext uri="{FF2B5EF4-FFF2-40B4-BE49-F238E27FC236}">
                <a16:creationId xmlns:a16="http://schemas.microsoft.com/office/drawing/2014/main" id="{A27CB764-653A-3D40-A383-E25B1CA34C60}"/>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8" name="Picture 7">
            <a:extLst>
              <a:ext uri="{FF2B5EF4-FFF2-40B4-BE49-F238E27FC236}">
                <a16:creationId xmlns:a16="http://schemas.microsoft.com/office/drawing/2014/main" id="{65C25B89-0A47-6847-B754-E3CA7837F726}"/>
              </a:ext>
            </a:extLst>
          </p:cNvPr>
          <p:cNvPicPr>
            <a:picLocks noChangeAspect="1"/>
          </p:cNvPicPr>
          <p:nvPr userDrawn="1"/>
        </p:nvPicPr>
        <p:blipFill>
          <a:blip r:embed="rId2"/>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795886014"/>
      </p:ext>
    </p:extLst>
  </p:cSld>
  <p:clrMapOvr>
    <a:masterClrMapping/>
  </p:clrMapOvr>
  <p:extLst>
    <p:ext uri="{DCECCB84-F9BA-43D5-87BE-67443E8EF086}">
      <p15:sldGuideLst xmlns:p15="http://schemas.microsoft.com/office/powerpoint/2012/main">
        <p15:guide id="1" pos="7251" userDrawn="1">
          <p15:clr>
            <a:srgbClr val="FBAE40"/>
          </p15:clr>
        </p15:guide>
        <p15:guide id="2" pos="429" userDrawn="1">
          <p15:clr>
            <a:srgbClr val="FBAE40"/>
          </p15:clr>
        </p15:guide>
        <p15:guide id="3" orient="horz" pos="918" userDrawn="1">
          <p15:clr>
            <a:srgbClr val="FBAE40"/>
          </p15:clr>
        </p15:guide>
        <p15:guide id="4" orient="horz" pos="305" userDrawn="1">
          <p15:clr>
            <a:srgbClr val="FBAE40"/>
          </p15:clr>
        </p15:guide>
        <p15:guide id="5" orient="horz" pos="3789" userDrawn="1">
          <p15:clr>
            <a:srgbClr val="FBAE40"/>
          </p15:clr>
        </p15:guide>
        <p15:guide id="7" orient="horz" pos="4145"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252200574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2"/>
                </a:solidFill>
              </a:defRPr>
            </a:lvl1pPr>
          </a:lstStyle>
          <a:p>
            <a:r>
              <a:rPr lang="en-US" dirty="0"/>
              <a:t>Click to Edit Divider</a:t>
            </a:r>
          </a:p>
        </p:txBody>
      </p:sp>
      <p:sp>
        <p:nvSpPr>
          <p:cNvPr id="4" name="Content Placeholder 3">
            <a:extLst>
              <a:ext uri="{FF2B5EF4-FFF2-40B4-BE49-F238E27FC236}">
                <a16:creationId xmlns:a16="http://schemas.microsoft.com/office/drawing/2014/main" id="{A806201F-83F0-4304-B1F9-B02CCDB0F901}"/>
              </a:ext>
            </a:extLst>
          </p:cNvPr>
          <p:cNvSpPr>
            <a:spLocks noGrp="1"/>
          </p:cNvSpPr>
          <p:nvPr>
            <p:ph sz="quarter" idx="10" hasCustomPrompt="1"/>
          </p:nvPr>
        </p:nvSpPr>
        <p:spPr>
          <a:xfrm>
            <a:off x="763588" y="3789363"/>
            <a:ext cx="10136187" cy="1462087"/>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445254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1">
    <p:bg>
      <p:bgRef idx="1001">
        <a:schemeClr val="bg2"/>
      </p:bgRef>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4894240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1"/>
                </a:solidFill>
              </a:defRPr>
            </a:lvl1pPr>
          </a:lstStyle>
          <a:p>
            <a:pPr lvl="0"/>
            <a:r>
              <a:rPr lang="en-US" dirty="0"/>
              <a:t>Click to edit date</a:t>
            </a:r>
          </a:p>
        </p:txBody>
      </p:sp>
      <p:pic>
        <p:nvPicPr>
          <p:cNvPr id="6" name="Picture 5">
            <a:extLst>
              <a:ext uri="{FF2B5EF4-FFF2-40B4-BE49-F238E27FC236}">
                <a16:creationId xmlns:a16="http://schemas.microsoft.com/office/drawing/2014/main" id="{C2CB8D2B-0080-194E-8F31-E630E9CA43B7}"/>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978480081"/>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5085365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
        <p:nvSpPr>
          <p:cNvPr id="4" name="Content Placeholder 3">
            <a:extLst>
              <a:ext uri="{FF2B5EF4-FFF2-40B4-BE49-F238E27FC236}">
                <a16:creationId xmlns:a16="http://schemas.microsoft.com/office/drawing/2014/main" id="{AE250DA8-42F8-45FD-9083-3FD90963044A}"/>
              </a:ext>
            </a:extLst>
          </p:cNvPr>
          <p:cNvSpPr>
            <a:spLocks noGrp="1"/>
          </p:cNvSpPr>
          <p:nvPr>
            <p:ph sz="quarter" idx="10" hasCustomPrompt="1"/>
          </p:nvPr>
        </p:nvSpPr>
        <p:spPr>
          <a:xfrm>
            <a:off x="763588" y="3789363"/>
            <a:ext cx="10734675" cy="1657350"/>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26647213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3350604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bg1"/>
                </a:solidFill>
              </a:defRPr>
            </a:lvl1pPr>
          </a:lstStyle>
          <a:p>
            <a:r>
              <a:rPr lang="en-US" dirty="0"/>
              <a:t>Click to Edit Divider</a:t>
            </a:r>
          </a:p>
        </p:txBody>
      </p:sp>
      <p:sp>
        <p:nvSpPr>
          <p:cNvPr id="8" name="TextBox 7">
            <a:extLst>
              <a:ext uri="{FF2B5EF4-FFF2-40B4-BE49-F238E27FC236}">
                <a16:creationId xmlns:a16="http://schemas.microsoft.com/office/drawing/2014/main" id="{C4C0B21A-34FD-434E-AD6A-6FD7FA899829}"/>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4" name="Content Placeholder 3">
            <a:extLst>
              <a:ext uri="{FF2B5EF4-FFF2-40B4-BE49-F238E27FC236}">
                <a16:creationId xmlns:a16="http://schemas.microsoft.com/office/drawing/2014/main" id="{56E1FCE1-4399-4142-8D1B-EC751D53CBD2}"/>
              </a:ext>
            </a:extLst>
          </p:cNvPr>
          <p:cNvSpPr>
            <a:spLocks noGrp="1"/>
          </p:cNvSpPr>
          <p:nvPr>
            <p:ph sz="quarter" idx="10" hasCustomPrompt="1"/>
          </p:nvPr>
        </p:nvSpPr>
        <p:spPr>
          <a:xfrm>
            <a:off x="763588" y="3789363"/>
            <a:ext cx="10664825" cy="1462087"/>
          </a:xfrm>
        </p:spPr>
        <p:txBody>
          <a:bodyPr/>
          <a:lstStyle>
            <a:lvl1pPr>
              <a:defRPr sz="3600">
                <a:solidFill>
                  <a:schemeClr val="bg1"/>
                </a:solidFill>
              </a:defRPr>
            </a:lvl1pPr>
            <a:lvl2pPr>
              <a:buNone/>
              <a:defRPr/>
            </a:lvl2pPr>
          </a:lstStyle>
          <a:p>
            <a:pPr lvl="0"/>
            <a:r>
              <a:rPr lang="en-US" dirty="0"/>
              <a:t>Click to edit Subtitle</a:t>
            </a:r>
          </a:p>
        </p:txBody>
      </p:sp>
      <p:pic>
        <p:nvPicPr>
          <p:cNvPr id="9" name="Picture 8">
            <a:extLst>
              <a:ext uri="{FF2B5EF4-FFF2-40B4-BE49-F238E27FC236}">
                <a16:creationId xmlns:a16="http://schemas.microsoft.com/office/drawing/2014/main" id="{2C0BD4CA-9931-9E4E-BB70-EA84A5F4CE3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4199993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60102060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1"/>
                </a:solidFill>
              </a:defRPr>
            </a:lvl1pPr>
          </a:lstStyle>
          <a:p>
            <a:r>
              <a:rPr lang="en-US" dirty="0"/>
              <a:t>Click to Edit Divider</a:t>
            </a:r>
          </a:p>
        </p:txBody>
      </p:sp>
    </p:spTree>
    <p:extLst>
      <p:ext uri="{BB962C8B-B14F-4D97-AF65-F5344CB8AC3E}">
        <p14:creationId xmlns:p14="http://schemas.microsoft.com/office/powerpoint/2010/main" val="33286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5987588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Tree>
    <p:extLst>
      <p:ext uri="{BB962C8B-B14F-4D97-AF65-F5344CB8AC3E}">
        <p14:creationId xmlns:p14="http://schemas.microsoft.com/office/powerpoint/2010/main" val="7761081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1191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544A32-2950-5840-B535-B41E4F58B975}"/>
              </a:ext>
            </a:extLst>
          </p:cNvPr>
          <p:cNvPicPr>
            <a:picLocks noChangeAspect="1"/>
          </p:cNvPicPr>
          <p:nvPr userDrawn="1"/>
        </p:nvPicPr>
        <p:blipFill>
          <a:blip r:embed="rId2"/>
          <a:stretch>
            <a:fillRect/>
          </a:stretch>
        </p:blipFill>
        <p:spPr>
          <a:xfrm>
            <a:off x="4120361" y="2383747"/>
            <a:ext cx="3943453" cy="1455322"/>
          </a:xfrm>
          <a:prstGeom prst="rect">
            <a:avLst/>
          </a:prstGeom>
        </p:spPr>
      </p:pic>
    </p:spTree>
    <p:extLst>
      <p:ext uri="{BB962C8B-B14F-4D97-AF65-F5344CB8AC3E}">
        <p14:creationId xmlns:p14="http://schemas.microsoft.com/office/powerpoint/2010/main" val="2618429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2"/>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3F6D07F-A63F-E542-B09E-E79310F1AB1D}"/>
              </a:ext>
            </a:extLst>
          </p:cNvPr>
          <p:cNvGraphicFramePr>
            <a:graphicFrameLocks noChangeAspect="1"/>
          </p:cNvGraphicFramePr>
          <p:nvPr>
            <p:custDataLst>
              <p:tags r:id="rId1"/>
            </p:custDataLst>
            <p:extLst>
              <p:ext uri="{D42A27DB-BD31-4B8C-83A1-F6EECF244321}">
                <p14:modId xmlns:p14="http://schemas.microsoft.com/office/powerpoint/2010/main" val="22329205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3F6D07F-A63F-E542-B09E-E79310F1AB1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3" name="Picture 2" descr="Logo&#10;&#10;Description automatically generated">
            <a:extLst>
              <a:ext uri="{FF2B5EF4-FFF2-40B4-BE49-F238E27FC236}">
                <a16:creationId xmlns:a16="http://schemas.microsoft.com/office/drawing/2014/main" id="{02434B36-8E71-9446-A1BC-5D5BF99F3232}"/>
              </a:ext>
            </a:extLst>
          </p:cNvPr>
          <p:cNvPicPr>
            <a:picLocks noChangeAspect="1"/>
          </p:cNvPicPr>
          <p:nvPr userDrawn="1"/>
        </p:nvPicPr>
        <p:blipFill>
          <a:blip r:embed="rId5"/>
          <a:stretch>
            <a:fillRect/>
          </a:stretch>
        </p:blipFill>
        <p:spPr>
          <a:xfrm>
            <a:off x="4120362" y="2362297"/>
            <a:ext cx="3943452" cy="1455322"/>
          </a:xfrm>
          <a:prstGeom prst="rect">
            <a:avLst/>
          </a:prstGeom>
        </p:spPr>
      </p:pic>
    </p:spTree>
    <p:extLst>
      <p:ext uri="{BB962C8B-B14F-4D97-AF65-F5344CB8AC3E}">
        <p14:creationId xmlns:p14="http://schemas.microsoft.com/office/powerpoint/2010/main" val="574196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and icon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3023712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7" name="Picture Placeholder 16">
            <a:extLst>
              <a:ext uri="{FF2B5EF4-FFF2-40B4-BE49-F238E27FC236}">
                <a16:creationId xmlns:a16="http://schemas.microsoft.com/office/drawing/2014/main" id="{05B91738-4B95-2140-9C94-01849D0CBAF5}"/>
              </a:ext>
            </a:extLst>
          </p:cNvPr>
          <p:cNvSpPr>
            <a:spLocks noGrp="1"/>
          </p:cNvSpPr>
          <p:nvPr>
            <p:ph type="pic" sz="quarter" idx="14"/>
          </p:nvPr>
        </p:nvSpPr>
        <p:spPr>
          <a:xfrm>
            <a:off x="683260"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6" name="Text Placeholder 5">
            <a:extLst>
              <a:ext uri="{FF2B5EF4-FFF2-40B4-BE49-F238E27FC236}">
                <a16:creationId xmlns:a16="http://schemas.microsoft.com/office/drawing/2014/main" id="{D2EE55E4-2AC4-1643-B946-18BF3435E294}"/>
              </a:ext>
            </a:extLst>
          </p:cNvPr>
          <p:cNvSpPr>
            <a:spLocks noGrp="1"/>
          </p:cNvSpPr>
          <p:nvPr>
            <p:ph type="body" sz="quarter" idx="10" hasCustomPrompt="1"/>
          </p:nvPr>
        </p:nvSpPr>
        <p:spPr>
          <a:xfrm>
            <a:off x="685800" y="3133725"/>
            <a:ext cx="2423160" cy="2286000"/>
          </a:xfrm>
        </p:spPr>
        <p:txBody>
          <a:bodyPr/>
          <a:lstStyle>
            <a:lvl1pPr>
              <a:defRPr sz="2200"/>
            </a:lvl1pPr>
          </a:lstStyle>
          <a:p>
            <a:pPr lvl="0"/>
            <a:r>
              <a:rPr lang="en-US" dirty="0"/>
              <a:t>Click to edit text</a:t>
            </a:r>
          </a:p>
        </p:txBody>
      </p:sp>
      <p:sp>
        <p:nvSpPr>
          <p:cNvPr id="12" name="Text Placeholder 5">
            <a:extLst>
              <a:ext uri="{FF2B5EF4-FFF2-40B4-BE49-F238E27FC236}">
                <a16:creationId xmlns:a16="http://schemas.microsoft.com/office/drawing/2014/main" id="{FA8A2AFC-14B9-4E44-807C-AA683A7D1DD4}"/>
              </a:ext>
            </a:extLst>
          </p:cNvPr>
          <p:cNvSpPr>
            <a:spLocks noGrp="1"/>
          </p:cNvSpPr>
          <p:nvPr>
            <p:ph type="body" sz="quarter" idx="11" hasCustomPrompt="1"/>
          </p:nvPr>
        </p:nvSpPr>
        <p:spPr>
          <a:xfrm>
            <a:off x="3486468" y="3133725"/>
            <a:ext cx="2423160" cy="2286000"/>
          </a:xfrm>
        </p:spPr>
        <p:txBody>
          <a:bodyPr/>
          <a:lstStyle>
            <a:lvl1pPr>
              <a:defRPr sz="2200"/>
            </a:lvl1pPr>
          </a:lstStyle>
          <a:p>
            <a:pPr lvl="0"/>
            <a:r>
              <a:rPr lang="en-US" dirty="0"/>
              <a:t>Click to edit text</a:t>
            </a:r>
          </a:p>
        </p:txBody>
      </p:sp>
      <p:sp>
        <p:nvSpPr>
          <p:cNvPr id="13" name="Text Placeholder 5">
            <a:extLst>
              <a:ext uri="{FF2B5EF4-FFF2-40B4-BE49-F238E27FC236}">
                <a16:creationId xmlns:a16="http://schemas.microsoft.com/office/drawing/2014/main" id="{9041BBF7-1139-944E-BB1F-E4A521CA43D1}"/>
              </a:ext>
            </a:extLst>
          </p:cNvPr>
          <p:cNvSpPr>
            <a:spLocks noGrp="1"/>
          </p:cNvSpPr>
          <p:nvPr>
            <p:ph type="body" sz="quarter" idx="12" hasCustomPrompt="1"/>
          </p:nvPr>
        </p:nvSpPr>
        <p:spPr>
          <a:xfrm>
            <a:off x="6287136" y="3133725"/>
            <a:ext cx="2423160" cy="2286000"/>
          </a:xfrm>
        </p:spPr>
        <p:txBody>
          <a:bodyPr/>
          <a:lstStyle>
            <a:lvl1pPr>
              <a:defRPr sz="2200"/>
            </a:lvl1pPr>
          </a:lstStyle>
          <a:p>
            <a:pPr lvl="0"/>
            <a:r>
              <a:rPr lang="en-US" dirty="0"/>
              <a:t>Click to edit text</a:t>
            </a:r>
          </a:p>
        </p:txBody>
      </p:sp>
      <p:sp>
        <p:nvSpPr>
          <p:cNvPr id="14" name="Text Placeholder 5">
            <a:extLst>
              <a:ext uri="{FF2B5EF4-FFF2-40B4-BE49-F238E27FC236}">
                <a16:creationId xmlns:a16="http://schemas.microsoft.com/office/drawing/2014/main" id="{FE708A00-168A-1744-A1FD-95C224DF40D2}"/>
              </a:ext>
            </a:extLst>
          </p:cNvPr>
          <p:cNvSpPr>
            <a:spLocks noGrp="1"/>
          </p:cNvSpPr>
          <p:nvPr>
            <p:ph type="body" sz="quarter" idx="13" hasCustomPrompt="1"/>
          </p:nvPr>
        </p:nvSpPr>
        <p:spPr>
          <a:xfrm>
            <a:off x="9087803" y="3133725"/>
            <a:ext cx="2423160" cy="2286000"/>
          </a:xfrm>
        </p:spPr>
        <p:txBody>
          <a:bodyPr/>
          <a:lstStyle>
            <a:lvl1pPr>
              <a:defRPr sz="2200"/>
            </a:lvl1pPr>
          </a:lstStyle>
          <a:p>
            <a:pPr lvl="0"/>
            <a:r>
              <a:rPr lang="en-US" dirty="0"/>
              <a:t>Click to edit text</a:t>
            </a:r>
          </a:p>
        </p:txBody>
      </p:sp>
      <p:sp>
        <p:nvSpPr>
          <p:cNvPr id="18" name="Picture Placeholder 16">
            <a:extLst>
              <a:ext uri="{FF2B5EF4-FFF2-40B4-BE49-F238E27FC236}">
                <a16:creationId xmlns:a16="http://schemas.microsoft.com/office/drawing/2014/main" id="{82E5E583-0CCC-5749-A61E-8B68166D0C33}"/>
              </a:ext>
            </a:extLst>
          </p:cNvPr>
          <p:cNvSpPr>
            <a:spLocks noGrp="1"/>
          </p:cNvSpPr>
          <p:nvPr>
            <p:ph type="pic" sz="quarter" idx="15"/>
          </p:nvPr>
        </p:nvSpPr>
        <p:spPr>
          <a:xfrm>
            <a:off x="3484774" y="1546225"/>
            <a:ext cx="2423160" cy="1094189"/>
          </a:xfrm>
        </p:spPr>
        <p:txBody>
          <a:bodyPr/>
          <a:lstStyle>
            <a:lvl1pPr>
              <a:defRPr sz="1200">
                <a:solidFill>
                  <a:srgbClr val="FF0000"/>
                </a:solidFill>
              </a:defRPr>
            </a:lvl1pPr>
          </a:lstStyle>
          <a:p>
            <a:r>
              <a:rPr lang="en-US"/>
              <a:t>Click icon to add picture</a:t>
            </a:r>
          </a:p>
        </p:txBody>
      </p:sp>
      <p:sp>
        <p:nvSpPr>
          <p:cNvPr id="19" name="Picture Placeholder 16">
            <a:extLst>
              <a:ext uri="{FF2B5EF4-FFF2-40B4-BE49-F238E27FC236}">
                <a16:creationId xmlns:a16="http://schemas.microsoft.com/office/drawing/2014/main" id="{73B3615F-7B7F-C049-A051-269B92BDA1EA}"/>
              </a:ext>
            </a:extLst>
          </p:cNvPr>
          <p:cNvSpPr>
            <a:spLocks noGrp="1"/>
          </p:cNvSpPr>
          <p:nvPr>
            <p:ph type="pic" sz="quarter" idx="16"/>
          </p:nvPr>
        </p:nvSpPr>
        <p:spPr>
          <a:xfrm>
            <a:off x="6286288" y="1546225"/>
            <a:ext cx="2423160" cy="1094189"/>
          </a:xfrm>
        </p:spPr>
        <p:txBody>
          <a:bodyPr/>
          <a:lstStyle>
            <a:lvl1pPr>
              <a:defRPr sz="1200">
                <a:solidFill>
                  <a:srgbClr val="FF0000"/>
                </a:solidFill>
              </a:defRPr>
            </a:lvl1pPr>
          </a:lstStyle>
          <a:p>
            <a:r>
              <a:rPr lang="en-US"/>
              <a:t>Click icon to add picture</a:t>
            </a:r>
          </a:p>
        </p:txBody>
      </p:sp>
      <p:sp>
        <p:nvSpPr>
          <p:cNvPr id="20" name="Picture Placeholder 16">
            <a:extLst>
              <a:ext uri="{FF2B5EF4-FFF2-40B4-BE49-F238E27FC236}">
                <a16:creationId xmlns:a16="http://schemas.microsoft.com/office/drawing/2014/main" id="{7BED6C5F-628A-634C-A1BE-5BCC177EAC29}"/>
              </a:ext>
            </a:extLst>
          </p:cNvPr>
          <p:cNvSpPr>
            <a:spLocks noGrp="1"/>
          </p:cNvSpPr>
          <p:nvPr>
            <p:ph type="pic" sz="quarter" idx="17"/>
          </p:nvPr>
        </p:nvSpPr>
        <p:spPr>
          <a:xfrm>
            <a:off x="9087803"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16" name="Text Placeholder 3">
            <a:extLst>
              <a:ext uri="{FF2B5EF4-FFF2-40B4-BE49-F238E27FC236}">
                <a16:creationId xmlns:a16="http://schemas.microsoft.com/office/drawing/2014/main" id="{08E43F54-A4C7-E048-AEC6-C190217EF53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11729529"/>
      </p:ext>
    </p:extLst>
  </p:cSld>
  <p:clrMapOvr>
    <a:masterClrMapping/>
  </p:clrMapOvr>
  <p:extLst>
    <p:ext uri="{DCECCB84-F9BA-43D5-87BE-67443E8EF086}">
      <p15:sldGuideLst xmlns:p15="http://schemas.microsoft.com/office/powerpoint/2012/main">
        <p15:guide id="1" pos="432" userDrawn="1">
          <p15:clr>
            <a:srgbClr val="FBAE40"/>
          </p15:clr>
        </p15:guide>
        <p15:guide id="2" pos="7251" userDrawn="1">
          <p15:clr>
            <a:srgbClr val="FBAE40"/>
          </p15:clr>
        </p15:guide>
        <p15:guide id="3" orient="horz" pos="918" userDrawn="1">
          <p15:clr>
            <a:srgbClr val="FBAE40"/>
          </p15:clr>
        </p15:guide>
        <p15:guide id="4" orient="horz" pos="974" userDrawn="1">
          <p15:clr>
            <a:srgbClr val="FBAE40"/>
          </p15:clr>
        </p15:guide>
        <p15:guide id="5" orient="horz" pos="305" userDrawn="1">
          <p15:clr>
            <a:srgbClr val="FBAE40"/>
          </p15:clr>
        </p15:guide>
        <p15:guide id="6" pos="1968" userDrawn="1">
          <p15:clr>
            <a:srgbClr val="FBAE40"/>
          </p15:clr>
        </p15:guide>
        <p15:guide id="7" pos="2184" userDrawn="1">
          <p15:clr>
            <a:srgbClr val="FBAE40"/>
          </p15:clr>
        </p15:guide>
        <p15:guide id="8" pos="3720" userDrawn="1">
          <p15:clr>
            <a:srgbClr val="FBAE40"/>
          </p15:clr>
        </p15:guide>
        <p15:guide id="9" pos="3960" userDrawn="1">
          <p15:clr>
            <a:srgbClr val="FBAE40"/>
          </p15:clr>
        </p15:guide>
        <p15:guide id="10" pos="5472" userDrawn="1">
          <p15:clr>
            <a:srgbClr val="FBAE40"/>
          </p15:clr>
        </p15:guide>
        <p15:guide id="11" pos="5712" userDrawn="1">
          <p15:clr>
            <a:srgbClr val="FBAE40"/>
          </p15:clr>
        </p15:guide>
        <p15:guide id="12" orient="horz" pos="1663" userDrawn="1">
          <p15:clr>
            <a:srgbClr val="FBAE40"/>
          </p15:clr>
        </p15:guide>
        <p15:guide id="13" orient="horz" pos="1968" userDrawn="1">
          <p15:clr>
            <a:srgbClr val="FBAE40"/>
          </p15:clr>
        </p15:guide>
        <p15:guide id="15" orient="horz" pos="4145" userDrawn="1">
          <p15:clr>
            <a:srgbClr val="FBAE40"/>
          </p15:clr>
        </p15:guide>
        <p15:guide id="16" orient="horz" pos="3792"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8572048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0"/>
            <a:ext cx="3149600" cy="2752817"/>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52817"/>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52817"/>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tx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tx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tx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4596383"/>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guide id="13" orient="horz" pos="1968"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8987715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1"/>
            <a:ext cx="3149600" cy="2726184"/>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26185"/>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26185"/>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accent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accent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accent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670737002"/>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guide id="13" orient="horz" pos="196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0" name="Title 9">
            <a:extLst>
              <a:ext uri="{FF2B5EF4-FFF2-40B4-BE49-F238E27FC236}">
                <a16:creationId xmlns:a16="http://schemas.microsoft.com/office/drawing/2014/main" id="{9EA2F1B1-9452-3B47-A410-6A92F8E7FDE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45039199"/>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4 Statistics">
    <p:bg>
      <p:bgPr>
        <a:solidFill>
          <a:srgbClr val="C3DEF9"/>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E98416-ED3F-DA4E-8DAD-172FB9B1A3D7}"/>
              </a:ext>
            </a:extLst>
          </p:cNvPr>
          <p:cNvGraphicFramePr>
            <a:graphicFrameLocks noChangeAspect="1"/>
          </p:cNvGraphicFramePr>
          <p:nvPr>
            <p:custDataLst>
              <p:tags r:id="rId1"/>
            </p:custDataLst>
            <p:extLst>
              <p:ext uri="{D42A27DB-BD31-4B8C-83A1-F6EECF244321}">
                <p14:modId xmlns:p14="http://schemas.microsoft.com/office/powerpoint/2010/main" val="164809478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2BE98416-ED3F-DA4E-8DAD-172FB9B1A3D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BBA4B35-07F1-924E-A4FB-E9D9F676503D}"/>
              </a:ext>
            </a:extLst>
          </p:cNvPr>
          <p:cNvSpPr>
            <a:spLocks noGrp="1"/>
          </p:cNvSpPr>
          <p:nvPr>
            <p:ph type="title"/>
          </p:nvPr>
        </p:nvSpPr>
        <p:spPr>
          <a:xfrm>
            <a:off x="685800" y="486167"/>
            <a:ext cx="10820400" cy="966701"/>
          </a:xfrm>
        </p:spPr>
        <p:txBody>
          <a:bodyPr/>
          <a:lstStyle/>
          <a:p>
            <a:r>
              <a:rPr lang="en-US"/>
              <a:t>Click to edit Master title style</a:t>
            </a:r>
          </a:p>
        </p:txBody>
      </p:sp>
      <p:sp>
        <p:nvSpPr>
          <p:cNvPr id="7" name="Text Placeholder 6">
            <a:extLst>
              <a:ext uri="{FF2B5EF4-FFF2-40B4-BE49-F238E27FC236}">
                <a16:creationId xmlns:a16="http://schemas.microsoft.com/office/drawing/2014/main" id="{305A373B-F92F-AD4D-ACB1-2A44B9F69654}"/>
              </a:ext>
            </a:extLst>
          </p:cNvPr>
          <p:cNvSpPr>
            <a:spLocks noGrp="1"/>
          </p:cNvSpPr>
          <p:nvPr>
            <p:ph type="body" sz="quarter" idx="10" hasCustomPrompt="1"/>
          </p:nvPr>
        </p:nvSpPr>
        <p:spPr>
          <a:xfrm>
            <a:off x="3095625" y="1752600"/>
            <a:ext cx="2571749" cy="1188720"/>
          </a:xfrm>
        </p:spPr>
        <p:txBody>
          <a:bodyPr/>
          <a:lstStyle/>
          <a:p>
            <a:pPr lvl="0"/>
            <a:r>
              <a:rPr lang="en-US" dirty="0"/>
              <a:t>Click to edit content</a:t>
            </a:r>
          </a:p>
        </p:txBody>
      </p:sp>
      <p:sp>
        <p:nvSpPr>
          <p:cNvPr id="8" name="Text Placeholder 6">
            <a:extLst>
              <a:ext uri="{FF2B5EF4-FFF2-40B4-BE49-F238E27FC236}">
                <a16:creationId xmlns:a16="http://schemas.microsoft.com/office/drawing/2014/main" id="{7F6735D1-DD43-874F-A02D-C8C48903BB4C}"/>
              </a:ext>
            </a:extLst>
          </p:cNvPr>
          <p:cNvSpPr>
            <a:spLocks noGrp="1"/>
          </p:cNvSpPr>
          <p:nvPr>
            <p:ph type="body" sz="quarter" idx="11" hasCustomPrompt="1"/>
          </p:nvPr>
        </p:nvSpPr>
        <p:spPr>
          <a:xfrm>
            <a:off x="685800" y="1552576"/>
            <a:ext cx="2409825" cy="1343026"/>
          </a:xfrm>
        </p:spPr>
        <p:txBody>
          <a:bodyPr anchor="t"/>
          <a:lstStyle>
            <a:lvl1pPr>
              <a:defRPr sz="8200">
                <a:solidFill>
                  <a:schemeClr val="accent1"/>
                </a:solidFill>
              </a:defRPr>
            </a:lvl1pPr>
          </a:lstStyle>
          <a:p>
            <a:pPr lvl="0"/>
            <a:r>
              <a:rPr lang="en-US" dirty="0"/>
              <a:t>00%</a:t>
            </a:r>
          </a:p>
        </p:txBody>
      </p:sp>
      <p:sp>
        <p:nvSpPr>
          <p:cNvPr id="9" name="Text Placeholder 6">
            <a:extLst>
              <a:ext uri="{FF2B5EF4-FFF2-40B4-BE49-F238E27FC236}">
                <a16:creationId xmlns:a16="http://schemas.microsoft.com/office/drawing/2014/main" id="{A7C01DEE-14A2-DE44-98D6-0BFE7F615DEB}"/>
              </a:ext>
            </a:extLst>
          </p:cNvPr>
          <p:cNvSpPr>
            <a:spLocks noGrp="1"/>
          </p:cNvSpPr>
          <p:nvPr>
            <p:ph type="body" sz="quarter" idx="12" hasCustomPrompt="1"/>
          </p:nvPr>
        </p:nvSpPr>
        <p:spPr>
          <a:xfrm>
            <a:off x="3095625" y="3876675"/>
            <a:ext cx="2571749" cy="1188720"/>
          </a:xfrm>
        </p:spPr>
        <p:txBody>
          <a:bodyPr/>
          <a:lstStyle/>
          <a:p>
            <a:pPr lvl="0"/>
            <a:r>
              <a:rPr lang="en-US" dirty="0"/>
              <a:t>Click to edit content</a:t>
            </a:r>
          </a:p>
        </p:txBody>
      </p:sp>
      <p:sp>
        <p:nvSpPr>
          <p:cNvPr id="10" name="Text Placeholder 6">
            <a:extLst>
              <a:ext uri="{FF2B5EF4-FFF2-40B4-BE49-F238E27FC236}">
                <a16:creationId xmlns:a16="http://schemas.microsoft.com/office/drawing/2014/main" id="{20A6BDAC-0412-8943-B027-07A2B58B9CC1}"/>
              </a:ext>
            </a:extLst>
          </p:cNvPr>
          <p:cNvSpPr>
            <a:spLocks noGrp="1"/>
          </p:cNvSpPr>
          <p:nvPr>
            <p:ph type="body" sz="quarter" idx="13" hasCustomPrompt="1"/>
          </p:nvPr>
        </p:nvSpPr>
        <p:spPr>
          <a:xfrm>
            <a:off x="685800" y="3676651"/>
            <a:ext cx="2409825" cy="1343026"/>
          </a:xfrm>
        </p:spPr>
        <p:txBody>
          <a:bodyPr anchor="t"/>
          <a:lstStyle>
            <a:lvl1pPr>
              <a:defRPr sz="8200">
                <a:solidFill>
                  <a:schemeClr val="accent1"/>
                </a:solidFill>
              </a:defRPr>
            </a:lvl1pPr>
          </a:lstStyle>
          <a:p>
            <a:pPr lvl="0"/>
            <a:r>
              <a:rPr lang="en-US" dirty="0"/>
              <a:t>00%</a:t>
            </a:r>
          </a:p>
        </p:txBody>
      </p:sp>
      <p:sp>
        <p:nvSpPr>
          <p:cNvPr id="11" name="Text Placeholder 6">
            <a:extLst>
              <a:ext uri="{FF2B5EF4-FFF2-40B4-BE49-F238E27FC236}">
                <a16:creationId xmlns:a16="http://schemas.microsoft.com/office/drawing/2014/main" id="{953080F4-ADD6-8B4C-900B-D999C52FCE02}"/>
              </a:ext>
            </a:extLst>
          </p:cNvPr>
          <p:cNvSpPr>
            <a:spLocks noGrp="1"/>
          </p:cNvSpPr>
          <p:nvPr>
            <p:ph type="body" sz="quarter" idx="14" hasCustomPrompt="1"/>
          </p:nvPr>
        </p:nvSpPr>
        <p:spPr>
          <a:xfrm>
            <a:off x="8934451" y="1752600"/>
            <a:ext cx="2571749" cy="1188720"/>
          </a:xfrm>
        </p:spPr>
        <p:txBody>
          <a:bodyPr/>
          <a:lstStyle/>
          <a:p>
            <a:pPr lvl="0"/>
            <a:r>
              <a:rPr lang="en-US" dirty="0"/>
              <a:t>Click to edit content</a:t>
            </a:r>
          </a:p>
        </p:txBody>
      </p:sp>
      <p:sp>
        <p:nvSpPr>
          <p:cNvPr id="12" name="Text Placeholder 6">
            <a:extLst>
              <a:ext uri="{FF2B5EF4-FFF2-40B4-BE49-F238E27FC236}">
                <a16:creationId xmlns:a16="http://schemas.microsoft.com/office/drawing/2014/main" id="{584C6C70-4A44-1042-BE56-7AADBDA24F35}"/>
              </a:ext>
            </a:extLst>
          </p:cNvPr>
          <p:cNvSpPr>
            <a:spLocks noGrp="1"/>
          </p:cNvSpPr>
          <p:nvPr>
            <p:ph type="body" sz="quarter" idx="15" hasCustomPrompt="1"/>
          </p:nvPr>
        </p:nvSpPr>
        <p:spPr>
          <a:xfrm>
            <a:off x="6524626" y="1552576"/>
            <a:ext cx="2409825" cy="1343026"/>
          </a:xfrm>
        </p:spPr>
        <p:txBody>
          <a:bodyPr anchor="t"/>
          <a:lstStyle>
            <a:lvl1pPr>
              <a:defRPr sz="8200">
                <a:solidFill>
                  <a:schemeClr val="accent1"/>
                </a:solidFill>
              </a:defRPr>
            </a:lvl1pPr>
          </a:lstStyle>
          <a:p>
            <a:pPr lvl="0"/>
            <a:r>
              <a:rPr lang="en-US" dirty="0"/>
              <a:t>00%</a:t>
            </a:r>
          </a:p>
        </p:txBody>
      </p:sp>
      <p:sp>
        <p:nvSpPr>
          <p:cNvPr id="13" name="Text Placeholder 6">
            <a:extLst>
              <a:ext uri="{FF2B5EF4-FFF2-40B4-BE49-F238E27FC236}">
                <a16:creationId xmlns:a16="http://schemas.microsoft.com/office/drawing/2014/main" id="{A5C41753-5911-7E4B-961D-22FADC3D56E9}"/>
              </a:ext>
            </a:extLst>
          </p:cNvPr>
          <p:cNvSpPr>
            <a:spLocks noGrp="1"/>
          </p:cNvSpPr>
          <p:nvPr>
            <p:ph type="body" sz="quarter" idx="16" hasCustomPrompt="1"/>
          </p:nvPr>
        </p:nvSpPr>
        <p:spPr>
          <a:xfrm>
            <a:off x="8934451" y="3876675"/>
            <a:ext cx="2571749" cy="1188720"/>
          </a:xfrm>
        </p:spPr>
        <p:txBody>
          <a:bodyPr/>
          <a:lstStyle/>
          <a:p>
            <a:pPr lvl="0"/>
            <a:r>
              <a:rPr lang="en-US" dirty="0"/>
              <a:t>Click to edit content</a:t>
            </a:r>
          </a:p>
        </p:txBody>
      </p:sp>
      <p:sp>
        <p:nvSpPr>
          <p:cNvPr id="14" name="Text Placeholder 6">
            <a:extLst>
              <a:ext uri="{FF2B5EF4-FFF2-40B4-BE49-F238E27FC236}">
                <a16:creationId xmlns:a16="http://schemas.microsoft.com/office/drawing/2014/main" id="{000562E4-0171-C74A-AC57-85230A0231BE}"/>
              </a:ext>
            </a:extLst>
          </p:cNvPr>
          <p:cNvSpPr>
            <a:spLocks noGrp="1"/>
          </p:cNvSpPr>
          <p:nvPr>
            <p:ph type="body" sz="quarter" idx="17" hasCustomPrompt="1"/>
          </p:nvPr>
        </p:nvSpPr>
        <p:spPr>
          <a:xfrm>
            <a:off x="6524626" y="3676651"/>
            <a:ext cx="2409825" cy="1343026"/>
          </a:xfrm>
        </p:spPr>
        <p:txBody>
          <a:bodyPr anchor="t"/>
          <a:lstStyle>
            <a:lvl1pPr>
              <a:defRPr sz="8200">
                <a:solidFill>
                  <a:schemeClr val="accent1"/>
                </a:solidFill>
              </a:defRPr>
            </a:lvl1pPr>
          </a:lstStyle>
          <a:p>
            <a:pPr lvl="0"/>
            <a:r>
              <a:rPr lang="en-US" dirty="0"/>
              <a:t>00%</a:t>
            </a:r>
          </a:p>
        </p:txBody>
      </p:sp>
      <p:sp>
        <p:nvSpPr>
          <p:cNvPr id="15" name="Text Placeholder 3">
            <a:extLst>
              <a:ext uri="{FF2B5EF4-FFF2-40B4-BE49-F238E27FC236}">
                <a16:creationId xmlns:a16="http://schemas.microsoft.com/office/drawing/2014/main" id="{171F6816-DFC3-AB4A-B1D5-6204CF5FE92F}"/>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1323875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pos="4100" userDrawn="1">
          <p15:clr>
            <a:srgbClr val="FBAE40"/>
          </p15:clr>
        </p15:guide>
        <p15:guide id="4" pos="3575" userDrawn="1">
          <p15:clr>
            <a:srgbClr val="FBAE40"/>
          </p15:clr>
        </p15:guide>
        <p15:guide id="5" orient="horz" pos="4152" userDrawn="1">
          <p15:clr>
            <a:srgbClr val="FBAE40"/>
          </p15:clr>
        </p15:guide>
        <p15:guide id="6" orient="horz" pos="307" userDrawn="1">
          <p15:clr>
            <a:srgbClr val="FBAE40"/>
          </p15:clr>
        </p15:guide>
        <p15:guide id="7" orient="horz" pos="915"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6110391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0">
              <a:buFont typeface="System Font Regular"/>
              <a:buNone/>
              <a:tabLst/>
              <a:defRPr b="1">
                <a:solidFill>
                  <a:schemeClr val="tx2"/>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Tree>
    <p:extLst>
      <p:ext uri="{BB962C8B-B14F-4D97-AF65-F5344CB8AC3E}">
        <p14:creationId xmlns:p14="http://schemas.microsoft.com/office/powerpoint/2010/main" val="21087051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Quote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16123036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9525">
              <a:buFont typeface="System Font Regular"/>
              <a:buNone/>
              <a:tabLst/>
              <a:defRPr b="1">
                <a:solidFill>
                  <a:schemeClr val="bg1"/>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
        <p:nvSpPr>
          <p:cNvPr id="7" name="TextBox 6">
            <a:extLst>
              <a:ext uri="{FF2B5EF4-FFF2-40B4-BE49-F238E27FC236}">
                <a16:creationId xmlns:a16="http://schemas.microsoft.com/office/drawing/2014/main" id="{4FB031E3-F81C-1243-BF01-61FFFCDD7542}"/>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9" name="Picture 8">
            <a:extLst>
              <a:ext uri="{FF2B5EF4-FFF2-40B4-BE49-F238E27FC236}">
                <a16:creationId xmlns:a16="http://schemas.microsoft.com/office/drawing/2014/main" id="{B96C3A00-852F-484A-97E9-46F8B77C4993}"/>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19682861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416493258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3911"/>
            <a:ext cx="6199086"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35404"/>
            <a:ext cx="5486400" cy="150799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DFA6277B-20C5-423E-B414-405623D31E66}"/>
              </a:ext>
            </a:extLst>
          </p:cNvPr>
          <p:cNvSpPr>
            <a:spLocks noGrp="1"/>
          </p:cNvSpPr>
          <p:nvPr>
            <p:ph type="body" sz="quarter" idx="10" hasCustomPrompt="1"/>
          </p:nvPr>
        </p:nvSpPr>
        <p:spPr>
          <a:xfrm>
            <a:off x="676275" y="4348042"/>
            <a:ext cx="5486400" cy="928687"/>
          </a:xfrm>
        </p:spPr>
        <p:txBody>
          <a:bodyPr/>
          <a:lstStyle>
            <a:lvl1pPr>
              <a:defRPr>
                <a:solidFill>
                  <a:schemeClr val="tx2"/>
                </a:solidFill>
              </a:defRPr>
            </a:lvl1pPr>
          </a:lstStyle>
          <a:p>
            <a:pPr lvl="0"/>
            <a:r>
              <a:rPr lang="en-US" dirty="0"/>
              <a:t>Click to edit date</a:t>
            </a:r>
          </a:p>
        </p:txBody>
      </p:sp>
      <p:pic>
        <p:nvPicPr>
          <p:cNvPr id="17" name="Graphic 16">
            <a:extLst>
              <a:ext uri="{FF2B5EF4-FFF2-40B4-BE49-F238E27FC236}">
                <a16:creationId xmlns:a16="http://schemas.microsoft.com/office/drawing/2014/main" id="{3E4E4144-041D-49AA-9014-C5418974F66D}"/>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20293" r="17591"/>
          <a:stretch/>
        </p:blipFill>
        <p:spPr>
          <a:xfrm>
            <a:off x="6604000" y="-8878"/>
            <a:ext cx="5588000" cy="5404750"/>
          </a:xfrm>
          <a:prstGeom prst="rect">
            <a:avLst/>
          </a:prstGeom>
        </p:spPr>
      </p:pic>
      <p:pic>
        <p:nvPicPr>
          <p:cNvPr id="16" name="Picture 15">
            <a:extLst>
              <a:ext uri="{FF2B5EF4-FFF2-40B4-BE49-F238E27FC236}">
                <a16:creationId xmlns:a16="http://schemas.microsoft.com/office/drawing/2014/main" id="{B7ED1FBB-3271-334A-9467-2D6E9E69AB7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420120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7664219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7664448" cy="2011680"/>
          </a:xfrm>
        </p:spPr>
        <p:txBody>
          <a:bodyPr/>
          <a:lstStyle>
            <a:lvl1pPr>
              <a:lnSpc>
                <a:spcPct val="90000"/>
              </a:lnSpc>
              <a:defRPr sz="6800">
                <a:solidFill>
                  <a:schemeClr val="tx2"/>
                </a:solidFill>
              </a:defRPr>
            </a:lvl1pPr>
          </a:lstStyle>
          <a:p>
            <a:r>
              <a:rPr lang="en-US" dirty="0"/>
              <a:t>Click to </a:t>
            </a:r>
            <a:br>
              <a:rPr lang="en-US" dirty="0"/>
            </a:br>
            <a:r>
              <a:rPr lang="en-US" dirty="0"/>
              <a:t>Edit Title</a:t>
            </a:r>
          </a:p>
        </p:txBody>
      </p:sp>
      <p:sp>
        <p:nvSpPr>
          <p:cNvPr id="3" name="Subtitle 2"/>
          <p:cNvSpPr>
            <a:spLocks noGrp="1"/>
          </p:cNvSpPr>
          <p:nvPr>
            <p:ph type="subTitle" idx="1" hasCustomPrompt="1"/>
          </p:nvPr>
        </p:nvSpPr>
        <p:spPr>
          <a:xfrm>
            <a:off x="676276" y="2809323"/>
            <a:ext cx="7664448" cy="1280794"/>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F16F5AC9-E4C4-41AA-884C-9D655026443A}"/>
              </a:ext>
            </a:extLst>
          </p:cNvPr>
          <p:cNvSpPr>
            <a:spLocks noGrp="1"/>
          </p:cNvSpPr>
          <p:nvPr>
            <p:ph type="body" sz="quarter" idx="10" hasCustomPrompt="1"/>
          </p:nvPr>
        </p:nvSpPr>
        <p:spPr>
          <a:xfrm>
            <a:off x="676275" y="4343399"/>
            <a:ext cx="4541838" cy="973709"/>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C2D02CAB-940A-4626-B0D3-2014CBC27B56}"/>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4896" r="34473" b="17572"/>
          <a:stretch/>
        </p:blipFill>
        <p:spPr>
          <a:xfrm>
            <a:off x="6494010" y="470725"/>
            <a:ext cx="4780631" cy="4926900"/>
          </a:xfrm>
          <a:prstGeom prst="rect">
            <a:avLst/>
          </a:prstGeom>
        </p:spPr>
      </p:pic>
      <p:pic>
        <p:nvPicPr>
          <p:cNvPr id="15" name="Picture 14">
            <a:extLst>
              <a:ext uri="{FF2B5EF4-FFF2-40B4-BE49-F238E27FC236}">
                <a16:creationId xmlns:a16="http://schemas.microsoft.com/office/drawing/2014/main" id="{D44D3BF1-777D-EF49-8E9C-CBF5AE0C8A0F}"/>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3701363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3900564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7474"/>
            <a:ext cx="5800724"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p:nvPr>
        </p:nvSpPr>
        <p:spPr>
          <a:xfrm>
            <a:off x="676276" y="2819399"/>
            <a:ext cx="5162549" cy="1219447"/>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Text Placeholder 5">
            <a:extLst>
              <a:ext uri="{FF2B5EF4-FFF2-40B4-BE49-F238E27FC236}">
                <a16:creationId xmlns:a16="http://schemas.microsoft.com/office/drawing/2014/main" id="{DAC9C9E3-8423-44B8-A95F-6F11501854A5}"/>
              </a:ext>
            </a:extLst>
          </p:cNvPr>
          <p:cNvSpPr>
            <a:spLocks noGrp="1"/>
          </p:cNvSpPr>
          <p:nvPr>
            <p:ph type="body" sz="quarter" idx="10" hasCustomPrompt="1"/>
          </p:nvPr>
        </p:nvSpPr>
        <p:spPr>
          <a:xfrm>
            <a:off x="676275" y="4343400"/>
            <a:ext cx="4711700" cy="758825"/>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673A5F40-EA22-4E5E-8551-CC19E1817923}"/>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0791" b="10236"/>
          <a:stretch/>
        </p:blipFill>
        <p:spPr>
          <a:xfrm>
            <a:off x="5387975" y="-10119"/>
            <a:ext cx="6828585" cy="5392697"/>
          </a:xfrm>
          <a:prstGeom prst="rect">
            <a:avLst/>
          </a:prstGeom>
        </p:spPr>
      </p:pic>
      <p:pic>
        <p:nvPicPr>
          <p:cNvPr id="16" name="Picture 15">
            <a:extLst>
              <a:ext uri="{FF2B5EF4-FFF2-40B4-BE49-F238E27FC236}">
                <a16:creationId xmlns:a16="http://schemas.microsoft.com/office/drawing/2014/main" id="{E316748D-279F-664B-9E63-17A3F759747D}"/>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8385542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5">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9325730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32"/>
            <a:ext cx="5852160"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12"/>
            <a:ext cx="5486399" cy="1052298"/>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88DB92A2-288E-4509-B168-B13B50C0208F}"/>
              </a:ext>
            </a:extLst>
          </p:cNvPr>
          <p:cNvSpPr>
            <a:spLocks noGrp="1"/>
          </p:cNvSpPr>
          <p:nvPr>
            <p:ph type="body" sz="quarter" idx="10" hasCustomPrompt="1"/>
          </p:nvPr>
        </p:nvSpPr>
        <p:spPr>
          <a:xfrm>
            <a:off x="676275" y="4343400"/>
            <a:ext cx="4013200" cy="758825"/>
          </a:xfrm>
        </p:spPr>
        <p:txBody>
          <a:bodyPr/>
          <a:lstStyle>
            <a:lvl1pPr>
              <a:defRPr>
                <a:solidFill>
                  <a:schemeClr val="bg1"/>
                </a:solidFill>
              </a:defRPr>
            </a:lvl1pPr>
          </a:lstStyle>
          <a:p>
            <a:pPr lvl="0"/>
            <a:r>
              <a:rPr lang="en-US" dirty="0"/>
              <a:t>Click to edit date</a:t>
            </a:r>
          </a:p>
        </p:txBody>
      </p:sp>
      <p:pic>
        <p:nvPicPr>
          <p:cNvPr id="17" name="Graphic 16">
            <a:extLst>
              <a:ext uri="{FF2B5EF4-FFF2-40B4-BE49-F238E27FC236}">
                <a16:creationId xmlns:a16="http://schemas.microsoft.com/office/drawing/2014/main" id="{91449E5C-422E-48D1-BFD0-76D26E85F432}"/>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1" t="21679" r="977"/>
          <a:stretch/>
        </p:blipFill>
        <p:spPr>
          <a:xfrm>
            <a:off x="5358662" y="-17755"/>
            <a:ext cx="6833338" cy="5404749"/>
          </a:xfrm>
          <a:prstGeom prst="rect">
            <a:avLst/>
          </a:prstGeom>
        </p:spPr>
      </p:pic>
      <p:pic>
        <p:nvPicPr>
          <p:cNvPr id="23" name="Picture 22">
            <a:extLst>
              <a:ext uri="{FF2B5EF4-FFF2-40B4-BE49-F238E27FC236}">
                <a16:creationId xmlns:a16="http://schemas.microsoft.com/office/drawing/2014/main" id="{359C9FE7-BDF8-544D-9C65-72E6E3A5DD2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156084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6">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85833549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51"/>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31"/>
            <a:ext cx="5486399" cy="1020442"/>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C6AF4D27-7681-462E-859E-C63E3CF05F4D}"/>
              </a:ext>
            </a:extLst>
          </p:cNvPr>
          <p:cNvSpPr>
            <a:spLocks noGrp="1"/>
          </p:cNvSpPr>
          <p:nvPr>
            <p:ph type="body" sz="quarter" idx="10" hasCustomPrompt="1"/>
          </p:nvPr>
        </p:nvSpPr>
        <p:spPr>
          <a:xfrm>
            <a:off x="676275" y="4343400"/>
            <a:ext cx="4052888" cy="838200"/>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E56AB389-6986-4D7F-B9B4-E616224F2D98}"/>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b="6145"/>
          <a:stretch/>
        </p:blipFill>
        <p:spPr>
          <a:xfrm>
            <a:off x="5601810" y="-682383"/>
            <a:ext cx="6476213" cy="6078255"/>
          </a:xfrm>
          <a:prstGeom prst="rect">
            <a:avLst/>
          </a:prstGeom>
        </p:spPr>
      </p:pic>
      <p:pic>
        <p:nvPicPr>
          <p:cNvPr id="17" name="Picture 16">
            <a:extLst>
              <a:ext uri="{FF2B5EF4-FFF2-40B4-BE49-F238E27FC236}">
                <a16:creationId xmlns:a16="http://schemas.microsoft.com/office/drawing/2014/main" id="{3F3F6586-BC95-174D-B641-82F4E58E5C4A}"/>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37123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7">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63838760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5486399" cy="995516"/>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A227D77E-A6BB-438E-B0BB-318CCA9B01C3}"/>
              </a:ext>
            </a:extLst>
          </p:cNvPr>
          <p:cNvSpPr>
            <a:spLocks noGrp="1"/>
          </p:cNvSpPr>
          <p:nvPr>
            <p:ph type="body" sz="quarter" idx="10" hasCustomPrompt="1"/>
          </p:nvPr>
        </p:nvSpPr>
        <p:spPr>
          <a:xfrm>
            <a:off x="676275" y="4343400"/>
            <a:ext cx="4849813" cy="758825"/>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0EE69D27-BC45-4783-B1C4-FE8B20711414}"/>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6842" r="10970" b="13899"/>
          <a:stretch/>
        </p:blipFill>
        <p:spPr>
          <a:xfrm>
            <a:off x="5129418" y="6620"/>
            <a:ext cx="7062582" cy="5389252"/>
          </a:xfrm>
          <a:prstGeom prst="rect">
            <a:avLst/>
          </a:prstGeom>
        </p:spPr>
      </p:pic>
      <p:pic>
        <p:nvPicPr>
          <p:cNvPr id="10" name="Picture 9">
            <a:extLst>
              <a:ext uri="{FF2B5EF4-FFF2-40B4-BE49-F238E27FC236}">
                <a16:creationId xmlns:a16="http://schemas.microsoft.com/office/drawing/2014/main" id="{E1AC1052-5426-1848-A915-1ECF5BE6A176}"/>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14910337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4562987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5DA4983B-2D18-4C45-8655-49D75E8E8334}"/>
              </a:ext>
            </a:extLst>
          </p:cNvPr>
          <p:cNvSpPr>
            <a:spLocks noGrp="1"/>
          </p:cNvSpPr>
          <p:nvPr>
            <p:ph type="pic" sz="quarter" idx="10" hasCustomPrompt="1"/>
          </p:nvPr>
        </p:nvSpPr>
        <p:spPr>
          <a:xfrm>
            <a:off x="0" y="0"/>
            <a:ext cx="12191998" cy="54864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8" name="Text Placeholder 6">
            <a:extLst>
              <a:ext uri="{FF2B5EF4-FFF2-40B4-BE49-F238E27FC236}">
                <a16:creationId xmlns:a16="http://schemas.microsoft.com/office/drawing/2014/main" id="{2EAE58D9-AEE9-D948-98A7-255E23E4A750}"/>
              </a:ext>
            </a:extLst>
          </p:cNvPr>
          <p:cNvSpPr>
            <a:spLocks noGrp="1"/>
          </p:cNvSpPr>
          <p:nvPr>
            <p:ph type="body" sz="quarter" idx="11" hasCustomPrompt="1"/>
          </p:nvPr>
        </p:nvSpPr>
        <p:spPr>
          <a:xfrm>
            <a:off x="0" y="0"/>
            <a:ext cx="12191998" cy="54864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ctrTitle" hasCustomPrompt="1"/>
          </p:nvPr>
        </p:nvSpPr>
        <p:spPr>
          <a:xfrm>
            <a:off x="676276" y="800100"/>
            <a:ext cx="6334124" cy="2011680"/>
          </a:xfrm>
        </p:spPr>
        <p:txBody>
          <a:bodyPr/>
          <a:lstStyle>
            <a:lvl1pPr>
              <a:lnSpc>
                <a:spcPct val="90000"/>
              </a:lnSpc>
              <a:defRPr sz="6800">
                <a:solidFill>
                  <a:schemeClr val="accent2"/>
                </a:solidFill>
              </a:defRPr>
            </a:lvl1pPr>
          </a:lstStyle>
          <a:p>
            <a:r>
              <a:rPr lang="en-US" dirty="0"/>
              <a:t>Click to Edit Title</a:t>
            </a:r>
          </a:p>
        </p:txBody>
      </p:sp>
      <p:sp>
        <p:nvSpPr>
          <p:cNvPr id="3" name="Subtitle 2"/>
          <p:cNvSpPr>
            <a:spLocks noGrp="1"/>
          </p:cNvSpPr>
          <p:nvPr>
            <p:ph type="subTitle" idx="1" hasCustomPrompt="1"/>
          </p:nvPr>
        </p:nvSpPr>
        <p:spPr>
          <a:xfrm>
            <a:off x="676276" y="2825544"/>
            <a:ext cx="5486400" cy="135316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6" name="Text Placeholder 5">
            <a:extLst>
              <a:ext uri="{FF2B5EF4-FFF2-40B4-BE49-F238E27FC236}">
                <a16:creationId xmlns:a16="http://schemas.microsoft.com/office/drawing/2014/main" id="{D4508BD9-A70A-46DE-9B4F-2FCCA30C6F41}"/>
              </a:ext>
            </a:extLst>
          </p:cNvPr>
          <p:cNvSpPr>
            <a:spLocks noGrp="1"/>
          </p:cNvSpPr>
          <p:nvPr>
            <p:ph type="body" sz="quarter" idx="12" hasCustomPrompt="1"/>
          </p:nvPr>
        </p:nvSpPr>
        <p:spPr>
          <a:xfrm>
            <a:off x="676275" y="4343400"/>
            <a:ext cx="4437063" cy="828675"/>
          </a:xfrm>
        </p:spPr>
        <p:txBody>
          <a:bodyPr/>
          <a:lstStyle>
            <a:lvl1pPr>
              <a:defRPr>
                <a:solidFill>
                  <a:schemeClr val="tx2"/>
                </a:solidFill>
              </a:defRPr>
            </a:lvl1pPr>
          </a:lstStyle>
          <a:p>
            <a:pPr lvl="0"/>
            <a:r>
              <a:rPr lang="en-US" dirty="0"/>
              <a:t>Click to edit date</a:t>
            </a:r>
          </a:p>
        </p:txBody>
      </p:sp>
      <p:pic>
        <p:nvPicPr>
          <p:cNvPr id="13" name="Picture 12">
            <a:extLst>
              <a:ext uri="{FF2B5EF4-FFF2-40B4-BE49-F238E27FC236}">
                <a16:creationId xmlns:a16="http://schemas.microsoft.com/office/drawing/2014/main" id="{06B02C21-247E-9340-BC9C-6C97543EE7F2}"/>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227736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4" name="Title 3">
            <a:extLst>
              <a:ext uri="{FF2B5EF4-FFF2-40B4-BE49-F238E27FC236}">
                <a16:creationId xmlns:a16="http://schemas.microsoft.com/office/drawing/2014/main" id="{DEF5FC9D-25EF-E44C-9CF9-C110B83417B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78031005"/>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685800" y="1554480"/>
            <a:ext cx="10820400" cy="423376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Box 7">
            <a:extLst>
              <a:ext uri="{FF2B5EF4-FFF2-40B4-BE49-F238E27FC236}">
                <a16:creationId xmlns:a16="http://schemas.microsoft.com/office/drawing/2014/main" id="{3D5912A0-2096-8547-ACCA-E84C356C065B}"/>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7" name="Text Placeholder 3">
            <a:extLst>
              <a:ext uri="{FF2B5EF4-FFF2-40B4-BE49-F238E27FC236}">
                <a16:creationId xmlns:a16="http://schemas.microsoft.com/office/drawing/2014/main" id="{C2ECBA4B-6198-5D4F-A9C6-90701BABD074}"/>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pic>
        <p:nvPicPr>
          <p:cNvPr id="5" name="Picture 4" descr="Logo&#10;&#10;Description automatically generated">
            <a:extLst>
              <a:ext uri="{FF2B5EF4-FFF2-40B4-BE49-F238E27FC236}">
                <a16:creationId xmlns:a16="http://schemas.microsoft.com/office/drawing/2014/main" id="{6179E91C-EA2A-EE4B-8F2E-F744CD71DB48}"/>
              </a:ext>
            </a:extLst>
          </p:cNvPr>
          <p:cNvPicPr>
            <a:picLocks noChangeAspect="1"/>
          </p:cNvPicPr>
          <p:nvPr userDrawn="1"/>
        </p:nvPicPr>
        <p:blipFill>
          <a:blip r:embed="rId2"/>
          <a:stretch>
            <a:fillRect/>
          </a:stretch>
        </p:blipFill>
        <p:spPr>
          <a:xfrm>
            <a:off x="676655" y="6076883"/>
            <a:ext cx="1445349" cy="533403"/>
          </a:xfrm>
          <a:prstGeom prst="rect">
            <a:avLst/>
          </a:prstGeom>
        </p:spPr>
      </p:pic>
    </p:spTree>
    <p:extLst>
      <p:ext uri="{BB962C8B-B14F-4D97-AF65-F5344CB8AC3E}">
        <p14:creationId xmlns:p14="http://schemas.microsoft.com/office/powerpoint/2010/main" val="309927765"/>
      </p:ext>
    </p:extLst>
  </p:cSld>
  <p:clrMapOvr>
    <a:masterClrMapping/>
  </p:clrMapOvr>
  <p:extLst>
    <p:ext uri="{DCECCB84-F9BA-43D5-87BE-67443E8EF086}">
      <p15:sldGuideLst xmlns:p15="http://schemas.microsoft.com/office/powerpoint/2012/main">
        <p15:guide id="1" orient="horz" pos="304">
          <p15:clr>
            <a:srgbClr val="FBAE40"/>
          </p15:clr>
        </p15:guide>
        <p15:guide id="2" orient="horz" pos="916">
          <p15:clr>
            <a:srgbClr val="FBAE40"/>
          </p15:clr>
        </p15:guide>
        <p15:guide id="3" orient="horz" pos="974">
          <p15:clr>
            <a:srgbClr val="FBAE40"/>
          </p15:clr>
        </p15:guide>
        <p15:guide id="4" orient="horz" pos="3792">
          <p15:clr>
            <a:srgbClr val="FBAE40"/>
          </p15:clr>
        </p15:guide>
        <p15:guide id="6" pos="430">
          <p15:clr>
            <a:srgbClr val="FBAE40"/>
          </p15:clr>
        </p15:guide>
        <p15:guide id="7" pos="7251">
          <p15:clr>
            <a:srgbClr val="FBAE40"/>
          </p15:clr>
        </p15:guide>
        <p15:guide id="8" orient="horz" pos="41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95949088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34117678"/>
      </p:ext>
    </p:extLst>
  </p:cSld>
  <p:clrMapOvr>
    <a:masterClrMapping/>
  </p:clrMapOvr>
  <p:extLst>
    <p:ext uri="{DCECCB84-F9BA-43D5-87BE-67443E8EF086}">
      <p15:sldGuideLst xmlns:p15="http://schemas.microsoft.com/office/powerpoint/2012/main">
        <p15:guide id="1" pos="3612" userDrawn="1">
          <p15:clr>
            <a:srgbClr val="FBAE40"/>
          </p15:clr>
        </p15:guide>
        <p15:guide id="2" pos="4068" userDrawn="1">
          <p15:clr>
            <a:srgbClr val="FBAE40"/>
          </p15:clr>
        </p15:guide>
        <p15:guide id="3" pos="430" userDrawn="1">
          <p15:clr>
            <a:srgbClr val="FBAE40"/>
          </p15:clr>
        </p15:guide>
        <p15:guide id="4" pos="7251" userDrawn="1">
          <p15:clr>
            <a:srgbClr val="FBAE40"/>
          </p15:clr>
        </p15:guide>
        <p15:guide id="5" orient="horz" pos="304" userDrawn="1">
          <p15:clr>
            <a:srgbClr val="FBAE40"/>
          </p15:clr>
        </p15:guide>
        <p15:guide id="6" orient="horz" pos="916"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877572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963064450"/>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30">
          <p15:clr>
            <a:srgbClr val="FBAE40"/>
          </p15:clr>
        </p15:guide>
        <p15:guide id="4" pos="7251">
          <p15:clr>
            <a:srgbClr val="FBAE40"/>
          </p15:clr>
        </p15:guide>
        <p15:guide id="5" orient="horz" pos="304">
          <p15:clr>
            <a:srgbClr val="FBAE40"/>
          </p15:clr>
        </p15:guide>
        <p15:guide id="6" orient="horz" pos="916">
          <p15:clr>
            <a:srgbClr val="FBAE40"/>
          </p15:clr>
        </p15:guide>
        <p15:guide id="7" orient="horz" pos="974">
          <p15:clr>
            <a:srgbClr val="FBAE40"/>
          </p15:clr>
        </p15:guide>
        <p15:guide id="8" orient="horz" pos="3789">
          <p15:clr>
            <a:srgbClr val="FBAE40"/>
          </p15:clr>
        </p15:guide>
        <p15:guide id="10" orient="horz" pos="414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wo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2105194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80"/>
            <a:ext cx="5048250" cy="4224883"/>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24884"/>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3">
            <a:extLst>
              <a:ext uri="{FF2B5EF4-FFF2-40B4-BE49-F238E27FC236}">
                <a16:creationId xmlns:a16="http://schemas.microsoft.com/office/drawing/2014/main" id="{DA49326E-611B-9141-A285-4871899E6BDD}"/>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2" name="TextBox 11">
            <a:extLst>
              <a:ext uri="{FF2B5EF4-FFF2-40B4-BE49-F238E27FC236}">
                <a16:creationId xmlns:a16="http://schemas.microsoft.com/office/drawing/2014/main" id="{BF4E733E-AB5F-8647-9DEF-DAF91768AC0F}"/>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6" name="Picture 5">
            <a:extLst>
              <a:ext uri="{FF2B5EF4-FFF2-40B4-BE49-F238E27FC236}">
                <a16:creationId xmlns:a16="http://schemas.microsoft.com/office/drawing/2014/main" id="{0A04F0CD-F17C-C34F-AE2B-4564FE91770D}"/>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3202611437"/>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28">
          <p15:clr>
            <a:srgbClr val="FBAE40"/>
          </p15:clr>
        </p15:guide>
        <p15:guide id="4" pos="7251">
          <p15:clr>
            <a:srgbClr val="FBAE40"/>
          </p15:clr>
        </p15:guide>
        <p15:guide id="5" orient="horz" pos="916">
          <p15:clr>
            <a:srgbClr val="FBAE40"/>
          </p15:clr>
        </p15:guide>
        <p15:guide id="6" orient="horz" pos="304">
          <p15:clr>
            <a:srgbClr val="FBAE40"/>
          </p15:clr>
        </p15:guide>
        <p15:guide id="7" orient="horz" pos="974">
          <p15:clr>
            <a:srgbClr val="FBAE40"/>
          </p15:clr>
        </p15:guide>
        <p15:guide id="9" orient="horz" pos="3792">
          <p15:clr>
            <a:srgbClr val="FBAE40"/>
          </p15:clr>
        </p15:guide>
        <p15:guide id="10" orient="horz" pos="41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5591562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014369995"/>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ags" Target="../tags/tag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45"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oleObject" Target="../embeddings/oleObject1.bin"/><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5AB5C1-C09C-4A45-BA68-B59DF3B48E34}"/>
              </a:ext>
            </a:extLst>
          </p:cNvPr>
          <p:cNvGraphicFramePr>
            <a:graphicFrameLocks noChangeAspect="1"/>
          </p:cNvGraphicFramePr>
          <p:nvPr>
            <p:custDataLst>
              <p:tags r:id="rId41"/>
            </p:custDataLst>
            <p:extLst>
              <p:ext uri="{D42A27DB-BD31-4B8C-83A1-F6EECF244321}">
                <p14:modId xmlns:p14="http://schemas.microsoft.com/office/powerpoint/2010/main" val="79279651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3" imgW="7772400" imgH="10058400" progId="TCLayout.ActiveDocument.1">
                  <p:embed/>
                </p:oleObj>
              </mc:Choice>
              <mc:Fallback>
                <p:oleObj name="think-cell Slide" r:id="rId43" imgW="7772400" imgH="10058400" progId="TCLayout.ActiveDocument.1">
                  <p:embed/>
                  <p:pic>
                    <p:nvPicPr>
                      <p:cNvPr id="8" name="Object 7" hidden="1">
                        <a:extLst>
                          <a:ext uri="{FF2B5EF4-FFF2-40B4-BE49-F238E27FC236}">
                            <a16:creationId xmlns:a16="http://schemas.microsoft.com/office/drawing/2014/main" id="{A05AB5C1-C09C-4A45-BA68-B59DF3B48E34}"/>
                          </a:ext>
                        </a:extLst>
                      </p:cNvPr>
                      <p:cNvPicPr/>
                      <p:nvPr/>
                    </p:nvPicPr>
                    <p:blipFill>
                      <a:blip r:embed="rId44"/>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5CCA3344-B815-AB4E-9159-EF28A5D04D52}"/>
              </a:ext>
            </a:extLst>
          </p:cNvPr>
          <p:cNvSpPr/>
          <p:nvPr>
            <p:custDataLst>
              <p:tags r:id="rId4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marL="0" lvl="0" indent="0" algn="ctr"/>
            <a:endParaRPr lang="en-US" sz="3400" b="0" i="0" baseline="0" dirty="0">
              <a:latin typeface="Arial" panose="020B0604020202020204" pitchFamily="34" charset="0"/>
              <a:ea typeface="+mj-ea"/>
              <a:sym typeface="Arial" panose="020B0604020202020204" pitchFamily="34" charset="0"/>
            </a:endParaRPr>
          </a:p>
        </p:txBody>
      </p:sp>
      <p:sp>
        <p:nvSpPr>
          <p:cNvPr id="2" name="Title Placeholder 1"/>
          <p:cNvSpPr>
            <a:spLocks noGrp="1"/>
          </p:cNvSpPr>
          <p:nvPr>
            <p:ph type="title"/>
          </p:nvPr>
        </p:nvSpPr>
        <p:spPr>
          <a:xfrm>
            <a:off x="685800" y="486167"/>
            <a:ext cx="10820400" cy="966701"/>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685800" y="1554481"/>
            <a:ext cx="10820400" cy="4260394"/>
          </a:xfrm>
          <a:prstGeom prst="rect">
            <a:avLst/>
          </a:prstGeom>
        </p:spPr>
        <p:txBody>
          <a:bodyPr vert="horz" lIns="0" tIns="0" rIns="0" bIns="0" rtlCol="0"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a:extLst>
              <a:ext uri="{FF2B5EF4-FFF2-40B4-BE49-F238E27FC236}">
                <a16:creationId xmlns:a16="http://schemas.microsoft.com/office/drawing/2014/main" id="{AF02684D-55E1-A14B-A284-921FEE3CD45A}"/>
              </a:ext>
            </a:extLst>
          </p:cNvPr>
          <p:cNvSpPr txBox="1"/>
          <p:nvPr/>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pPr algn="r"/>
              <a:t>‹#›</a:t>
            </a:fld>
            <a:endParaRPr lang="en-US" sz="1000" dirty="0"/>
          </a:p>
        </p:txBody>
      </p:sp>
      <p:pic>
        <p:nvPicPr>
          <p:cNvPr id="5" name="Picture 4">
            <a:extLst>
              <a:ext uri="{FF2B5EF4-FFF2-40B4-BE49-F238E27FC236}">
                <a16:creationId xmlns:a16="http://schemas.microsoft.com/office/drawing/2014/main" id="{8D00682A-6378-764D-85DE-3507FC05C8B0}"/>
              </a:ext>
            </a:extLst>
          </p:cNvPr>
          <p:cNvPicPr>
            <a:picLocks noChangeAspect="1"/>
          </p:cNvPicPr>
          <p:nvPr userDrawn="1"/>
        </p:nvPicPr>
        <p:blipFill>
          <a:blip r:embed="rId45"/>
          <a:stretch>
            <a:fillRect/>
          </a:stretch>
        </p:blipFill>
        <p:spPr>
          <a:xfrm>
            <a:off x="685800" y="6089238"/>
            <a:ext cx="1423325" cy="525275"/>
          </a:xfrm>
          <a:prstGeom prst="rect">
            <a:avLst/>
          </a:prstGeom>
        </p:spPr>
      </p:pic>
      <p:sp>
        <p:nvSpPr>
          <p:cNvPr id="6" name="TextBox 5">
            <a:extLst>
              <a:ext uri="{FF2B5EF4-FFF2-40B4-BE49-F238E27FC236}">
                <a16:creationId xmlns:a16="http://schemas.microsoft.com/office/drawing/2014/main" id="{2BAEA6FA-87C1-11C6-57AF-989A85FC3B6A}"/>
              </a:ext>
            </a:extLst>
          </p:cNvPr>
          <p:cNvSpPr txBox="1"/>
          <p:nvPr userDrawn="1">
            <p:extLst>
              <p:ext uri="{1162E1C5-73C7-4A58-AE30-91384D911F3F}">
                <p184:classification xmlns:p184="http://schemas.microsoft.com/office/powerpoint/2018/4/main" val="ftr"/>
              </p:ext>
            </p:extLst>
          </p:nvPr>
        </p:nvSpPr>
        <p:spPr>
          <a:xfrm>
            <a:off x="63500" y="6642100"/>
            <a:ext cx="74771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Internal-Only</a:t>
            </a:r>
          </a:p>
        </p:txBody>
      </p:sp>
    </p:spTree>
    <p:extLst>
      <p:ext uri="{BB962C8B-B14F-4D97-AF65-F5344CB8AC3E}">
        <p14:creationId xmlns:p14="http://schemas.microsoft.com/office/powerpoint/2010/main" val="1733591123"/>
      </p:ext>
    </p:extLst>
  </p:cSld>
  <p:clrMap bg1="lt1" tx1="dk1" bg2="lt2" tx2="dk2" accent1="accent1" accent2="accent2" accent3="accent3" accent4="accent4" accent5="accent5" accent6="accent6" hlink="hlink" folHlink="folHlink"/>
  <p:sldLayoutIdLst>
    <p:sldLayoutId id="2147483661" r:id="rId1"/>
    <p:sldLayoutId id="2147483701" r:id="rId2"/>
    <p:sldLayoutId id="2147483662" r:id="rId3"/>
    <p:sldLayoutId id="2147483692" r:id="rId4"/>
    <p:sldLayoutId id="2147483663" r:id="rId5"/>
    <p:sldLayoutId id="2147483664" r:id="rId6"/>
    <p:sldLayoutId id="2147483693" r:id="rId7"/>
    <p:sldLayoutId id="2147483665" r:id="rId8"/>
    <p:sldLayoutId id="2147483666" r:id="rId9"/>
    <p:sldLayoutId id="2147483694" r:id="rId10"/>
    <p:sldLayoutId id="2147483667" r:id="rId11"/>
    <p:sldLayoutId id="2147483668" r:id="rId12"/>
    <p:sldLayoutId id="2147483672" r:id="rId13"/>
    <p:sldLayoutId id="2147483669" r:id="rId14"/>
    <p:sldLayoutId id="2147483670" r:id="rId15"/>
    <p:sldLayoutId id="2147483704" r:id="rId16"/>
    <p:sldLayoutId id="2147483673" r:id="rId17"/>
    <p:sldLayoutId id="2147483674" r:id="rId18"/>
    <p:sldLayoutId id="2147483676" r:id="rId19"/>
    <p:sldLayoutId id="2147483695" r:id="rId20"/>
    <p:sldLayoutId id="2147483677" r:id="rId21"/>
    <p:sldLayoutId id="2147483691" r:id="rId22"/>
    <p:sldLayoutId id="2147483696" r:id="rId23"/>
    <p:sldLayoutId id="2147483675" r:id="rId24"/>
    <p:sldLayoutId id="2147483688" r:id="rId25"/>
    <p:sldLayoutId id="2147483689" r:id="rId26"/>
    <p:sldLayoutId id="2147483671" r:id="rId27"/>
    <p:sldLayoutId id="2147483690" r:id="rId28"/>
    <p:sldLayoutId id="2147483697" r:id="rId29"/>
    <p:sldLayoutId id="2147483699"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Lst>
  <p:txStyles>
    <p:titleStyle>
      <a:lvl1pPr algn="l" defTabSz="457200" rtl="0" eaLnBrk="1" latinLnBrk="0" hangingPunct="1">
        <a:lnSpc>
          <a:spcPct val="90000"/>
        </a:lnSpc>
        <a:spcBef>
          <a:spcPct val="0"/>
        </a:spcBef>
        <a:buNone/>
        <a:defRPr sz="3400" kern="1200">
          <a:solidFill>
            <a:schemeClr val="tx2"/>
          </a:solidFill>
          <a:latin typeface="+mj-lt"/>
          <a:ea typeface="+mj-ea"/>
          <a:cs typeface="+mj-cs"/>
        </a:defRPr>
      </a:lvl1pPr>
    </p:titleStyle>
    <p:body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504">
          <p15:clr>
            <a:srgbClr val="F26B43"/>
          </p15:clr>
        </p15:guide>
        <p15:guide id="4" orient="horz" pos="1776">
          <p15:clr>
            <a:srgbClr val="F26B43"/>
          </p15:clr>
        </p15:guide>
        <p15:guide id="5" orient="horz" pos="27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6.emf"/><Relationship Id="rId5" Type="http://schemas.openxmlformats.org/officeDocument/2006/relationships/oleObject" Target="../embeddings/oleObject6.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oleObject" Target="../embeddings/oleObject7.bin"/><Relationship Id="rId5" Type="http://schemas.openxmlformats.org/officeDocument/2006/relationships/image" Target="../media/image2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9.xml"/><Relationship Id="rId7" Type="http://schemas.openxmlformats.org/officeDocument/2006/relationships/image" Target="../media/image25.emf"/><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oleObject" Target="../embeddings/oleObject8.bin"/><Relationship Id="rId5" Type="http://schemas.openxmlformats.org/officeDocument/2006/relationships/image" Target="../media/image24.sv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7.emf"/></Relationships>
</file>

<file path=ppt/slides/_rels/slide1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9.emf"/></Relationships>
</file>

<file path=ppt/slides/_rels/slide15.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9.xml"/><Relationship Id="rId7" Type="http://schemas.openxmlformats.org/officeDocument/2006/relationships/image" Target="../media/image25.emf"/><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oleObject" Target="../embeddings/oleObject8.bin"/><Relationship Id="rId5" Type="http://schemas.openxmlformats.org/officeDocument/2006/relationships/image" Target="../media/image44.sv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45.sv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50.svg"/></Relationships>
</file>

<file path=ppt/slides/_rels/slide34.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oleObject" Target="../embeddings/oleObject7.bin"/><Relationship Id="rId5" Type="http://schemas.openxmlformats.org/officeDocument/2006/relationships/image" Target="../media/image22.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oleObject" Target="../embeddings/oleObject7.bin"/><Relationship Id="rId5" Type="http://schemas.openxmlformats.org/officeDocument/2006/relationships/image" Target="../media/image22.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53.sv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4.svg"/><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25.emf"/><Relationship Id="rId5" Type="http://schemas.openxmlformats.org/officeDocument/2006/relationships/oleObject" Target="../embeddings/oleObject8.bin"/><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8.sv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7.bin"/><Relationship Id="rId5" Type="http://schemas.openxmlformats.org/officeDocument/2006/relationships/image" Target="../media/image2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A1CD307-21CA-F943-BF38-5D987122B4C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7A1CD307-21CA-F943-BF38-5D987122B4C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6778954E-6BBE-FA4F-B59A-75966C03D0AB}"/>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6800" dirty="0">
              <a:latin typeface="Arial" panose="020B0604020202020204" pitchFamily="34" charset="0"/>
              <a:ea typeface="+mj-ea"/>
              <a:sym typeface="Arial" panose="020B0604020202020204" pitchFamily="34" charset="0"/>
            </a:endParaRPr>
          </a:p>
        </p:txBody>
      </p:sp>
      <p:sp>
        <p:nvSpPr>
          <p:cNvPr id="6" name="Title 1">
            <a:extLst>
              <a:ext uri="{FF2B5EF4-FFF2-40B4-BE49-F238E27FC236}">
                <a16:creationId xmlns:a16="http://schemas.microsoft.com/office/drawing/2014/main" id="{2665D3D1-0360-5849-BCDE-78DAEA58D88F}"/>
              </a:ext>
            </a:extLst>
          </p:cNvPr>
          <p:cNvSpPr txBox="1">
            <a:spLocks/>
          </p:cNvSpPr>
          <p:nvPr/>
        </p:nvSpPr>
        <p:spPr>
          <a:xfrm>
            <a:off x="619126" y="791528"/>
            <a:ext cx="5705473" cy="3228022"/>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6800" kern="1200">
                <a:solidFill>
                  <a:schemeClr val="bg1"/>
                </a:solidFill>
                <a:latin typeface="+mj-lt"/>
                <a:ea typeface="+mj-ea"/>
                <a:cs typeface="+mj-cs"/>
              </a:defRPr>
            </a:lvl1pPr>
          </a:lstStyle>
          <a:p>
            <a:r>
              <a:rPr lang="en-US" dirty="0"/>
              <a:t>Saliva in Disease: </a:t>
            </a:r>
            <a:br>
              <a:rPr lang="en-US" dirty="0"/>
            </a:br>
            <a:r>
              <a:rPr lang="en-US" sz="4000" dirty="0"/>
              <a:t>Asthma, Allergic Rhinitis, and Caries Risk</a:t>
            </a:r>
            <a:endParaRPr lang="en-US" dirty="0"/>
          </a:p>
        </p:txBody>
      </p:sp>
    </p:spTree>
    <p:extLst>
      <p:ext uri="{BB962C8B-B14F-4D97-AF65-F5344CB8AC3E}">
        <p14:creationId xmlns:p14="http://schemas.microsoft.com/office/powerpoint/2010/main" val="1757802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35110-6CB2-5912-B4C8-9EEBEC834AB1}"/>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9E037BD7-FC84-21EF-8759-782086346EA4}"/>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1FB4EF39-B1CE-A034-CE48-05B431E2461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60A20384-3135-3038-E8C7-012B8CDC0C62}"/>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0D0F842A-4284-34DF-42C7-3B445874B54B}"/>
              </a:ext>
            </a:extLst>
          </p:cNvPr>
          <p:cNvSpPr>
            <a:spLocks noGrp="1"/>
          </p:cNvSpPr>
          <p:nvPr>
            <p:ph type="title"/>
          </p:nvPr>
        </p:nvSpPr>
        <p:spPr>
          <a:xfrm>
            <a:off x="685800" y="486167"/>
            <a:ext cx="10820400" cy="966701"/>
          </a:xfrm>
        </p:spPr>
        <p:txBody>
          <a:bodyPr/>
          <a:lstStyle/>
          <a:p>
            <a:r>
              <a:rPr lang="en-US" dirty="0"/>
              <a:t>Which of the following states had the lowest rates of asthma attacks from 2014–2017?</a:t>
            </a:r>
          </a:p>
        </p:txBody>
      </p:sp>
      <p:sp>
        <p:nvSpPr>
          <p:cNvPr id="7" name="Content Placeholder 6">
            <a:extLst>
              <a:ext uri="{FF2B5EF4-FFF2-40B4-BE49-F238E27FC236}">
                <a16:creationId xmlns:a16="http://schemas.microsoft.com/office/drawing/2014/main" id="{EFE97F26-156F-F06A-0330-FCEF55D66225}"/>
              </a:ext>
            </a:extLst>
          </p:cNvPr>
          <p:cNvSpPr>
            <a:spLocks noGrp="1"/>
          </p:cNvSpPr>
          <p:nvPr>
            <p:ph idx="1"/>
          </p:nvPr>
        </p:nvSpPr>
        <p:spPr>
          <a:xfrm>
            <a:off x="2098964" y="1764656"/>
            <a:ext cx="4484716" cy="2518756"/>
          </a:xfrm>
        </p:spPr>
        <p:txBody>
          <a:bodyPr/>
          <a:lstStyle/>
          <a:p>
            <a:pPr marL="457200" indent="-457200">
              <a:buAutoNum type="alphaUcPeriod"/>
            </a:pPr>
            <a:r>
              <a:rPr lang="en-US" dirty="0"/>
              <a:t>Alaska</a:t>
            </a:r>
          </a:p>
          <a:p>
            <a:pPr marL="457200" indent="-457200">
              <a:buAutoNum type="alphaUcPeriod"/>
            </a:pPr>
            <a:r>
              <a:rPr lang="en-US" dirty="0"/>
              <a:t>Nebraska</a:t>
            </a:r>
          </a:p>
          <a:p>
            <a:pPr marL="457200" indent="-457200">
              <a:buAutoNum type="alphaUcPeriod"/>
            </a:pPr>
            <a:r>
              <a:rPr lang="en-US" dirty="0">
                <a:solidFill>
                  <a:schemeClr val="accent2"/>
                </a:solidFill>
              </a:rPr>
              <a:t>North Dakota</a:t>
            </a:r>
          </a:p>
          <a:p>
            <a:pPr marL="457200" indent="-457200">
              <a:buAutoNum type="alphaUcPeriod"/>
            </a:pPr>
            <a:r>
              <a:rPr lang="en-US" dirty="0"/>
              <a:t>Wyoming</a:t>
            </a:r>
          </a:p>
        </p:txBody>
      </p:sp>
    </p:spTree>
    <p:extLst>
      <p:ext uri="{BB962C8B-B14F-4D97-AF65-F5344CB8AC3E}">
        <p14:creationId xmlns:p14="http://schemas.microsoft.com/office/powerpoint/2010/main" val="3730286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89998E-2B74-4E45-BA89-997F939EDCAC}"/>
              </a:ext>
            </a:extLst>
          </p:cNvPr>
          <p:cNvSpPr>
            <a:spLocks noGrp="1"/>
          </p:cNvSpPr>
          <p:nvPr>
            <p:ph type="body" sz="half" idx="2"/>
          </p:nvPr>
        </p:nvSpPr>
        <p:spPr/>
        <p:txBody>
          <a:bodyPr/>
          <a:lstStyle/>
          <a:p>
            <a:r>
              <a:rPr lang="en-US" dirty="0"/>
              <a:t>“Most Recent National Asthma Data,” </a:t>
            </a:r>
            <a:r>
              <a:rPr lang="en-US" i="1" dirty="0"/>
              <a:t>Centers for Disease Control and Prevention,</a:t>
            </a:r>
            <a:r>
              <a:rPr lang="en-US" dirty="0"/>
              <a:t> May 10, 2023, https://</a:t>
            </a:r>
            <a:r>
              <a:rPr lang="en-US" dirty="0" err="1"/>
              <a:t>www.cdc.gov</a:t>
            </a:r>
            <a:r>
              <a:rPr lang="en-US" dirty="0"/>
              <a:t>/asthma/</a:t>
            </a:r>
            <a:r>
              <a:rPr lang="en-US" dirty="0" err="1"/>
              <a:t>most_recent_national_asthma_data.htm</a:t>
            </a:r>
            <a:r>
              <a:rPr lang="en-US" dirty="0"/>
              <a:t>.</a:t>
            </a:r>
          </a:p>
          <a:p>
            <a:endParaRPr lang="en-US" dirty="0"/>
          </a:p>
          <a:p>
            <a:r>
              <a:rPr lang="en-US" dirty="0"/>
              <a:t>“Asthma Attacks among People with Current Asthma, 2014–2017,” Centers for Disease Control and Prevention</a:t>
            </a:r>
            <a:r>
              <a:rPr lang="en-US" i="1" dirty="0"/>
              <a:t>, </a:t>
            </a:r>
            <a:r>
              <a:rPr lang="en-US" dirty="0"/>
              <a:t>December 3, 2019,  https://</a:t>
            </a:r>
            <a:r>
              <a:rPr lang="en-US" dirty="0" err="1"/>
              <a:t>www.cdc.gov</a:t>
            </a:r>
            <a:r>
              <a:rPr lang="en-US" dirty="0"/>
              <a:t>/asthma/</a:t>
            </a:r>
            <a:r>
              <a:rPr lang="en-US" dirty="0" err="1"/>
              <a:t>asthma_stats</a:t>
            </a:r>
            <a:r>
              <a:rPr lang="en-US" dirty="0"/>
              <a:t>/attacks-current-</a:t>
            </a:r>
            <a:r>
              <a:rPr lang="en-US" dirty="0" err="1"/>
              <a:t>asthma.htm</a:t>
            </a:r>
            <a:r>
              <a:rPr lang="en-US" dirty="0"/>
              <a:t>.</a:t>
            </a:r>
          </a:p>
        </p:txBody>
      </p:sp>
      <p:sp>
        <p:nvSpPr>
          <p:cNvPr id="4" name="Title 3">
            <a:extLst>
              <a:ext uri="{FF2B5EF4-FFF2-40B4-BE49-F238E27FC236}">
                <a16:creationId xmlns:a16="http://schemas.microsoft.com/office/drawing/2014/main" id="{8D119605-2ADF-2046-8BB8-4B1F4584866D}"/>
              </a:ext>
            </a:extLst>
          </p:cNvPr>
          <p:cNvSpPr>
            <a:spLocks noGrp="1"/>
          </p:cNvSpPr>
          <p:nvPr>
            <p:ph type="title"/>
          </p:nvPr>
        </p:nvSpPr>
        <p:spPr/>
        <p:txBody>
          <a:bodyPr/>
          <a:lstStyle/>
          <a:p>
            <a:r>
              <a:rPr lang="en-US" dirty="0"/>
              <a:t>Adult Asthma Attacks in the US</a:t>
            </a:r>
          </a:p>
        </p:txBody>
      </p:sp>
      <p:pic>
        <p:nvPicPr>
          <p:cNvPr id="5" name="Content Placeholder 6">
            <a:extLst>
              <a:ext uri="{FF2B5EF4-FFF2-40B4-BE49-F238E27FC236}">
                <a16:creationId xmlns:a16="http://schemas.microsoft.com/office/drawing/2014/main" id="{400EC613-0430-FA40-984C-B327C14765BF}"/>
              </a:ext>
            </a:extLst>
          </p:cNvPr>
          <p:cNvPicPr>
            <a:picLocks noChangeAspect="1"/>
          </p:cNvPicPr>
          <p:nvPr/>
        </p:nvPicPr>
        <p:blipFill>
          <a:blip r:embed="rId3"/>
          <a:stretch>
            <a:fillRect/>
          </a:stretch>
        </p:blipFill>
        <p:spPr>
          <a:xfrm>
            <a:off x="2001710" y="1191413"/>
            <a:ext cx="8188579" cy="4740756"/>
          </a:xfrm>
          <a:prstGeom prst="rect">
            <a:avLst/>
          </a:prstGeom>
        </p:spPr>
      </p:pic>
    </p:spTree>
    <p:extLst>
      <p:ext uri="{BB962C8B-B14F-4D97-AF65-F5344CB8AC3E}">
        <p14:creationId xmlns:p14="http://schemas.microsoft.com/office/powerpoint/2010/main" val="1206384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9427498C-9286-B44C-9052-6B4B05F93B9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2595937" y="251190"/>
            <a:ext cx="7397688" cy="5548266"/>
          </a:xfrm>
          <a:prstGeom prst="rect">
            <a:avLst/>
          </a:prstGeo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9" y="1411287"/>
            <a:ext cx="7315200" cy="2377440"/>
          </a:xfrm>
        </p:spPr>
        <p:txBody>
          <a:bodyPr/>
          <a:lstStyle/>
          <a:p>
            <a:r>
              <a:rPr lang="en-US" dirty="0"/>
              <a:t>How Does This Relate to Dental Caries?</a:t>
            </a:r>
          </a:p>
        </p:txBody>
      </p:sp>
      <p:pic>
        <p:nvPicPr>
          <p:cNvPr id="7" name="Graphic 6">
            <a:extLst>
              <a:ext uri="{FF2B5EF4-FFF2-40B4-BE49-F238E27FC236}">
                <a16:creationId xmlns:a16="http://schemas.microsoft.com/office/drawing/2014/main" id="{B4437228-8D22-0D48-B810-D55E724CE9E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868758" y="1690911"/>
            <a:ext cx="5323242" cy="3992431"/>
          </a:xfrm>
          <a:prstGeom prst="rect">
            <a:avLst/>
          </a:prstGeom>
        </p:spPr>
      </p:pic>
    </p:spTree>
    <p:extLst>
      <p:ext uri="{BB962C8B-B14F-4D97-AF65-F5344CB8AC3E}">
        <p14:creationId xmlns:p14="http://schemas.microsoft.com/office/powerpoint/2010/main" val="1685591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379E65-D49F-6D46-80D3-233EA1F49907}"/>
              </a:ext>
            </a:extLst>
          </p:cNvPr>
          <p:cNvSpPr>
            <a:spLocks noGrp="1"/>
          </p:cNvSpPr>
          <p:nvPr>
            <p:ph type="body" sz="half" idx="2"/>
          </p:nvPr>
        </p:nvSpPr>
        <p:spPr/>
        <p:txBody>
          <a:bodyPr/>
          <a:lstStyle/>
          <a:p>
            <a:pPr lvl="0" defTabSz="914400">
              <a:lnSpc>
                <a:spcPct val="100000"/>
              </a:lnSpc>
              <a:defRPr/>
            </a:pPr>
            <a:r>
              <a:rPr lang="en-US" dirty="0"/>
              <a:t>Salla Alavaikko, Maritta Jaakkola, Leo Tjäderhane, et al., “Asthma and caries: a systematic review and meta-analysis,” </a:t>
            </a:r>
            <a:r>
              <a:rPr lang="en-US" i="1" dirty="0"/>
              <a:t>American journal of epidemiology</a:t>
            </a:r>
            <a:r>
              <a:rPr lang="en-US" dirty="0"/>
              <a:t>, </a:t>
            </a:r>
            <a:r>
              <a:rPr lang="en-US" i="1" dirty="0"/>
              <a:t>174</a:t>
            </a:r>
            <a:r>
              <a:rPr lang="en-US" dirty="0"/>
              <a:t>(6), (2011) 631–641, https://</a:t>
            </a:r>
            <a:r>
              <a:rPr lang="en-US" dirty="0" err="1"/>
              <a:t>doi.org</a:t>
            </a:r>
            <a:r>
              <a:rPr lang="en-US" dirty="0"/>
              <a:t>/10.1093/</a:t>
            </a:r>
            <a:r>
              <a:rPr lang="en-US" dirty="0" err="1"/>
              <a:t>aje</a:t>
            </a:r>
            <a:r>
              <a:rPr lang="en-US" dirty="0"/>
              <a:t>/kwr129.</a:t>
            </a:r>
          </a:p>
        </p:txBody>
      </p:sp>
      <p:pic>
        <p:nvPicPr>
          <p:cNvPr id="5" name="Picture 4">
            <a:extLst>
              <a:ext uri="{FF2B5EF4-FFF2-40B4-BE49-F238E27FC236}">
                <a16:creationId xmlns:a16="http://schemas.microsoft.com/office/drawing/2014/main" id="{CD6DA9A3-F437-7F47-9B3C-4B11E642CE38}"/>
              </a:ext>
            </a:extLst>
          </p:cNvPr>
          <p:cNvPicPr>
            <a:picLocks noChangeAspect="1"/>
          </p:cNvPicPr>
          <p:nvPr/>
        </p:nvPicPr>
        <p:blipFill rotWithShape="1">
          <a:blip r:embed="rId3"/>
          <a:srcRect b="27559"/>
          <a:stretch/>
        </p:blipFill>
        <p:spPr>
          <a:xfrm>
            <a:off x="2946796" y="-115621"/>
            <a:ext cx="6298408" cy="2078034"/>
          </a:xfrm>
          <a:prstGeom prst="rect">
            <a:avLst/>
          </a:prstGeom>
        </p:spPr>
      </p:pic>
      <p:pic>
        <p:nvPicPr>
          <p:cNvPr id="6" name="Picture 5">
            <a:extLst>
              <a:ext uri="{FF2B5EF4-FFF2-40B4-BE49-F238E27FC236}">
                <a16:creationId xmlns:a16="http://schemas.microsoft.com/office/drawing/2014/main" id="{7235F1EA-75CE-804A-B116-B02C8577BD37}"/>
              </a:ext>
            </a:extLst>
          </p:cNvPr>
          <p:cNvPicPr>
            <a:picLocks noChangeAspect="1"/>
          </p:cNvPicPr>
          <p:nvPr/>
        </p:nvPicPr>
        <p:blipFill>
          <a:blip r:embed="rId4"/>
          <a:stretch>
            <a:fillRect/>
          </a:stretch>
        </p:blipFill>
        <p:spPr>
          <a:xfrm>
            <a:off x="2845593" y="1917964"/>
            <a:ext cx="6500813" cy="4381500"/>
          </a:xfrm>
          <a:prstGeom prst="rect">
            <a:avLst/>
          </a:prstGeom>
        </p:spPr>
      </p:pic>
    </p:spTree>
    <p:extLst>
      <p:ext uri="{BB962C8B-B14F-4D97-AF65-F5344CB8AC3E}">
        <p14:creationId xmlns:p14="http://schemas.microsoft.com/office/powerpoint/2010/main" val="2006031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379E65-D49F-6D46-80D3-233EA1F49907}"/>
              </a:ext>
            </a:extLst>
          </p:cNvPr>
          <p:cNvSpPr>
            <a:spLocks noGrp="1"/>
          </p:cNvSpPr>
          <p:nvPr>
            <p:ph type="body" sz="half" idx="2"/>
          </p:nvPr>
        </p:nvSpPr>
        <p:spPr>
          <a:xfrm>
            <a:off x="2743200" y="6383603"/>
            <a:ext cx="8051800" cy="355272"/>
          </a:xfrm>
        </p:spPr>
        <p:txBody>
          <a:bodyPr/>
          <a:lstStyle/>
          <a:p>
            <a:endParaRPr lang="en-US" dirty="0"/>
          </a:p>
          <a:p>
            <a:endParaRPr lang="en-US" dirty="0"/>
          </a:p>
          <a:p>
            <a:endParaRPr lang="en-US" dirty="0"/>
          </a:p>
          <a:p>
            <a:endParaRPr lang="en-US" dirty="0"/>
          </a:p>
          <a:p>
            <a:endParaRPr lang="en-US" dirty="0"/>
          </a:p>
          <a:p>
            <a:endParaRPr lang="en-US" dirty="0"/>
          </a:p>
          <a:p>
            <a:pPr lvl="0" defTabSz="914400">
              <a:lnSpc>
                <a:spcPct val="100000"/>
              </a:lnSpc>
              <a:defRPr/>
            </a:pPr>
            <a:r>
              <a:rPr lang="en-US" dirty="0"/>
              <a:t>Salla Alavaikko, Maritta Jaakkola, Leo Tjäderhane, et al., “Asthma and caries: a systematic review and meta-analysis,” </a:t>
            </a:r>
            <a:r>
              <a:rPr lang="en-US" i="1" dirty="0"/>
              <a:t>American Journal of Epidemiology</a:t>
            </a:r>
            <a:r>
              <a:rPr lang="en-US" dirty="0"/>
              <a:t>, </a:t>
            </a:r>
            <a:r>
              <a:rPr lang="en-US" i="1" dirty="0"/>
              <a:t>174</a:t>
            </a:r>
            <a:r>
              <a:rPr lang="en-US" dirty="0"/>
              <a:t>(6), (2011) 631–641, https://</a:t>
            </a:r>
            <a:r>
              <a:rPr lang="en-US" dirty="0" err="1"/>
              <a:t>doi.org</a:t>
            </a:r>
            <a:r>
              <a:rPr lang="en-US" dirty="0"/>
              <a:t>/10.1093/</a:t>
            </a:r>
            <a:r>
              <a:rPr lang="en-US" dirty="0" err="1"/>
              <a:t>aje</a:t>
            </a:r>
            <a:r>
              <a:rPr lang="en-US" dirty="0"/>
              <a:t>/kwr129.</a:t>
            </a:r>
          </a:p>
        </p:txBody>
      </p:sp>
      <p:pic>
        <p:nvPicPr>
          <p:cNvPr id="5" name="Picture 4">
            <a:extLst>
              <a:ext uri="{FF2B5EF4-FFF2-40B4-BE49-F238E27FC236}">
                <a16:creationId xmlns:a16="http://schemas.microsoft.com/office/drawing/2014/main" id="{D6B2BCB6-42E7-8948-9230-AF124110CAE9}"/>
              </a:ext>
            </a:extLst>
          </p:cNvPr>
          <p:cNvPicPr>
            <a:picLocks noChangeAspect="1"/>
          </p:cNvPicPr>
          <p:nvPr/>
        </p:nvPicPr>
        <p:blipFill rotWithShape="1">
          <a:blip r:embed="rId3"/>
          <a:srcRect b="27559"/>
          <a:stretch/>
        </p:blipFill>
        <p:spPr>
          <a:xfrm>
            <a:off x="3029864" y="-128587"/>
            <a:ext cx="6132271" cy="2023220"/>
          </a:xfrm>
          <a:prstGeom prst="rect">
            <a:avLst/>
          </a:prstGeom>
        </p:spPr>
      </p:pic>
      <p:pic>
        <p:nvPicPr>
          <p:cNvPr id="6" name="Picture 5">
            <a:extLst>
              <a:ext uri="{FF2B5EF4-FFF2-40B4-BE49-F238E27FC236}">
                <a16:creationId xmlns:a16="http://schemas.microsoft.com/office/drawing/2014/main" id="{8607BA0D-079D-B14A-8B60-73FDDAB695F0}"/>
              </a:ext>
            </a:extLst>
          </p:cNvPr>
          <p:cNvPicPr>
            <a:picLocks noChangeAspect="1"/>
          </p:cNvPicPr>
          <p:nvPr/>
        </p:nvPicPr>
        <p:blipFill>
          <a:blip r:embed="rId4"/>
          <a:stretch>
            <a:fillRect/>
          </a:stretch>
        </p:blipFill>
        <p:spPr>
          <a:xfrm>
            <a:off x="2868853" y="1894633"/>
            <a:ext cx="6654313" cy="4581373"/>
          </a:xfrm>
          <a:prstGeom prst="rect">
            <a:avLst/>
          </a:prstGeom>
        </p:spPr>
      </p:pic>
    </p:spTree>
    <p:extLst>
      <p:ext uri="{BB962C8B-B14F-4D97-AF65-F5344CB8AC3E}">
        <p14:creationId xmlns:p14="http://schemas.microsoft.com/office/powerpoint/2010/main" val="3982112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379E65-D49F-6D46-80D3-233EA1F49907}"/>
              </a:ext>
            </a:extLst>
          </p:cNvPr>
          <p:cNvSpPr>
            <a:spLocks noGrp="1"/>
          </p:cNvSpPr>
          <p:nvPr>
            <p:ph type="body" sz="half" idx="2"/>
          </p:nvPr>
        </p:nvSpPr>
        <p:spPr/>
        <p:txBody>
          <a:bodyPr/>
          <a:lstStyle/>
          <a:p>
            <a:r>
              <a:rPr lang="en-US" dirty="0"/>
              <a:t>Bernardo Antonio Agostini, Kaue Farias </a:t>
            </a:r>
            <a:r>
              <a:rPr lang="en-US" dirty="0" err="1"/>
              <a:t>Collares</a:t>
            </a:r>
            <a:r>
              <a:rPr lang="en-US" dirty="0"/>
              <a:t>, Francine Dos Santos Costa, et al., “The role of asthma in caries occurrence—meta-analysis and meta-regression,” </a:t>
            </a:r>
            <a:r>
              <a:rPr lang="en-US" i="1" dirty="0"/>
              <a:t>The Journal of asthma: Official Journal of the Association for the Care of Asthma</a:t>
            </a:r>
            <a:r>
              <a:rPr lang="en-US" dirty="0"/>
              <a:t>, </a:t>
            </a:r>
            <a:r>
              <a:rPr lang="en-US" i="1" dirty="0"/>
              <a:t>56</a:t>
            </a:r>
            <a:r>
              <a:rPr lang="en-US" dirty="0"/>
              <a:t>(8), (2019) 841–852, https://</a:t>
            </a:r>
            <a:r>
              <a:rPr lang="en-US" dirty="0" err="1"/>
              <a:t>doi.org</a:t>
            </a:r>
            <a:r>
              <a:rPr lang="en-US" dirty="0"/>
              <a:t>/10.1080/02770903.2018.1493602.</a:t>
            </a:r>
          </a:p>
        </p:txBody>
      </p:sp>
      <p:sp>
        <p:nvSpPr>
          <p:cNvPr id="4" name="Title 3">
            <a:extLst>
              <a:ext uri="{FF2B5EF4-FFF2-40B4-BE49-F238E27FC236}">
                <a16:creationId xmlns:a16="http://schemas.microsoft.com/office/drawing/2014/main" id="{4EF0F8E8-7CEB-2F42-A01A-800A34D34344}"/>
              </a:ext>
            </a:extLst>
          </p:cNvPr>
          <p:cNvSpPr>
            <a:spLocks noGrp="1"/>
          </p:cNvSpPr>
          <p:nvPr>
            <p:ph type="title"/>
          </p:nvPr>
        </p:nvSpPr>
        <p:spPr/>
        <p:txBody>
          <a:bodyPr/>
          <a:lstStyle/>
          <a:p>
            <a:r>
              <a:rPr lang="en-US" dirty="0"/>
              <a:t>The Role of Asthma in Caries Occurrence: Meta-analysis and Meta-regression</a:t>
            </a:r>
          </a:p>
        </p:txBody>
      </p:sp>
      <p:pic>
        <p:nvPicPr>
          <p:cNvPr id="5" name="Picture 4">
            <a:extLst>
              <a:ext uri="{FF2B5EF4-FFF2-40B4-BE49-F238E27FC236}">
                <a16:creationId xmlns:a16="http://schemas.microsoft.com/office/drawing/2014/main" id="{66A4C346-0157-2B4D-A266-096835CBAD02}"/>
              </a:ext>
            </a:extLst>
          </p:cNvPr>
          <p:cNvPicPr>
            <a:picLocks noChangeAspect="1"/>
          </p:cNvPicPr>
          <p:nvPr/>
        </p:nvPicPr>
        <p:blipFill>
          <a:blip r:embed="rId3"/>
          <a:stretch>
            <a:fillRect/>
          </a:stretch>
        </p:blipFill>
        <p:spPr>
          <a:xfrm>
            <a:off x="1495289" y="1452868"/>
            <a:ext cx="9201422" cy="4527165"/>
          </a:xfrm>
          <a:prstGeom prst="rect">
            <a:avLst/>
          </a:prstGeom>
        </p:spPr>
      </p:pic>
    </p:spTree>
    <p:extLst>
      <p:ext uri="{BB962C8B-B14F-4D97-AF65-F5344CB8AC3E}">
        <p14:creationId xmlns:p14="http://schemas.microsoft.com/office/powerpoint/2010/main" val="2021183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379E65-D49F-6D46-80D3-233EA1F49907}"/>
              </a:ext>
            </a:extLst>
          </p:cNvPr>
          <p:cNvSpPr>
            <a:spLocks noGrp="1"/>
          </p:cNvSpPr>
          <p:nvPr>
            <p:ph type="body" sz="half" idx="2"/>
          </p:nvPr>
        </p:nvSpPr>
        <p:spPr/>
        <p:txBody>
          <a:bodyPr/>
          <a:lstStyle/>
          <a:p>
            <a:r>
              <a:rPr lang="en-US" dirty="0"/>
              <a:t>Bernardo Antonio Agostini, Kaue Farias </a:t>
            </a:r>
            <a:r>
              <a:rPr lang="en-US" dirty="0" err="1"/>
              <a:t>Collares</a:t>
            </a:r>
            <a:r>
              <a:rPr lang="en-US" dirty="0"/>
              <a:t>, Francine Dos Santos Costa, et al., “The role of asthma in caries occurrence—meta-analysis and meta-regression,” </a:t>
            </a:r>
            <a:r>
              <a:rPr lang="en-US" i="1" dirty="0"/>
              <a:t>The Journal of asthma: Official Journal of the Association for the Care of Asthma</a:t>
            </a:r>
            <a:r>
              <a:rPr lang="en-US" dirty="0"/>
              <a:t>, </a:t>
            </a:r>
            <a:r>
              <a:rPr lang="en-US" i="1" dirty="0"/>
              <a:t>56</a:t>
            </a:r>
            <a:r>
              <a:rPr lang="en-US" dirty="0"/>
              <a:t>(8), (2019) 841–852, https://</a:t>
            </a:r>
            <a:r>
              <a:rPr lang="en-US" dirty="0" err="1"/>
              <a:t>doi.org</a:t>
            </a:r>
            <a:r>
              <a:rPr lang="en-US" dirty="0"/>
              <a:t>/10.1080/02770903.2018.1493602.</a:t>
            </a:r>
          </a:p>
        </p:txBody>
      </p:sp>
      <p:sp>
        <p:nvSpPr>
          <p:cNvPr id="4" name="Title 3">
            <a:extLst>
              <a:ext uri="{FF2B5EF4-FFF2-40B4-BE49-F238E27FC236}">
                <a16:creationId xmlns:a16="http://schemas.microsoft.com/office/drawing/2014/main" id="{4EF0F8E8-7CEB-2F42-A01A-800A34D34344}"/>
              </a:ext>
            </a:extLst>
          </p:cNvPr>
          <p:cNvSpPr>
            <a:spLocks noGrp="1"/>
          </p:cNvSpPr>
          <p:nvPr>
            <p:ph type="title"/>
          </p:nvPr>
        </p:nvSpPr>
        <p:spPr/>
        <p:txBody>
          <a:bodyPr/>
          <a:lstStyle/>
          <a:p>
            <a:r>
              <a:rPr lang="en-US" dirty="0"/>
              <a:t>The Role of Asthma in Caries Occurrence: Meta-analysis and Meta-regression</a:t>
            </a:r>
          </a:p>
        </p:txBody>
      </p:sp>
      <p:pic>
        <p:nvPicPr>
          <p:cNvPr id="6" name="Picture 5">
            <a:extLst>
              <a:ext uri="{FF2B5EF4-FFF2-40B4-BE49-F238E27FC236}">
                <a16:creationId xmlns:a16="http://schemas.microsoft.com/office/drawing/2014/main" id="{1363BCB2-3BEB-3F4E-BA67-7040B8382A8F}"/>
              </a:ext>
            </a:extLst>
          </p:cNvPr>
          <p:cNvPicPr>
            <a:picLocks noChangeAspect="1"/>
          </p:cNvPicPr>
          <p:nvPr/>
        </p:nvPicPr>
        <p:blipFill>
          <a:blip r:embed="rId3"/>
          <a:stretch>
            <a:fillRect/>
          </a:stretch>
        </p:blipFill>
        <p:spPr>
          <a:xfrm>
            <a:off x="2743200" y="1720341"/>
            <a:ext cx="6565900" cy="4267200"/>
          </a:xfrm>
          <a:prstGeom prst="rect">
            <a:avLst/>
          </a:prstGeom>
        </p:spPr>
      </p:pic>
    </p:spTree>
    <p:extLst>
      <p:ext uri="{BB962C8B-B14F-4D97-AF65-F5344CB8AC3E}">
        <p14:creationId xmlns:p14="http://schemas.microsoft.com/office/powerpoint/2010/main" val="1647526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379E65-D49F-6D46-80D3-233EA1F49907}"/>
              </a:ext>
            </a:extLst>
          </p:cNvPr>
          <p:cNvSpPr>
            <a:spLocks noGrp="1"/>
          </p:cNvSpPr>
          <p:nvPr>
            <p:ph type="body" sz="half" idx="2"/>
          </p:nvPr>
        </p:nvSpPr>
        <p:spPr/>
        <p:txBody>
          <a:bodyPr/>
          <a:lstStyle/>
          <a:p>
            <a:pPr lvl="0" defTabSz="914400">
              <a:lnSpc>
                <a:spcPct val="100000"/>
              </a:lnSpc>
              <a:defRPr/>
            </a:pPr>
            <a:r>
              <a:rPr lang="en-US" dirty="0"/>
              <a:t>Federica Gani, Marco Caminati, Fabio Bellavia, et al., “Oral health in asthmatic patients: a review: Asthma and its therapy may impact on oral health,” </a:t>
            </a:r>
            <a:r>
              <a:rPr lang="en-US" i="1" dirty="0"/>
              <a:t>Clinical and molecular allergy CMA</a:t>
            </a:r>
            <a:r>
              <a:rPr lang="en-US" dirty="0"/>
              <a:t>, </a:t>
            </a:r>
            <a:r>
              <a:rPr lang="en-US" i="1" dirty="0"/>
              <a:t>18</a:t>
            </a:r>
            <a:r>
              <a:rPr lang="en-US" dirty="0"/>
              <a:t>(1), (2020) 22. https://</a:t>
            </a:r>
            <a:r>
              <a:rPr lang="en-US" dirty="0" err="1"/>
              <a:t>doi.org</a:t>
            </a:r>
            <a:r>
              <a:rPr lang="en-US" dirty="0"/>
              <a:t>/10.1186/s12948-020-00137-2.</a:t>
            </a:r>
          </a:p>
        </p:txBody>
      </p:sp>
      <p:pic>
        <p:nvPicPr>
          <p:cNvPr id="5" name="Picture 4">
            <a:extLst>
              <a:ext uri="{FF2B5EF4-FFF2-40B4-BE49-F238E27FC236}">
                <a16:creationId xmlns:a16="http://schemas.microsoft.com/office/drawing/2014/main" id="{69FFC46A-1E8B-424D-9376-7DAD0F6D03F5}"/>
              </a:ext>
            </a:extLst>
          </p:cNvPr>
          <p:cNvPicPr>
            <a:picLocks noChangeAspect="1"/>
          </p:cNvPicPr>
          <p:nvPr/>
        </p:nvPicPr>
        <p:blipFill>
          <a:blip r:embed="rId3"/>
          <a:stretch>
            <a:fillRect/>
          </a:stretch>
        </p:blipFill>
        <p:spPr>
          <a:xfrm>
            <a:off x="1980389" y="247714"/>
            <a:ext cx="8231221" cy="5571065"/>
          </a:xfrm>
          <a:prstGeom prst="rect">
            <a:avLst/>
          </a:prstGeom>
          <a:ln>
            <a:noFill/>
          </a:ln>
        </p:spPr>
      </p:pic>
    </p:spTree>
    <p:extLst>
      <p:ext uri="{BB962C8B-B14F-4D97-AF65-F5344CB8AC3E}">
        <p14:creationId xmlns:p14="http://schemas.microsoft.com/office/powerpoint/2010/main" val="2714726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51D73FE9-C264-E300-495D-8BC007378F37}"/>
              </a:ext>
            </a:extLst>
          </p:cNvPr>
          <p:cNvPicPr>
            <a:picLocks noChangeAspect="1"/>
          </p:cNvPicPr>
          <p:nvPr/>
        </p:nvPicPr>
        <p:blipFill>
          <a:blip>
            <a:extLst>
              <a:ext uri="{96DAC541-7B7A-43D3-8B79-37D633B846F1}">
                <asvg:svgBlip xmlns:asvg="http://schemas.microsoft.com/office/drawing/2016/SVG/main" r:embed="rId3"/>
              </a:ext>
            </a:extLst>
          </a:blip>
          <a:srcRect l="22549" t="3922" r="21569" b="49510"/>
          <a:stretch>
            <a:fillRect/>
          </a:stretch>
        </p:blipFill>
        <p:spPr>
          <a:xfrm>
            <a:off x="3169920" y="2209800"/>
            <a:ext cx="5852160" cy="2438400"/>
          </a:xfrm>
          <a:prstGeom prst="rect">
            <a:avLst/>
          </a:prstGeom>
        </p:spPr>
      </p:pic>
    </p:spTree>
    <p:extLst>
      <p:ext uri="{BB962C8B-B14F-4D97-AF65-F5344CB8AC3E}">
        <p14:creationId xmlns:p14="http://schemas.microsoft.com/office/powerpoint/2010/main" val="1868655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379E65-D49F-6D46-80D3-233EA1F49907}"/>
              </a:ext>
            </a:extLst>
          </p:cNvPr>
          <p:cNvSpPr>
            <a:spLocks noGrp="1"/>
          </p:cNvSpPr>
          <p:nvPr>
            <p:ph type="body" sz="half" idx="2"/>
          </p:nvPr>
        </p:nvSpPr>
        <p:spPr/>
        <p:txBody>
          <a:bodyPr/>
          <a:lstStyle/>
          <a:p>
            <a:r>
              <a:rPr lang="en-US" dirty="0"/>
              <a:t>Sergey Cherkasov, Larisa Popova, Tatyana </a:t>
            </a:r>
            <a:r>
              <a:rPr lang="en-US" dirty="0" err="1"/>
              <a:t>Vivtanenko</a:t>
            </a:r>
            <a:r>
              <a:rPr lang="en-US" dirty="0"/>
              <a:t>, et al., “Oral microbiomes in children with asthma and dental caries,” </a:t>
            </a:r>
            <a:r>
              <a:rPr lang="en-US" i="1" dirty="0"/>
              <a:t>Oral diseases</a:t>
            </a:r>
            <a:r>
              <a:rPr lang="en-US" dirty="0"/>
              <a:t>, </a:t>
            </a:r>
            <a:r>
              <a:rPr lang="en-US" i="1" dirty="0"/>
              <a:t>25</a:t>
            </a:r>
            <a:r>
              <a:rPr lang="en-US" dirty="0"/>
              <a:t>(3), (2019) 898–910, https://</a:t>
            </a:r>
            <a:r>
              <a:rPr lang="en-US" dirty="0" err="1"/>
              <a:t>doi.org</a:t>
            </a:r>
            <a:r>
              <a:rPr lang="en-US" dirty="0"/>
              <a:t>/10.1111/odi.13020.</a:t>
            </a:r>
          </a:p>
        </p:txBody>
      </p:sp>
      <p:sp>
        <p:nvSpPr>
          <p:cNvPr id="6" name="Title 3">
            <a:extLst>
              <a:ext uri="{FF2B5EF4-FFF2-40B4-BE49-F238E27FC236}">
                <a16:creationId xmlns:a16="http://schemas.microsoft.com/office/drawing/2014/main" id="{9E454EFD-C1D1-6148-BF2B-5A232A98A6FF}"/>
              </a:ext>
            </a:extLst>
          </p:cNvPr>
          <p:cNvSpPr>
            <a:spLocks noGrp="1"/>
          </p:cNvSpPr>
          <p:nvPr>
            <p:ph type="title"/>
          </p:nvPr>
        </p:nvSpPr>
        <p:spPr>
          <a:xfrm>
            <a:off x="685800" y="486167"/>
            <a:ext cx="10820400" cy="966701"/>
          </a:xfrm>
        </p:spPr>
        <p:txBody>
          <a:bodyPr/>
          <a:lstStyle/>
          <a:p>
            <a:r>
              <a:rPr lang="en-US" dirty="0"/>
              <a:t>Is the Oral Microbiome Different?</a:t>
            </a:r>
          </a:p>
        </p:txBody>
      </p:sp>
      <p:pic>
        <p:nvPicPr>
          <p:cNvPr id="8" name="Picture 7">
            <a:extLst>
              <a:ext uri="{FF2B5EF4-FFF2-40B4-BE49-F238E27FC236}">
                <a16:creationId xmlns:a16="http://schemas.microsoft.com/office/drawing/2014/main" id="{2D4A89F9-A046-314F-AF99-E30D3707B378}"/>
              </a:ext>
            </a:extLst>
          </p:cNvPr>
          <p:cNvPicPr>
            <a:picLocks noChangeAspect="1"/>
          </p:cNvPicPr>
          <p:nvPr/>
        </p:nvPicPr>
        <p:blipFill>
          <a:blip r:embed="rId3"/>
          <a:stretch>
            <a:fillRect/>
          </a:stretch>
        </p:blipFill>
        <p:spPr>
          <a:xfrm>
            <a:off x="3289150" y="969517"/>
            <a:ext cx="5613699" cy="5270004"/>
          </a:xfrm>
          <a:prstGeom prst="rect">
            <a:avLst/>
          </a:prstGeom>
        </p:spPr>
      </p:pic>
    </p:spTree>
    <p:extLst>
      <p:ext uri="{BB962C8B-B14F-4D97-AF65-F5344CB8AC3E}">
        <p14:creationId xmlns:p14="http://schemas.microsoft.com/office/powerpoint/2010/main" val="4129054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Learning Objectives</a:t>
            </a:r>
          </a:p>
        </p:txBody>
      </p:sp>
      <p:sp>
        <p:nvSpPr>
          <p:cNvPr id="10" name="Content Placeholder 6">
            <a:extLst>
              <a:ext uri="{FF2B5EF4-FFF2-40B4-BE49-F238E27FC236}">
                <a16:creationId xmlns:a16="http://schemas.microsoft.com/office/drawing/2014/main" id="{4F14F92D-87F2-5C4F-A702-CD07F7987B46}"/>
              </a:ext>
            </a:extLst>
          </p:cNvPr>
          <p:cNvSpPr>
            <a:spLocks noGrp="1"/>
          </p:cNvSpPr>
          <p:nvPr>
            <p:ph idx="1"/>
          </p:nvPr>
        </p:nvSpPr>
        <p:spPr>
          <a:xfrm>
            <a:off x="685800" y="1554163"/>
            <a:ext cx="10820400" cy="4462462"/>
          </a:xfrm>
        </p:spPr>
        <p:txBody>
          <a:bodyPr/>
          <a:lstStyle/>
          <a:p>
            <a:pPr marL="342900" indent="-342900">
              <a:buFont typeface="Arial" panose="020B0604020202020204" pitchFamily="34" charset="0"/>
              <a:buChar char="•"/>
            </a:pPr>
            <a:r>
              <a:rPr lang="en-US" dirty="0"/>
              <a:t>Discuss how the bacteria in saliva connect to asthma and allergic rhinitis.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Examine the relationship between caries and asthma and allergic rhinitis.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Evaluate the saliva and clinical case of a patient with asthma.</a:t>
            </a:r>
          </a:p>
        </p:txBody>
      </p:sp>
    </p:spTree>
    <p:extLst>
      <p:ext uri="{BB962C8B-B14F-4D97-AF65-F5344CB8AC3E}">
        <p14:creationId xmlns:p14="http://schemas.microsoft.com/office/powerpoint/2010/main" val="63003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379E65-D49F-6D46-80D3-233EA1F49907}"/>
              </a:ext>
            </a:extLst>
          </p:cNvPr>
          <p:cNvSpPr>
            <a:spLocks noGrp="1"/>
          </p:cNvSpPr>
          <p:nvPr>
            <p:ph type="body" sz="half" idx="2"/>
          </p:nvPr>
        </p:nvSpPr>
        <p:spPr/>
        <p:txBody>
          <a:bodyPr/>
          <a:lstStyle/>
          <a:p>
            <a:pPr lvl="0" defTabSz="914400">
              <a:lnSpc>
                <a:spcPct val="100000"/>
              </a:lnSpc>
              <a:defRPr/>
            </a:pPr>
            <a:r>
              <a:rPr lang="en-US" dirty="0"/>
              <a:t>Sergey Cherkasov, Larisa Popova, Tatyana Vivtanenko, et al., “Oral microbiomes in children with asthma and dental caries,” </a:t>
            </a:r>
            <a:r>
              <a:rPr lang="en-US" i="1" dirty="0"/>
              <a:t>Oral Diseases</a:t>
            </a:r>
            <a:r>
              <a:rPr lang="en-US" dirty="0"/>
              <a:t>, </a:t>
            </a:r>
            <a:r>
              <a:rPr lang="en-US" i="1" dirty="0"/>
              <a:t>25</a:t>
            </a:r>
            <a:r>
              <a:rPr lang="en-US" dirty="0"/>
              <a:t>(3), (2019) 898–910, https://</a:t>
            </a:r>
            <a:r>
              <a:rPr lang="en-US" dirty="0" err="1"/>
              <a:t>doi.org</a:t>
            </a:r>
            <a:r>
              <a:rPr lang="en-US" dirty="0"/>
              <a:t>/10.1111/odi.13020.</a:t>
            </a:r>
          </a:p>
        </p:txBody>
      </p:sp>
      <p:pic>
        <p:nvPicPr>
          <p:cNvPr id="7" name="Picture 6">
            <a:extLst>
              <a:ext uri="{FF2B5EF4-FFF2-40B4-BE49-F238E27FC236}">
                <a16:creationId xmlns:a16="http://schemas.microsoft.com/office/drawing/2014/main" id="{10C9C54A-1600-824D-B254-CC5F2C5C2E8E}"/>
              </a:ext>
            </a:extLst>
          </p:cNvPr>
          <p:cNvPicPr>
            <a:picLocks noChangeAspect="1"/>
          </p:cNvPicPr>
          <p:nvPr/>
        </p:nvPicPr>
        <p:blipFill>
          <a:blip r:embed="rId3"/>
          <a:stretch>
            <a:fillRect/>
          </a:stretch>
        </p:blipFill>
        <p:spPr>
          <a:xfrm>
            <a:off x="3371850" y="247714"/>
            <a:ext cx="5773328" cy="5815013"/>
          </a:xfrm>
          <a:prstGeom prst="rect">
            <a:avLst/>
          </a:prstGeom>
        </p:spPr>
      </p:pic>
      <p:sp>
        <p:nvSpPr>
          <p:cNvPr id="4" name="Title 3">
            <a:extLst>
              <a:ext uri="{FF2B5EF4-FFF2-40B4-BE49-F238E27FC236}">
                <a16:creationId xmlns:a16="http://schemas.microsoft.com/office/drawing/2014/main" id="{D467B18A-2751-154B-9E13-9D8D6CC917CB}"/>
              </a:ext>
            </a:extLst>
          </p:cNvPr>
          <p:cNvSpPr>
            <a:spLocks noGrp="1"/>
          </p:cNvSpPr>
          <p:nvPr>
            <p:ph type="title"/>
          </p:nvPr>
        </p:nvSpPr>
        <p:spPr>
          <a:xfrm>
            <a:off x="685800" y="486167"/>
            <a:ext cx="3971925" cy="966701"/>
          </a:xfrm>
        </p:spPr>
        <p:txBody>
          <a:bodyPr/>
          <a:lstStyle/>
          <a:p>
            <a:r>
              <a:rPr lang="en-US" dirty="0"/>
              <a:t>Asthma’s Impact on the Oral Microbiome</a:t>
            </a:r>
          </a:p>
        </p:txBody>
      </p:sp>
    </p:spTree>
    <p:extLst>
      <p:ext uri="{BB962C8B-B14F-4D97-AF65-F5344CB8AC3E}">
        <p14:creationId xmlns:p14="http://schemas.microsoft.com/office/powerpoint/2010/main" val="1915027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91136B91-1A05-FD22-374E-C695FCD497DA}"/>
              </a:ext>
            </a:extLst>
          </p:cNvPr>
          <p:cNvPicPr>
            <a:picLocks noChangeAspect="1"/>
          </p:cNvPicPr>
          <p:nvPr/>
        </p:nvPicPr>
        <p:blipFill>
          <a:blip>
            <a:extLst>
              <a:ext uri="{96DAC541-7B7A-43D3-8B79-37D633B846F1}">
                <asvg:svgBlip xmlns:asvg="http://schemas.microsoft.com/office/drawing/2016/SVG/main" r:embed="rId3"/>
              </a:ext>
            </a:extLst>
          </a:blip>
          <a:srcRect l="22011" r="19970" b="19261"/>
          <a:stretch>
            <a:fillRect/>
          </a:stretch>
        </p:blipFill>
        <p:spPr>
          <a:xfrm>
            <a:off x="3063240" y="1318763"/>
            <a:ext cx="6065520" cy="4220474"/>
          </a:xfrm>
          <a:prstGeom prst="rect">
            <a:avLst/>
          </a:prstGeom>
        </p:spPr>
      </p:pic>
    </p:spTree>
    <p:extLst>
      <p:ext uri="{BB962C8B-B14F-4D97-AF65-F5344CB8AC3E}">
        <p14:creationId xmlns:p14="http://schemas.microsoft.com/office/powerpoint/2010/main" val="1316115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726A472-414B-A84A-92DF-114771447C05}"/>
              </a:ext>
            </a:extLst>
          </p:cNvPr>
          <p:cNvSpPr>
            <a:spLocks noGrp="1"/>
          </p:cNvSpPr>
          <p:nvPr>
            <p:ph type="body" sz="half" idx="2"/>
          </p:nvPr>
        </p:nvSpPr>
        <p:spPr/>
        <p:txBody>
          <a:bodyPr/>
          <a:lstStyle/>
          <a:p>
            <a:r>
              <a:rPr lang="en-US" dirty="0"/>
              <a:t>Abla Arafa, Salwa AlDahlawi, and Adel Hussien, “Impact of Secretory Immunoglobulin A Level on Dental Caries Experience in Asthmatic Children,” </a:t>
            </a:r>
            <a:r>
              <a:rPr lang="en-US" i="1" dirty="0"/>
              <a:t>International Journal of Clinical Pediatric Dentistry</a:t>
            </a:r>
            <a:r>
              <a:rPr lang="en-US" dirty="0"/>
              <a:t>, </a:t>
            </a:r>
            <a:r>
              <a:rPr lang="en-US" i="1" dirty="0"/>
              <a:t>12</a:t>
            </a:r>
            <a:r>
              <a:rPr lang="en-US" dirty="0"/>
              <a:t>(5), (2019) 414–418, https://</a:t>
            </a:r>
            <a:r>
              <a:rPr lang="en-US" dirty="0" err="1"/>
              <a:t>doi.org</a:t>
            </a:r>
            <a:r>
              <a:rPr lang="en-US" dirty="0"/>
              <a:t>/10.5005/jp-journals-10005-1663.</a:t>
            </a:r>
          </a:p>
        </p:txBody>
      </p:sp>
      <p:pic>
        <p:nvPicPr>
          <p:cNvPr id="5" name="Picture 4">
            <a:extLst>
              <a:ext uri="{FF2B5EF4-FFF2-40B4-BE49-F238E27FC236}">
                <a16:creationId xmlns:a16="http://schemas.microsoft.com/office/drawing/2014/main" id="{0468EFD5-3D19-A74E-A2BE-F359F9E43744}"/>
              </a:ext>
            </a:extLst>
          </p:cNvPr>
          <p:cNvPicPr>
            <a:picLocks noChangeAspect="1"/>
          </p:cNvPicPr>
          <p:nvPr/>
        </p:nvPicPr>
        <p:blipFill>
          <a:blip r:embed="rId3"/>
          <a:stretch>
            <a:fillRect/>
          </a:stretch>
        </p:blipFill>
        <p:spPr>
          <a:xfrm>
            <a:off x="1225532" y="247714"/>
            <a:ext cx="9318643" cy="2000254"/>
          </a:xfrm>
          <a:prstGeom prst="rect">
            <a:avLst/>
          </a:prstGeom>
        </p:spPr>
      </p:pic>
      <p:pic>
        <p:nvPicPr>
          <p:cNvPr id="6" name="Picture 5">
            <a:extLst>
              <a:ext uri="{FF2B5EF4-FFF2-40B4-BE49-F238E27FC236}">
                <a16:creationId xmlns:a16="http://schemas.microsoft.com/office/drawing/2014/main" id="{231A9815-6982-A84E-9185-0885EECB3DB2}"/>
              </a:ext>
            </a:extLst>
          </p:cNvPr>
          <p:cNvPicPr>
            <a:picLocks noChangeAspect="1"/>
          </p:cNvPicPr>
          <p:nvPr/>
        </p:nvPicPr>
        <p:blipFill>
          <a:blip r:embed="rId4"/>
          <a:stretch>
            <a:fillRect/>
          </a:stretch>
        </p:blipFill>
        <p:spPr>
          <a:xfrm>
            <a:off x="1741328" y="2247968"/>
            <a:ext cx="8709344" cy="3325764"/>
          </a:xfrm>
          <a:prstGeom prst="rect">
            <a:avLst/>
          </a:prstGeom>
        </p:spPr>
      </p:pic>
    </p:spTree>
    <p:extLst>
      <p:ext uri="{BB962C8B-B14F-4D97-AF65-F5344CB8AC3E}">
        <p14:creationId xmlns:p14="http://schemas.microsoft.com/office/powerpoint/2010/main" val="26645121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414F0344-FE7F-7824-718D-13AE5F532E90}"/>
              </a:ext>
            </a:extLst>
          </p:cNvPr>
          <p:cNvPicPr>
            <a:picLocks noChangeAspect="1"/>
          </p:cNvPicPr>
          <p:nvPr/>
        </p:nvPicPr>
        <p:blipFill>
          <a:blip>
            <a:extLst>
              <a:ext uri="{96DAC541-7B7A-43D3-8B79-37D633B846F1}">
                <asvg:svgBlip xmlns:asvg="http://schemas.microsoft.com/office/drawing/2016/SVG/main" r:embed="rId3"/>
              </a:ext>
            </a:extLst>
          </a:blip>
          <a:srcRect l="20343" r="21569"/>
          <a:stretch>
            <a:fillRect/>
          </a:stretch>
        </p:blipFill>
        <p:spPr>
          <a:xfrm>
            <a:off x="3086100" y="736272"/>
            <a:ext cx="6019800" cy="5181600"/>
          </a:xfrm>
          <a:prstGeom prst="rect">
            <a:avLst/>
          </a:prstGeom>
        </p:spPr>
      </p:pic>
    </p:spTree>
    <p:extLst>
      <p:ext uri="{BB962C8B-B14F-4D97-AF65-F5344CB8AC3E}">
        <p14:creationId xmlns:p14="http://schemas.microsoft.com/office/powerpoint/2010/main" val="16977011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DA32F5B-F405-A841-BC87-08A68B9BEA23}"/>
              </a:ext>
            </a:extLst>
          </p:cNvPr>
          <p:cNvSpPr>
            <a:spLocks noGrp="1"/>
          </p:cNvSpPr>
          <p:nvPr>
            <p:ph type="body" sz="half" idx="2"/>
          </p:nvPr>
        </p:nvSpPr>
        <p:spPr/>
        <p:txBody>
          <a:bodyPr/>
          <a:lstStyle/>
          <a:p>
            <a:pPr lvl="0" defTabSz="914400">
              <a:lnSpc>
                <a:spcPct val="100000"/>
              </a:lnSpc>
              <a:defRPr/>
            </a:pPr>
            <a:r>
              <a:rPr lang="en-US" dirty="0"/>
              <a:t>Santhiya </a:t>
            </a:r>
            <a:r>
              <a:rPr lang="en-US" dirty="0" err="1"/>
              <a:t>Bairappan</a:t>
            </a:r>
            <a:r>
              <a:rPr lang="en-US" dirty="0"/>
              <a:t>, Manjunath Puranik, and Sowmya K. R, et al., “Impact of asthma and its medication on salivary characteristics and oral health in adolescents: A cross-sectional comparative study,” </a:t>
            </a:r>
            <a:r>
              <a:rPr lang="en-US" i="1" dirty="0"/>
              <a:t>Special Care in Dentistry,</a:t>
            </a:r>
            <a:r>
              <a:rPr lang="en-US" dirty="0"/>
              <a:t> 2020;40:227–237, https://</a:t>
            </a:r>
            <a:r>
              <a:rPr lang="en-US" dirty="0" err="1"/>
              <a:t>doi.org</a:t>
            </a:r>
            <a:r>
              <a:rPr lang="en-US" dirty="0"/>
              <a:t>/10.1111/scd.12462.</a:t>
            </a:r>
          </a:p>
        </p:txBody>
      </p:sp>
      <p:pic>
        <p:nvPicPr>
          <p:cNvPr id="5" name="Picture 4" descr="A screenshot of a computer&#10;&#10;Description automatically generated">
            <a:extLst>
              <a:ext uri="{FF2B5EF4-FFF2-40B4-BE49-F238E27FC236}">
                <a16:creationId xmlns:a16="http://schemas.microsoft.com/office/drawing/2014/main" id="{0BD807A8-381A-384C-AAC8-465AE17695A9}"/>
              </a:ext>
            </a:extLst>
          </p:cNvPr>
          <p:cNvPicPr>
            <a:picLocks noChangeAspect="1"/>
          </p:cNvPicPr>
          <p:nvPr/>
        </p:nvPicPr>
        <p:blipFill rotWithShape="1">
          <a:blip r:embed="rId3"/>
          <a:srcRect l="19872" t="34871" r="6838" b="22395"/>
          <a:stretch/>
        </p:blipFill>
        <p:spPr>
          <a:xfrm>
            <a:off x="2922745" y="247714"/>
            <a:ext cx="6064093" cy="2209946"/>
          </a:xfrm>
          <a:prstGeom prst="rect">
            <a:avLst/>
          </a:prstGeom>
        </p:spPr>
      </p:pic>
      <p:pic>
        <p:nvPicPr>
          <p:cNvPr id="6" name="Picture 5" descr="A screenshot of a cell phone&#10;&#10;Description automatically generated">
            <a:extLst>
              <a:ext uri="{FF2B5EF4-FFF2-40B4-BE49-F238E27FC236}">
                <a16:creationId xmlns:a16="http://schemas.microsoft.com/office/drawing/2014/main" id="{4D66D1FE-0CD2-FC40-817A-680AA7C2595D}"/>
              </a:ext>
            </a:extLst>
          </p:cNvPr>
          <p:cNvPicPr>
            <a:picLocks noChangeAspect="1"/>
          </p:cNvPicPr>
          <p:nvPr/>
        </p:nvPicPr>
        <p:blipFill rotWithShape="1">
          <a:blip r:embed="rId4"/>
          <a:srcRect l="41238" t="31795" r="16026" b="24786"/>
          <a:stretch/>
        </p:blipFill>
        <p:spPr>
          <a:xfrm>
            <a:off x="3376246" y="2629213"/>
            <a:ext cx="5439508" cy="3454089"/>
          </a:xfrm>
          <a:prstGeom prst="rect">
            <a:avLst/>
          </a:prstGeom>
        </p:spPr>
      </p:pic>
    </p:spTree>
    <p:extLst>
      <p:ext uri="{BB962C8B-B14F-4D97-AF65-F5344CB8AC3E}">
        <p14:creationId xmlns:p14="http://schemas.microsoft.com/office/powerpoint/2010/main" val="26462487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F989D26-97DE-5D4A-A497-68054DE76A83}"/>
              </a:ext>
            </a:extLst>
          </p:cNvPr>
          <p:cNvSpPr>
            <a:spLocks noGrp="1"/>
          </p:cNvSpPr>
          <p:nvPr>
            <p:ph type="body" sz="half" idx="2"/>
          </p:nvPr>
        </p:nvSpPr>
        <p:spPr/>
        <p:txBody>
          <a:bodyPr/>
          <a:lstStyle/>
          <a:p>
            <a:pPr lvl="0" defTabSz="914400">
              <a:lnSpc>
                <a:spcPct val="100000"/>
              </a:lnSpc>
              <a:defRPr/>
            </a:pPr>
            <a:r>
              <a:rPr lang="en-US" dirty="0"/>
              <a:t>Santhiya </a:t>
            </a:r>
            <a:r>
              <a:rPr lang="en-US" dirty="0" err="1"/>
              <a:t>Bairappan</a:t>
            </a:r>
            <a:r>
              <a:rPr lang="en-US" dirty="0"/>
              <a:t>, Manjunath Puranik, and Sowmya K. R, et al., “Impact of asthma and its medication on salivary characteristics and oral health in adolescents: A cross-sectional comparative study,” </a:t>
            </a:r>
            <a:r>
              <a:rPr lang="en-US" i="1" dirty="0"/>
              <a:t>Special Care in Dentistry,</a:t>
            </a:r>
            <a:r>
              <a:rPr lang="en-US" dirty="0"/>
              <a:t> 2020;40:227–237, https://</a:t>
            </a:r>
            <a:r>
              <a:rPr lang="en-US" dirty="0" err="1"/>
              <a:t>doi.org</a:t>
            </a:r>
            <a:r>
              <a:rPr lang="en-US" dirty="0"/>
              <a:t>/10.1111/scd.12462.</a:t>
            </a:r>
          </a:p>
        </p:txBody>
      </p:sp>
      <p:pic>
        <p:nvPicPr>
          <p:cNvPr id="5" name="Picture 4">
            <a:extLst>
              <a:ext uri="{FF2B5EF4-FFF2-40B4-BE49-F238E27FC236}">
                <a16:creationId xmlns:a16="http://schemas.microsoft.com/office/drawing/2014/main" id="{26712088-B779-4E4A-A4FF-C610F68DE59B}"/>
              </a:ext>
            </a:extLst>
          </p:cNvPr>
          <p:cNvPicPr>
            <a:picLocks noChangeAspect="1"/>
          </p:cNvPicPr>
          <p:nvPr/>
        </p:nvPicPr>
        <p:blipFill>
          <a:blip r:embed="rId3"/>
          <a:stretch>
            <a:fillRect/>
          </a:stretch>
        </p:blipFill>
        <p:spPr>
          <a:xfrm>
            <a:off x="3211409" y="361950"/>
            <a:ext cx="5769182" cy="5571065"/>
          </a:xfrm>
          <a:prstGeom prst="rect">
            <a:avLst/>
          </a:prstGeom>
          <a:ln>
            <a:noFill/>
          </a:ln>
        </p:spPr>
      </p:pic>
    </p:spTree>
    <p:extLst>
      <p:ext uri="{BB962C8B-B14F-4D97-AF65-F5344CB8AC3E}">
        <p14:creationId xmlns:p14="http://schemas.microsoft.com/office/powerpoint/2010/main" val="9060824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0172156-0EF3-3F44-B1C0-A2B1F235B78A}"/>
              </a:ext>
            </a:extLst>
          </p:cNvPr>
          <p:cNvSpPr>
            <a:spLocks noGrp="1"/>
          </p:cNvSpPr>
          <p:nvPr>
            <p:ph type="body" sz="half" idx="2"/>
          </p:nvPr>
        </p:nvSpPr>
        <p:spPr/>
        <p:txBody>
          <a:bodyPr/>
          <a:lstStyle/>
          <a:p>
            <a:pPr lvl="0" defTabSz="914400">
              <a:lnSpc>
                <a:spcPct val="100000"/>
              </a:lnSpc>
              <a:defRPr/>
            </a:pPr>
            <a:r>
              <a:rPr lang="en-US" dirty="0"/>
              <a:t>“Asthma Action Plan,” </a:t>
            </a:r>
            <a:r>
              <a:rPr lang="en-US" i="1" dirty="0"/>
              <a:t>Asthma &amp; Allergy Foundation of America</a:t>
            </a:r>
            <a:r>
              <a:rPr lang="en-US" dirty="0"/>
              <a:t>, November 11, 2022, https://</a:t>
            </a:r>
            <a:r>
              <a:rPr lang="en-US" dirty="0" err="1"/>
              <a:t>aafa.org</a:t>
            </a:r>
            <a:r>
              <a:rPr lang="en-US" dirty="0"/>
              <a:t>/asthma/asthma-treatment/asthma-treatment-action-plan/.</a:t>
            </a:r>
          </a:p>
        </p:txBody>
      </p:sp>
      <p:sp>
        <p:nvSpPr>
          <p:cNvPr id="4" name="Title 3">
            <a:extLst>
              <a:ext uri="{FF2B5EF4-FFF2-40B4-BE49-F238E27FC236}">
                <a16:creationId xmlns:a16="http://schemas.microsoft.com/office/drawing/2014/main" id="{0A3A13C1-3E97-BF46-96AD-1C51A3BE7A24}"/>
              </a:ext>
            </a:extLst>
          </p:cNvPr>
          <p:cNvSpPr>
            <a:spLocks noGrp="1"/>
          </p:cNvSpPr>
          <p:nvPr>
            <p:ph type="title"/>
          </p:nvPr>
        </p:nvSpPr>
        <p:spPr/>
        <p:txBody>
          <a:bodyPr/>
          <a:lstStyle/>
          <a:p>
            <a:r>
              <a:rPr lang="en-US" dirty="0"/>
              <a:t>Review Asthma Action Plan</a:t>
            </a:r>
          </a:p>
        </p:txBody>
      </p:sp>
      <p:pic>
        <p:nvPicPr>
          <p:cNvPr id="5" name="Content Placeholder 4">
            <a:extLst>
              <a:ext uri="{FF2B5EF4-FFF2-40B4-BE49-F238E27FC236}">
                <a16:creationId xmlns:a16="http://schemas.microsoft.com/office/drawing/2014/main" id="{0E8A5993-E2F9-5945-B7CF-3F4335B4762A}"/>
              </a:ext>
            </a:extLst>
          </p:cNvPr>
          <p:cNvPicPr>
            <a:picLocks noGrp="1" noChangeAspect="1"/>
          </p:cNvPicPr>
          <p:nvPr>
            <p:ph idx="1"/>
          </p:nvPr>
        </p:nvPicPr>
        <p:blipFill rotWithShape="1">
          <a:blip r:embed="rId3"/>
          <a:srcRect l="3930" t="1693" r="4040" b="3196"/>
          <a:stretch/>
        </p:blipFill>
        <p:spPr>
          <a:xfrm>
            <a:off x="4117181" y="969517"/>
            <a:ext cx="3957638" cy="5285497"/>
          </a:xfrm>
          <a:prstGeom prst="rect">
            <a:avLst/>
          </a:prstGeom>
        </p:spPr>
      </p:pic>
    </p:spTree>
    <p:extLst>
      <p:ext uri="{BB962C8B-B14F-4D97-AF65-F5344CB8AC3E}">
        <p14:creationId xmlns:p14="http://schemas.microsoft.com/office/powerpoint/2010/main" val="9562171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0172156-0EF3-3F44-B1C0-A2B1F235B78A}"/>
              </a:ext>
            </a:extLst>
          </p:cNvPr>
          <p:cNvSpPr>
            <a:spLocks noGrp="1"/>
          </p:cNvSpPr>
          <p:nvPr>
            <p:ph type="body" sz="half" idx="2"/>
          </p:nvPr>
        </p:nvSpPr>
        <p:spPr/>
        <p:txBody>
          <a:bodyPr/>
          <a:lstStyle/>
          <a:p>
            <a:pPr lvl="0" defTabSz="914400">
              <a:lnSpc>
                <a:spcPct val="100000"/>
              </a:lnSpc>
              <a:defRPr/>
            </a:pPr>
            <a:r>
              <a:rPr lang="en-US" dirty="0"/>
              <a:t>“Asthma Action Plan,” </a:t>
            </a:r>
            <a:r>
              <a:rPr lang="en-US" i="1" dirty="0"/>
              <a:t>Asthma &amp; Allergy Foundation of America</a:t>
            </a:r>
            <a:r>
              <a:rPr lang="en-US" dirty="0"/>
              <a:t>, November 11, 2022, https://</a:t>
            </a:r>
            <a:r>
              <a:rPr lang="en-US" dirty="0" err="1"/>
              <a:t>aafa.org</a:t>
            </a:r>
            <a:r>
              <a:rPr lang="en-US" dirty="0"/>
              <a:t>/asthma/asthma-treatment/asthma-treatment-action-plan/.</a:t>
            </a:r>
          </a:p>
        </p:txBody>
      </p:sp>
      <p:sp>
        <p:nvSpPr>
          <p:cNvPr id="4" name="Title 3">
            <a:extLst>
              <a:ext uri="{FF2B5EF4-FFF2-40B4-BE49-F238E27FC236}">
                <a16:creationId xmlns:a16="http://schemas.microsoft.com/office/drawing/2014/main" id="{0A3A13C1-3E97-BF46-96AD-1C51A3BE7A24}"/>
              </a:ext>
            </a:extLst>
          </p:cNvPr>
          <p:cNvSpPr>
            <a:spLocks noGrp="1"/>
          </p:cNvSpPr>
          <p:nvPr>
            <p:ph type="title"/>
          </p:nvPr>
        </p:nvSpPr>
        <p:spPr/>
        <p:txBody>
          <a:bodyPr/>
          <a:lstStyle/>
          <a:p>
            <a:r>
              <a:rPr lang="en-US" dirty="0"/>
              <a:t>Treating Asthma</a:t>
            </a:r>
          </a:p>
        </p:txBody>
      </p:sp>
      <p:pic>
        <p:nvPicPr>
          <p:cNvPr id="5" name="Content Placeholder 4">
            <a:extLst>
              <a:ext uri="{FF2B5EF4-FFF2-40B4-BE49-F238E27FC236}">
                <a16:creationId xmlns:a16="http://schemas.microsoft.com/office/drawing/2014/main" id="{0E8A5993-E2F9-5945-B7CF-3F4335B4762A}"/>
              </a:ext>
            </a:extLst>
          </p:cNvPr>
          <p:cNvPicPr>
            <a:picLocks noGrp="1" noChangeAspect="1"/>
          </p:cNvPicPr>
          <p:nvPr>
            <p:ph idx="1"/>
          </p:nvPr>
        </p:nvPicPr>
        <p:blipFill>
          <a:blip r:embed="rId3"/>
          <a:stretch>
            <a:fillRect/>
          </a:stretch>
        </p:blipFill>
        <p:spPr>
          <a:xfrm>
            <a:off x="6588938" y="247714"/>
            <a:ext cx="4626750" cy="5978982"/>
          </a:xfrm>
          <a:prstGeom prst="rect">
            <a:avLst/>
          </a:prstGeom>
        </p:spPr>
      </p:pic>
      <p:sp>
        <p:nvSpPr>
          <p:cNvPr id="6" name="Content Placeholder 6">
            <a:extLst>
              <a:ext uri="{FF2B5EF4-FFF2-40B4-BE49-F238E27FC236}">
                <a16:creationId xmlns:a16="http://schemas.microsoft.com/office/drawing/2014/main" id="{360C473A-AA83-BC48-9739-73893581CD58}"/>
              </a:ext>
            </a:extLst>
          </p:cNvPr>
          <p:cNvSpPr txBox="1">
            <a:spLocks/>
          </p:cNvSpPr>
          <p:nvPr/>
        </p:nvSpPr>
        <p:spPr>
          <a:xfrm>
            <a:off x="800100" y="1326545"/>
            <a:ext cx="5629275" cy="4462081"/>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buFont typeface="+mj-lt"/>
              <a:buAutoNum type="arabicPeriod"/>
            </a:pPr>
            <a:r>
              <a:rPr lang="en-US" dirty="0"/>
              <a:t>Develop an Asthma Action Plan and use medication accordingly.</a:t>
            </a:r>
          </a:p>
          <a:p>
            <a:pPr marL="457200" indent="-457200">
              <a:buFont typeface="+mj-lt"/>
              <a:buAutoNum type="arabicPeriod"/>
            </a:pPr>
            <a:endParaRPr lang="en-US" dirty="0"/>
          </a:p>
          <a:p>
            <a:pPr marL="457200" indent="-457200">
              <a:buFont typeface="+mj-lt"/>
              <a:buAutoNum type="arabicPeriod"/>
            </a:pPr>
            <a:r>
              <a:rPr lang="en-US" dirty="0"/>
              <a:t>Remove as many triggers as possible.</a:t>
            </a:r>
          </a:p>
          <a:p>
            <a:pPr marL="457200" indent="-457200">
              <a:buFont typeface="+mj-lt"/>
              <a:buAutoNum type="arabicPeriod"/>
            </a:pPr>
            <a:endParaRPr lang="en-US" dirty="0"/>
          </a:p>
          <a:p>
            <a:pPr marL="457200" indent="-457200">
              <a:buFont typeface="+mj-lt"/>
              <a:buAutoNum type="arabicPeriod"/>
            </a:pPr>
            <a:r>
              <a:rPr lang="en-US" dirty="0"/>
              <a:t>Follow up, adjust medication as needed.</a:t>
            </a:r>
          </a:p>
        </p:txBody>
      </p:sp>
    </p:spTree>
    <p:extLst>
      <p:ext uri="{BB962C8B-B14F-4D97-AF65-F5344CB8AC3E}">
        <p14:creationId xmlns:p14="http://schemas.microsoft.com/office/powerpoint/2010/main" val="13482792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E627013C-85AD-BF4D-8BA0-BA8A1BF9E515}"/>
              </a:ext>
            </a:extLst>
          </p:cNvPr>
          <p:cNvPicPr>
            <a:picLocks noChangeAspect="1"/>
          </p:cNvPicPr>
          <p:nvPr/>
        </p:nvPicPr>
        <p:blipFill>
          <a:blip>
            <a:alphaModFix amt="37000"/>
            <a:extLst>
              <a:ext uri="{96DAC541-7B7A-43D3-8B79-37D633B846F1}">
                <asvg:svgBlip xmlns:asvg="http://schemas.microsoft.com/office/drawing/2016/SVG/main" r:embed="rId5"/>
              </a:ext>
            </a:extLst>
          </a:blip>
          <a:stretch>
            <a:fillRect/>
          </a:stretch>
        </p:blipFill>
        <p:spPr>
          <a:xfrm flipH="1">
            <a:off x="1853594" y="818439"/>
            <a:ext cx="7272664" cy="5454498"/>
          </a:xfrm>
          <a:prstGeom prst="rect">
            <a:avLst/>
          </a:prstGeo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9" y="1411287"/>
            <a:ext cx="7315200" cy="2377440"/>
          </a:xfrm>
        </p:spPr>
        <p:txBody>
          <a:bodyPr/>
          <a:lstStyle/>
          <a:p>
            <a:r>
              <a:rPr lang="en-US" dirty="0"/>
              <a:t>How Does Saliva Change?</a:t>
            </a:r>
          </a:p>
        </p:txBody>
      </p:sp>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pic>
        <p:nvPicPr>
          <p:cNvPr id="7" name="Graphic 6">
            <a:extLst>
              <a:ext uri="{FF2B5EF4-FFF2-40B4-BE49-F238E27FC236}">
                <a16:creationId xmlns:a16="http://schemas.microsoft.com/office/drawing/2014/main" id="{10BFFD04-765B-014F-96F3-A96CDE583D9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909481" y="1073055"/>
            <a:ext cx="6282519" cy="4711889"/>
          </a:xfrm>
          <a:prstGeom prst="rect">
            <a:avLst/>
          </a:prstGeom>
        </p:spPr>
      </p:pic>
    </p:spTree>
    <p:extLst>
      <p:ext uri="{BB962C8B-B14F-4D97-AF65-F5344CB8AC3E}">
        <p14:creationId xmlns:p14="http://schemas.microsoft.com/office/powerpoint/2010/main" val="11233683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3C7E3-E3F7-3BBD-2641-597F2210BD18}"/>
            </a:ext>
          </a:extLst>
        </p:cNvPr>
        <p:cNvGrpSpPr/>
        <p:nvPr/>
      </p:nvGrpSpPr>
      <p:grpSpPr>
        <a:xfrm>
          <a:off x="0" y="0"/>
          <a:ext cx="0" cy="0"/>
          <a:chOff x="0" y="0"/>
          <a:chExt cx="0" cy="0"/>
        </a:xfrm>
      </p:grpSpPr>
      <p:pic>
        <p:nvPicPr>
          <p:cNvPr id="9" name="Graphic 8">
            <a:extLst>
              <a:ext uri="{FF2B5EF4-FFF2-40B4-BE49-F238E27FC236}">
                <a16:creationId xmlns:a16="http://schemas.microsoft.com/office/drawing/2014/main" id="{C90A95A8-85A9-16AE-A4AF-82FAA581AE09}"/>
              </a:ext>
            </a:extLst>
          </p:cNvPr>
          <p:cNvPicPr>
            <a:picLocks noChangeAspect="1"/>
          </p:cNvPicPr>
          <p:nvPr/>
        </p:nvPicPr>
        <p:blipFill>
          <a:blip>
            <a:alphaModFix amt="37000"/>
            <a:extLst>
              <a:ext uri="{96DAC541-7B7A-43D3-8B79-37D633B846F1}">
                <asvg:svgBlip xmlns:asvg="http://schemas.microsoft.com/office/drawing/2016/SVG/main" r:embed="rId3"/>
              </a:ext>
            </a:extLst>
          </a:blip>
          <a:stretch>
            <a:fillRect/>
          </a:stretch>
        </p:blipFill>
        <p:spPr>
          <a:xfrm flipH="1">
            <a:off x="2415540" y="391340"/>
            <a:ext cx="7894320" cy="5920740"/>
          </a:xfrm>
          <a:prstGeom prst="rect">
            <a:avLst/>
          </a:prstGeom>
        </p:spPr>
      </p:pic>
      <p:sp>
        <p:nvSpPr>
          <p:cNvPr id="4" name="Title 3">
            <a:extLst>
              <a:ext uri="{FF2B5EF4-FFF2-40B4-BE49-F238E27FC236}">
                <a16:creationId xmlns:a16="http://schemas.microsoft.com/office/drawing/2014/main" id="{69EF7BE5-D54B-E7D7-092B-0B9C14E01143}"/>
              </a:ext>
            </a:extLst>
          </p:cNvPr>
          <p:cNvSpPr>
            <a:spLocks noGrp="1"/>
          </p:cNvSpPr>
          <p:nvPr>
            <p:ph type="title"/>
          </p:nvPr>
        </p:nvSpPr>
        <p:spPr/>
        <p:txBody>
          <a:bodyPr/>
          <a:lstStyle/>
          <a:p>
            <a:r>
              <a:rPr lang="en-US" dirty="0"/>
              <a:t>Effect on Saliva</a:t>
            </a:r>
          </a:p>
        </p:txBody>
      </p:sp>
      <p:pic>
        <p:nvPicPr>
          <p:cNvPr id="8" name="Graphic 7">
            <a:extLst>
              <a:ext uri="{FF2B5EF4-FFF2-40B4-BE49-F238E27FC236}">
                <a16:creationId xmlns:a16="http://schemas.microsoft.com/office/drawing/2014/main" id="{49B2F3F1-7973-2F47-DF3C-2CA5C8E0D7C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6096000" y="872067"/>
            <a:ext cx="6612381" cy="4959286"/>
          </a:xfrm>
          <a:prstGeom prst="rect">
            <a:avLst/>
          </a:prstGeom>
        </p:spPr>
      </p:pic>
      <p:sp>
        <p:nvSpPr>
          <p:cNvPr id="6" name="TextBox 5">
            <a:extLst>
              <a:ext uri="{FF2B5EF4-FFF2-40B4-BE49-F238E27FC236}">
                <a16:creationId xmlns:a16="http://schemas.microsoft.com/office/drawing/2014/main" id="{788C8CC3-413C-354E-B8EE-27386FB14958}"/>
              </a:ext>
            </a:extLst>
          </p:cNvPr>
          <p:cNvSpPr txBox="1"/>
          <p:nvPr/>
        </p:nvSpPr>
        <p:spPr>
          <a:xfrm>
            <a:off x="685800" y="1547695"/>
            <a:ext cx="7371730" cy="2793842"/>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sz="2400" dirty="0"/>
              <a:t>Reduced salivary flow (xerostomia)</a:t>
            </a:r>
          </a:p>
          <a:p>
            <a:pPr marL="285750" indent="-285750">
              <a:lnSpc>
                <a:spcPct val="150000"/>
              </a:lnSpc>
              <a:buFont typeface="Arial" panose="020B0604020202020204" pitchFamily="34" charset="0"/>
              <a:buChar char="•"/>
            </a:pPr>
            <a:r>
              <a:rPr lang="en-US" sz="2400" dirty="0"/>
              <a:t>Reduced buffering capacity</a:t>
            </a:r>
          </a:p>
          <a:p>
            <a:pPr marL="285750" indent="-285750">
              <a:lnSpc>
                <a:spcPct val="150000"/>
              </a:lnSpc>
              <a:buFont typeface="Arial" panose="020B0604020202020204" pitchFamily="34" charset="0"/>
              <a:buChar char="•"/>
            </a:pPr>
            <a:r>
              <a:rPr lang="en-US" sz="2400" dirty="0"/>
              <a:t>Lower salivary pH</a:t>
            </a:r>
          </a:p>
          <a:p>
            <a:pPr marL="285750" indent="-285750">
              <a:lnSpc>
                <a:spcPct val="150000"/>
              </a:lnSpc>
              <a:buFont typeface="Arial" panose="020B0604020202020204" pitchFamily="34" charset="0"/>
              <a:buChar char="•"/>
            </a:pPr>
            <a:r>
              <a:rPr lang="en-US" sz="2400" dirty="0"/>
              <a:t>Temporary decrease in plaque pH after inhaler use</a:t>
            </a:r>
          </a:p>
          <a:p>
            <a:pPr marL="285750" indent="-285750">
              <a:lnSpc>
                <a:spcPct val="150000"/>
              </a:lnSpc>
              <a:buFont typeface="Arial" panose="020B0604020202020204" pitchFamily="34" charset="0"/>
              <a:buChar char="•"/>
            </a:pPr>
            <a:r>
              <a:rPr lang="en-US" sz="2400" dirty="0"/>
              <a:t>Oral environment that favors cariogenic bacteria</a:t>
            </a:r>
          </a:p>
        </p:txBody>
      </p:sp>
      <p:sp>
        <p:nvSpPr>
          <p:cNvPr id="3" name="Text Placeholder 2">
            <a:extLst>
              <a:ext uri="{FF2B5EF4-FFF2-40B4-BE49-F238E27FC236}">
                <a16:creationId xmlns:a16="http://schemas.microsoft.com/office/drawing/2014/main" id="{88A9C7C6-EC5B-6151-8B05-4ABF587A8646}"/>
              </a:ext>
            </a:extLst>
          </p:cNvPr>
          <p:cNvSpPr>
            <a:spLocks noGrp="1"/>
          </p:cNvSpPr>
          <p:nvPr>
            <p:ph type="body" sz="half" idx="2"/>
          </p:nvPr>
        </p:nvSpPr>
        <p:spPr>
          <a:xfrm>
            <a:off x="2743200" y="6255014"/>
            <a:ext cx="8051800" cy="355272"/>
          </a:xfrm>
        </p:spPr>
        <p:txBody>
          <a:bodyPr/>
          <a:lstStyle/>
          <a:p>
            <a:r>
              <a:rPr lang="en-US" dirty="0"/>
              <a:t>Rukshana Fathima, Rekha Shenoy, Praveen Jodalli, et al., “Evaluation of Salivary Parameters and Oral Health Status among Asthmatic and </a:t>
            </a:r>
            <a:r>
              <a:rPr lang="en-US" dirty="0" err="1"/>
              <a:t>Nonasthmatic</a:t>
            </a:r>
            <a:r>
              <a:rPr lang="en-US" dirty="0"/>
              <a:t> Adult Patients Visiting a Tertiary Care Hospital,” </a:t>
            </a:r>
            <a:r>
              <a:rPr lang="en-US" i="1" dirty="0" err="1"/>
              <a:t>Cureus</a:t>
            </a:r>
            <a:r>
              <a:rPr lang="en-US" dirty="0"/>
              <a:t>, </a:t>
            </a:r>
            <a:r>
              <a:rPr lang="en-US" i="1" dirty="0"/>
              <a:t>11</a:t>
            </a:r>
            <a:r>
              <a:rPr lang="en-US" dirty="0"/>
              <a:t>(10), (2019) e5957. https://</a:t>
            </a:r>
            <a:r>
              <a:rPr lang="en-US" dirty="0" err="1"/>
              <a:t>doi.org</a:t>
            </a:r>
            <a:r>
              <a:rPr lang="en-US" dirty="0"/>
              <a:t>/10.7759/cureus.5957.</a:t>
            </a:r>
          </a:p>
        </p:txBody>
      </p:sp>
    </p:spTree>
    <p:extLst>
      <p:ext uri="{BB962C8B-B14F-4D97-AF65-F5344CB8AC3E}">
        <p14:creationId xmlns:p14="http://schemas.microsoft.com/office/powerpoint/2010/main" val="1266865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E442E4-FF43-A3FF-E935-1A8D7EBA192E}"/>
              </a:ext>
            </a:extLst>
          </p:cNvPr>
          <p:cNvSpPr>
            <a:spLocks noGrp="1"/>
          </p:cNvSpPr>
          <p:nvPr>
            <p:ph type="title"/>
          </p:nvPr>
        </p:nvSpPr>
        <p:spPr/>
        <p:txBody>
          <a:bodyPr/>
          <a:lstStyle/>
          <a:p>
            <a:r>
              <a:rPr lang="en-US" dirty="0"/>
              <a:t>Factors Influencing Saliva Composition and Flow</a:t>
            </a:r>
          </a:p>
        </p:txBody>
      </p:sp>
      <p:graphicFrame>
        <p:nvGraphicFramePr>
          <p:cNvPr id="5" name="Diagram 4">
            <a:extLst>
              <a:ext uri="{FF2B5EF4-FFF2-40B4-BE49-F238E27FC236}">
                <a16:creationId xmlns:a16="http://schemas.microsoft.com/office/drawing/2014/main" id="{B8621A4C-BC4E-A327-6379-2AD61C760148}"/>
              </a:ext>
            </a:extLst>
          </p:cNvPr>
          <p:cNvGraphicFramePr/>
          <p:nvPr>
            <p:extLst>
              <p:ext uri="{D42A27DB-BD31-4B8C-83A1-F6EECF244321}">
                <p14:modId xmlns:p14="http://schemas.microsoft.com/office/powerpoint/2010/main" val="2728570152"/>
              </p:ext>
            </p:extLst>
          </p:nvPr>
        </p:nvGraphicFramePr>
        <p:xfrm>
          <a:off x="1532021" y="969877"/>
          <a:ext cx="9127958" cy="49182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428984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29A4FE-01DA-C340-BD28-DF743CD909E9}"/>
              </a:ext>
            </a:extLst>
          </p:cNvPr>
          <p:cNvSpPr>
            <a:spLocks noGrp="1"/>
          </p:cNvSpPr>
          <p:nvPr>
            <p:ph type="title"/>
          </p:nvPr>
        </p:nvSpPr>
        <p:spPr/>
        <p:txBody>
          <a:bodyPr/>
          <a:lstStyle/>
          <a:p>
            <a:r>
              <a:rPr lang="en-US" dirty="0"/>
              <a:t>Address Medication or Disease-Induced Xerostomia</a:t>
            </a:r>
          </a:p>
        </p:txBody>
      </p:sp>
      <p:pic>
        <p:nvPicPr>
          <p:cNvPr id="12" name="Content Placeholder 11">
            <a:extLst>
              <a:ext uri="{FF2B5EF4-FFF2-40B4-BE49-F238E27FC236}">
                <a16:creationId xmlns:a16="http://schemas.microsoft.com/office/drawing/2014/main" id="{22B17D03-2A39-C648-9794-ED9C015A5504}"/>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1335263" y="751085"/>
            <a:ext cx="9521473" cy="5355829"/>
          </a:xfrm>
        </p:spPr>
      </p:pic>
    </p:spTree>
    <p:extLst>
      <p:ext uri="{BB962C8B-B14F-4D97-AF65-F5344CB8AC3E}">
        <p14:creationId xmlns:p14="http://schemas.microsoft.com/office/powerpoint/2010/main" val="30126042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105144A-35FE-9E4D-A20D-FA438BCCDB80}"/>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1060450" y="911225"/>
            <a:ext cx="10071100" cy="5035550"/>
          </a:xfrm>
        </p:spPr>
      </p:pic>
      <p:sp>
        <p:nvSpPr>
          <p:cNvPr id="4" name="Title 3">
            <a:extLst>
              <a:ext uri="{FF2B5EF4-FFF2-40B4-BE49-F238E27FC236}">
                <a16:creationId xmlns:a16="http://schemas.microsoft.com/office/drawing/2014/main" id="{E127BCE6-FF3B-2940-A151-562D627629DC}"/>
              </a:ext>
            </a:extLst>
          </p:cNvPr>
          <p:cNvSpPr>
            <a:spLocks noGrp="1"/>
          </p:cNvSpPr>
          <p:nvPr>
            <p:ph type="title"/>
          </p:nvPr>
        </p:nvSpPr>
        <p:spPr/>
        <p:txBody>
          <a:bodyPr/>
          <a:lstStyle/>
          <a:p>
            <a:r>
              <a:rPr lang="en-US" dirty="0"/>
              <a:t>Allergic Rhinitis</a:t>
            </a:r>
          </a:p>
        </p:txBody>
      </p:sp>
    </p:spTree>
    <p:extLst>
      <p:ext uri="{BB962C8B-B14F-4D97-AF65-F5344CB8AC3E}">
        <p14:creationId xmlns:p14="http://schemas.microsoft.com/office/powerpoint/2010/main" val="30292565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A1EC3-75F0-D2B4-AA6B-05BA7AC3F607}"/>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9AFBEABA-F365-8245-A1F4-21C41D56E20B}"/>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1835150" y="1298575"/>
            <a:ext cx="8521700" cy="4260850"/>
          </a:xfrm>
        </p:spPr>
      </p:pic>
      <p:sp>
        <p:nvSpPr>
          <p:cNvPr id="4" name="Title 3">
            <a:extLst>
              <a:ext uri="{FF2B5EF4-FFF2-40B4-BE49-F238E27FC236}">
                <a16:creationId xmlns:a16="http://schemas.microsoft.com/office/drawing/2014/main" id="{E09C56A6-BAB5-1757-7A6A-9D5BF93CA482}"/>
              </a:ext>
            </a:extLst>
          </p:cNvPr>
          <p:cNvSpPr>
            <a:spLocks noGrp="1"/>
          </p:cNvSpPr>
          <p:nvPr>
            <p:ph type="title"/>
          </p:nvPr>
        </p:nvSpPr>
        <p:spPr/>
        <p:txBody>
          <a:bodyPr/>
          <a:lstStyle/>
          <a:p>
            <a:r>
              <a:rPr lang="en-US" dirty="0"/>
              <a:t>Allergic Rhinitis</a:t>
            </a:r>
          </a:p>
        </p:txBody>
      </p:sp>
      <p:sp>
        <p:nvSpPr>
          <p:cNvPr id="5" name="Text Placeholder 4">
            <a:extLst>
              <a:ext uri="{FF2B5EF4-FFF2-40B4-BE49-F238E27FC236}">
                <a16:creationId xmlns:a16="http://schemas.microsoft.com/office/drawing/2014/main" id="{80D04CC5-8092-C26D-9B60-C131240E9029}"/>
              </a:ext>
            </a:extLst>
          </p:cNvPr>
          <p:cNvSpPr>
            <a:spLocks noGrp="1"/>
          </p:cNvSpPr>
          <p:nvPr>
            <p:ph type="body" sz="half" idx="2"/>
          </p:nvPr>
        </p:nvSpPr>
        <p:spPr/>
        <p:txBody>
          <a:bodyPr/>
          <a:lstStyle/>
          <a:p>
            <a:pPr lvl="0" defTabSz="914400">
              <a:lnSpc>
                <a:spcPct val="100000"/>
              </a:lnSpc>
              <a:defRPr/>
            </a:pPr>
            <a:r>
              <a:rPr lang="en-US" dirty="0"/>
              <a:t>Michael Seidman, Richard Gurgel, Sandra Yin, et al., “Clinical practice guideline: Allergic rhinitis,” </a:t>
            </a:r>
            <a:r>
              <a:rPr lang="en-US" i="1" dirty="0"/>
              <a:t> Official Journal of American Academy of Otolaryngology—Head and Neck Surgery </a:t>
            </a:r>
            <a:r>
              <a:rPr lang="en-US" dirty="0"/>
              <a:t>, </a:t>
            </a:r>
            <a:r>
              <a:rPr lang="en-US" i="1" dirty="0"/>
              <a:t>152</a:t>
            </a:r>
            <a:r>
              <a:rPr lang="en-US" dirty="0"/>
              <a:t>(1 Suppl), (2015) S1–S43,. https://</a:t>
            </a:r>
            <a:r>
              <a:rPr lang="en-US" dirty="0" err="1"/>
              <a:t>doi.org</a:t>
            </a:r>
            <a:r>
              <a:rPr lang="en-US" dirty="0"/>
              <a:t>/10.1177/0194599814561600.</a:t>
            </a:r>
          </a:p>
          <a:p>
            <a:pPr lvl="0" defTabSz="914400">
              <a:lnSpc>
                <a:spcPct val="100000"/>
              </a:lnSpc>
              <a:defRPr/>
            </a:pPr>
            <a:endParaRPr lang="en-US" dirty="0"/>
          </a:p>
          <a:p>
            <a:pPr lvl="0" defTabSz="914400">
              <a:lnSpc>
                <a:spcPct val="100000"/>
              </a:lnSpc>
              <a:defRPr/>
            </a:pPr>
            <a:r>
              <a:rPr lang="en-US" dirty="0"/>
              <a:t>“Hay Fever/Rhinitis,” </a:t>
            </a:r>
            <a:r>
              <a:rPr lang="en-US" i="1" dirty="0"/>
              <a:t>American Academy of Allergy Asthma and Immunology, </a:t>
            </a:r>
            <a:r>
              <a:rPr lang="en-US" dirty="0"/>
              <a:t>March 31, 2026, https://</a:t>
            </a:r>
            <a:r>
              <a:rPr lang="en-US" dirty="0" err="1"/>
              <a:t>www.aaaai.org</a:t>
            </a:r>
            <a:r>
              <a:rPr lang="en-US" dirty="0"/>
              <a:t>/conditions-treatments/allergies/hay-fever-rhinitis.</a:t>
            </a:r>
          </a:p>
          <a:p>
            <a:endParaRPr lang="en-US" dirty="0"/>
          </a:p>
          <a:p>
            <a:r>
              <a:rPr lang="en-US" dirty="0"/>
              <a:t>Peter Small, Paul Keith, and Harold Kim, “Allergic rhinitis,” </a:t>
            </a:r>
            <a:r>
              <a:rPr lang="en-US" i="1" dirty="0"/>
              <a:t>Allergy, Asthma, and Clinical Immunology: Official Journal of the Canadian Society of Allergy and Clinical Immunology</a:t>
            </a:r>
            <a:r>
              <a:rPr lang="en-US" dirty="0"/>
              <a:t>, </a:t>
            </a:r>
            <a:r>
              <a:rPr lang="en-US" i="1" dirty="0"/>
              <a:t>14</a:t>
            </a:r>
            <a:r>
              <a:rPr lang="en-US" dirty="0"/>
              <a:t>(Suppl 2), (2018) 51, https://</a:t>
            </a:r>
            <a:r>
              <a:rPr lang="en-US" dirty="0" err="1"/>
              <a:t>doi.org</a:t>
            </a:r>
            <a:r>
              <a:rPr lang="en-US" dirty="0"/>
              <a:t>/10.1186/s13223-018-0280-7.</a:t>
            </a:r>
          </a:p>
        </p:txBody>
      </p:sp>
    </p:spTree>
    <p:extLst>
      <p:ext uri="{BB962C8B-B14F-4D97-AF65-F5344CB8AC3E}">
        <p14:creationId xmlns:p14="http://schemas.microsoft.com/office/powerpoint/2010/main" val="11510798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5C9EB3-0FF5-B54B-9E93-21B945469483}"/>
              </a:ext>
            </a:extLst>
          </p:cNvPr>
          <p:cNvSpPr>
            <a:spLocks noGrp="1"/>
          </p:cNvSpPr>
          <p:nvPr>
            <p:ph type="body" sz="half" idx="2"/>
          </p:nvPr>
        </p:nvSpPr>
        <p:spPr/>
        <p:txBody>
          <a:bodyPr/>
          <a:lstStyle/>
          <a:p>
            <a:r>
              <a:rPr lang="en-US" dirty="0"/>
              <a:t>Ruby </a:t>
            </a:r>
            <a:r>
              <a:rPr lang="en-US" dirty="0" err="1"/>
              <a:t>Pawankar</a:t>
            </a:r>
            <a:r>
              <a:rPr lang="en-US" dirty="0"/>
              <a:t>, Giorgio Canonica, Stephen Holgate, and Richard Lockey, “World Allergy Organization (WAO) White Book on Allergy</a:t>
            </a:r>
            <a:r>
              <a:rPr lang="en-US" i="1" dirty="0"/>
              <a:t>,” World Allergy Organization, </a:t>
            </a:r>
            <a:r>
              <a:rPr lang="en-US" dirty="0"/>
              <a:t>(Wisconsin: World Allergy Organization, 2011), 28.</a:t>
            </a:r>
          </a:p>
        </p:txBody>
      </p:sp>
      <p:sp>
        <p:nvSpPr>
          <p:cNvPr id="4" name="Title 3">
            <a:extLst>
              <a:ext uri="{FF2B5EF4-FFF2-40B4-BE49-F238E27FC236}">
                <a16:creationId xmlns:a16="http://schemas.microsoft.com/office/drawing/2014/main" id="{05D5528B-4AA0-C44C-AF64-DEBF6E7D7A0D}"/>
              </a:ext>
            </a:extLst>
          </p:cNvPr>
          <p:cNvSpPr>
            <a:spLocks noGrp="1"/>
          </p:cNvSpPr>
          <p:nvPr>
            <p:ph type="title"/>
          </p:nvPr>
        </p:nvSpPr>
        <p:spPr/>
        <p:txBody>
          <a:bodyPr/>
          <a:lstStyle/>
          <a:p>
            <a:r>
              <a:rPr lang="en-US" dirty="0"/>
              <a:t>National Allergy Bureau</a:t>
            </a:r>
          </a:p>
        </p:txBody>
      </p:sp>
      <p:pic>
        <p:nvPicPr>
          <p:cNvPr id="14" name="Content Placeholder 13">
            <a:extLst>
              <a:ext uri="{FF2B5EF4-FFF2-40B4-BE49-F238E27FC236}">
                <a16:creationId xmlns:a16="http://schemas.microsoft.com/office/drawing/2014/main" id="{CECA6FDB-BE20-7E4D-A38F-3A11EE91D4BE}"/>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414867" y="1452868"/>
            <a:ext cx="5681133" cy="4260850"/>
          </a:xfrm>
        </p:spPr>
      </p:pic>
      <p:pic>
        <p:nvPicPr>
          <p:cNvPr id="16" name="Graphic 15">
            <a:extLst>
              <a:ext uri="{FF2B5EF4-FFF2-40B4-BE49-F238E27FC236}">
                <a16:creationId xmlns:a16="http://schemas.microsoft.com/office/drawing/2014/main" id="{A7B5B8B6-B536-2B4F-9399-8AC5A1670E7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68885" y="1421382"/>
            <a:ext cx="5723115" cy="4292336"/>
          </a:xfrm>
          <a:prstGeom prst="rect">
            <a:avLst/>
          </a:prstGeom>
        </p:spPr>
      </p:pic>
    </p:spTree>
    <p:extLst>
      <p:ext uri="{BB962C8B-B14F-4D97-AF65-F5344CB8AC3E}">
        <p14:creationId xmlns:p14="http://schemas.microsoft.com/office/powerpoint/2010/main" val="1870542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8C5241-E341-C040-8DEB-054F14AF51EB}"/>
              </a:ext>
            </a:extLst>
          </p:cNvPr>
          <p:cNvSpPr>
            <a:spLocks noGrp="1"/>
          </p:cNvSpPr>
          <p:nvPr>
            <p:ph type="body" sz="half" idx="2"/>
          </p:nvPr>
        </p:nvSpPr>
        <p:spPr/>
        <p:txBody>
          <a:bodyPr/>
          <a:lstStyle/>
          <a:p>
            <a:pPr lvl="0" defTabSz="914400">
              <a:lnSpc>
                <a:spcPct val="100000"/>
              </a:lnSpc>
              <a:defRPr/>
            </a:pPr>
            <a:r>
              <a:rPr lang="en-US" dirty="0"/>
              <a:t>Michael Seidman, Richard Gurgel, Sandra Lin, et al., “Clinical Practice Guideline: Allergic Rhinitis,” </a:t>
            </a:r>
            <a:r>
              <a:rPr lang="en-US" i="1" dirty="0"/>
              <a:t>Official Journal of American Academy of Otolaryngology—Head and Neck Surgery</a:t>
            </a:r>
            <a:r>
              <a:rPr lang="en-US" dirty="0"/>
              <a:t>, </a:t>
            </a:r>
            <a:r>
              <a:rPr lang="en-US" i="1" dirty="0"/>
              <a:t>152</a:t>
            </a:r>
            <a:r>
              <a:rPr lang="en-US" dirty="0"/>
              <a:t>(1 Suppl), (2015) S1–S43, https://</a:t>
            </a:r>
            <a:r>
              <a:rPr lang="en-US" dirty="0" err="1"/>
              <a:t>doi.org</a:t>
            </a:r>
            <a:r>
              <a:rPr lang="en-US" dirty="0"/>
              <a:t>/10.1177/0194599814561600.</a:t>
            </a:r>
          </a:p>
        </p:txBody>
      </p:sp>
      <p:pic>
        <p:nvPicPr>
          <p:cNvPr id="5" name="Picture 4">
            <a:extLst>
              <a:ext uri="{FF2B5EF4-FFF2-40B4-BE49-F238E27FC236}">
                <a16:creationId xmlns:a16="http://schemas.microsoft.com/office/drawing/2014/main" id="{FACE290F-4911-0840-B941-407BC84F7752}"/>
              </a:ext>
            </a:extLst>
          </p:cNvPr>
          <p:cNvPicPr>
            <a:picLocks noChangeAspect="1"/>
          </p:cNvPicPr>
          <p:nvPr/>
        </p:nvPicPr>
        <p:blipFill>
          <a:blip r:embed="rId3"/>
          <a:stretch>
            <a:fillRect/>
          </a:stretch>
        </p:blipFill>
        <p:spPr>
          <a:xfrm>
            <a:off x="3125626" y="247714"/>
            <a:ext cx="5940748" cy="5728297"/>
          </a:xfrm>
          <a:prstGeom prst="rect">
            <a:avLst/>
          </a:prstGeom>
        </p:spPr>
      </p:pic>
    </p:spTree>
    <p:extLst>
      <p:ext uri="{BB962C8B-B14F-4D97-AF65-F5344CB8AC3E}">
        <p14:creationId xmlns:p14="http://schemas.microsoft.com/office/powerpoint/2010/main" val="19188800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2E3B8-F65A-DCCB-0FEF-00D8ADE94A4C}"/>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CC49B875-C884-7F5F-A7F2-DF7B88156EB9}"/>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34D0F456-D29B-2A23-4EDB-A48179D1CB0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8C5E46ED-4E22-684B-72E9-285BCE040D73}"/>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30C5D097-3280-ADED-DD05-D2FE22F96EBC}"/>
              </a:ext>
            </a:extLst>
          </p:cNvPr>
          <p:cNvSpPr>
            <a:spLocks noGrp="1"/>
          </p:cNvSpPr>
          <p:nvPr>
            <p:ph type="title"/>
          </p:nvPr>
        </p:nvSpPr>
        <p:spPr>
          <a:xfrm>
            <a:off x="685800" y="486167"/>
            <a:ext cx="10820400" cy="966701"/>
          </a:xfrm>
        </p:spPr>
        <p:txBody>
          <a:bodyPr/>
          <a:lstStyle/>
          <a:p>
            <a:r>
              <a:rPr lang="en-US" dirty="0"/>
              <a:t>When using an intranasal corticosteroid such as fluticasone propionate, which of the following is a common result?</a:t>
            </a:r>
          </a:p>
        </p:txBody>
      </p:sp>
      <p:sp>
        <p:nvSpPr>
          <p:cNvPr id="7" name="Content Placeholder 6">
            <a:extLst>
              <a:ext uri="{FF2B5EF4-FFF2-40B4-BE49-F238E27FC236}">
                <a16:creationId xmlns:a16="http://schemas.microsoft.com/office/drawing/2014/main" id="{203C2DC4-105F-DBF4-1475-EFE399CFAD28}"/>
              </a:ext>
            </a:extLst>
          </p:cNvPr>
          <p:cNvSpPr>
            <a:spLocks noGrp="1"/>
          </p:cNvSpPr>
          <p:nvPr>
            <p:ph idx="1"/>
          </p:nvPr>
        </p:nvSpPr>
        <p:spPr>
          <a:xfrm>
            <a:off x="1935480" y="2282728"/>
            <a:ext cx="4160520" cy="2286000"/>
          </a:xfrm>
        </p:spPr>
        <p:txBody>
          <a:bodyPr/>
          <a:lstStyle/>
          <a:p>
            <a:pPr marL="457200" indent="-457200">
              <a:buAutoNum type="alphaUcPeriod"/>
            </a:pPr>
            <a:r>
              <a:rPr lang="en-US" dirty="0"/>
              <a:t>Reversible </a:t>
            </a:r>
            <a:r>
              <a:rPr lang="en-US" dirty="0" err="1"/>
              <a:t>ciliostasis</a:t>
            </a:r>
            <a:endParaRPr lang="en-US" dirty="0"/>
          </a:p>
          <a:p>
            <a:pPr marL="457200" indent="-457200">
              <a:buAutoNum type="alphaUcPeriod"/>
            </a:pPr>
            <a:r>
              <a:rPr lang="en-US" dirty="0"/>
              <a:t>Irreversible </a:t>
            </a:r>
            <a:r>
              <a:rPr lang="en-US" dirty="0" err="1"/>
              <a:t>ciliostasis</a:t>
            </a:r>
            <a:endParaRPr lang="en-US" dirty="0"/>
          </a:p>
          <a:p>
            <a:pPr marL="457200" indent="-457200">
              <a:buAutoNum type="alphaUcPeriod"/>
            </a:pPr>
            <a:r>
              <a:rPr lang="en-US" dirty="0"/>
              <a:t>Reversible ciliopathy</a:t>
            </a:r>
          </a:p>
          <a:p>
            <a:pPr marL="457200" indent="-457200">
              <a:buAutoNum type="alphaUcPeriod"/>
            </a:pPr>
            <a:r>
              <a:rPr lang="en-US" dirty="0"/>
              <a:t>Irreversible ciliopathy</a:t>
            </a:r>
          </a:p>
        </p:txBody>
      </p:sp>
    </p:spTree>
    <p:extLst>
      <p:ext uri="{BB962C8B-B14F-4D97-AF65-F5344CB8AC3E}">
        <p14:creationId xmlns:p14="http://schemas.microsoft.com/office/powerpoint/2010/main" val="29189589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B58D6-618D-D663-BA21-C9975D615CE0}"/>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9C5736EE-9DE8-116F-1C16-E4C0621A7716}"/>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26FB87A5-39CD-832F-9705-76AC5CFBA6AA}"/>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34D0F456-D29B-2A23-4EDB-A48179D1CB0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5598FB7-3FC1-07C0-0E6C-42925A2DF664}"/>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6040DB36-31F3-7D1C-7878-B9E2ECABADFC}"/>
              </a:ext>
            </a:extLst>
          </p:cNvPr>
          <p:cNvSpPr>
            <a:spLocks noGrp="1"/>
          </p:cNvSpPr>
          <p:nvPr>
            <p:ph type="title"/>
          </p:nvPr>
        </p:nvSpPr>
        <p:spPr>
          <a:xfrm>
            <a:off x="685800" y="486167"/>
            <a:ext cx="10820400" cy="966701"/>
          </a:xfrm>
        </p:spPr>
        <p:txBody>
          <a:bodyPr/>
          <a:lstStyle/>
          <a:p>
            <a:r>
              <a:rPr lang="en-US" dirty="0"/>
              <a:t>When using an intranasal corticosteroid such as fluticasone propionate, which of the following is a common result?</a:t>
            </a:r>
          </a:p>
        </p:txBody>
      </p:sp>
      <p:sp>
        <p:nvSpPr>
          <p:cNvPr id="7" name="Content Placeholder 6">
            <a:extLst>
              <a:ext uri="{FF2B5EF4-FFF2-40B4-BE49-F238E27FC236}">
                <a16:creationId xmlns:a16="http://schemas.microsoft.com/office/drawing/2014/main" id="{6A2DC9A6-C8E0-57CE-76C3-33F4D868B895}"/>
              </a:ext>
            </a:extLst>
          </p:cNvPr>
          <p:cNvSpPr>
            <a:spLocks noGrp="1"/>
          </p:cNvSpPr>
          <p:nvPr>
            <p:ph idx="1"/>
          </p:nvPr>
        </p:nvSpPr>
        <p:spPr>
          <a:xfrm>
            <a:off x="1935480" y="2282728"/>
            <a:ext cx="4160520" cy="2286000"/>
          </a:xfrm>
        </p:spPr>
        <p:txBody>
          <a:bodyPr/>
          <a:lstStyle/>
          <a:p>
            <a:pPr marL="457200" indent="-457200">
              <a:buAutoNum type="alphaUcPeriod"/>
            </a:pPr>
            <a:r>
              <a:rPr lang="en-US" dirty="0">
                <a:solidFill>
                  <a:schemeClr val="accent2"/>
                </a:solidFill>
              </a:rPr>
              <a:t>Reversible </a:t>
            </a:r>
            <a:r>
              <a:rPr lang="en-US" dirty="0" err="1">
                <a:solidFill>
                  <a:schemeClr val="accent2"/>
                </a:solidFill>
              </a:rPr>
              <a:t>ciliostasis</a:t>
            </a:r>
            <a:endParaRPr lang="en-US" dirty="0">
              <a:solidFill>
                <a:schemeClr val="accent2"/>
              </a:solidFill>
            </a:endParaRPr>
          </a:p>
          <a:p>
            <a:pPr marL="457200" indent="-457200">
              <a:buAutoNum type="alphaUcPeriod"/>
            </a:pPr>
            <a:r>
              <a:rPr lang="en-US" dirty="0"/>
              <a:t>Irreversible </a:t>
            </a:r>
            <a:r>
              <a:rPr lang="en-US" dirty="0" err="1"/>
              <a:t>ciliostasis</a:t>
            </a:r>
            <a:endParaRPr lang="en-US" dirty="0"/>
          </a:p>
          <a:p>
            <a:pPr marL="457200" indent="-457200">
              <a:buAutoNum type="alphaUcPeriod"/>
            </a:pPr>
            <a:r>
              <a:rPr lang="en-US" dirty="0"/>
              <a:t>Reversible ciliopathy</a:t>
            </a:r>
          </a:p>
          <a:p>
            <a:pPr marL="457200" indent="-457200">
              <a:buAutoNum type="alphaUcPeriod"/>
            </a:pPr>
            <a:r>
              <a:rPr lang="en-US" dirty="0"/>
              <a:t>Irreversible ciliopathy</a:t>
            </a:r>
          </a:p>
        </p:txBody>
      </p:sp>
    </p:spTree>
    <p:extLst>
      <p:ext uri="{BB962C8B-B14F-4D97-AF65-F5344CB8AC3E}">
        <p14:creationId xmlns:p14="http://schemas.microsoft.com/office/powerpoint/2010/main" val="4869506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ACEF02F-0F9B-8D4D-B492-7C43FAB69D71}"/>
              </a:ext>
            </a:extLst>
          </p:cNvPr>
          <p:cNvSpPr>
            <a:spLocks noGrp="1"/>
          </p:cNvSpPr>
          <p:nvPr>
            <p:ph type="body" sz="half" idx="2"/>
          </p:nvPr>
        </p:nvSpPr>
        <p:spPr/>
        <p:txBody>
          <a:bodyPr/>
          <a:lstStyle/>
          <a:p>
            <a:r>
              <a:rPr lang="en-US" dirty="0"/>
              <a:t>Jian Jiao, Luo Zhang, “Influence of Intranasal Drugs on Human Nasal Mucociliary Clearance and Ciliary Beat Frequency,” </a:t>
            </a:r>
            <a:r>
              <a:rPr lang="en-US" i="1" dirty="0"/>
              <a:t>Allergy, Asthma &amp; Immunology Research</a:t>
            </a:r>
            <a:r>
              <a:rPr lang="en-US" dirty="0"/>
              <a:t>, </a:t>
            </a:r>
            <a:r>
              <a:rPr lang="en-US" i="1" dirty="0"/>
              <a:t>11</a:t>
            </a:r>
            <a:r>
              <a:rPr lang="en-US" dirty="0"/>
              <a:t>(3), (2019) 306–319, https://</a:t>
            </a:r>
            <a:r>
              <a:rPr lang="en-US" dirty="0" err="1"/>
              <a:t>doi.org</a:t>
            </a:r>
            <a:r>
              <a:rPr lang="en-US" dirty="0"/>
              <a:t>/10.4168/aair.2019.11.3.306.</a:t>
            </a:r>
          </a:p>
          <a:p>
            <a:endParaRPr lang="en-US" dirty="0"/>
          </a:p>
          <a:p>
            <a:r>
              <a:rPr lang="en-US" dirty="0"/>
              <a:t>Aline Ferrerira, Annelisa Silva-Paes-Leme, Nadia Raposo, et al., “By passing microbial resistance: xylitol controls microorganisms growth by means of its anti-adherence property,” </a:t>
            </a:r>
            <a:r>
              <a:rPr lang="en-US" i="1" dirty="0"/>
              <a:t>Current Pharmaceutical Biotechnology</a:t>
            </a:r>
            <a:r>
              <a:rPr lang="en-US" dirty="0"/>
              <a:t>, </a:t>
            </a:r>
            <a:r>
              <a:rPr lang="en-US" i="1" dirty="0"/>
              <a:t>16</a:t>
            </a:r>
            <a:r>
              <a:rPr lang="en-US" dirty="0"/>
              <a:t>(1), (2015) 35–42, https://</a:t>
            </a:r>
            <a:r>
              <a:rPr lang="en-US" dirty="0" err="1"/>
              <a:t>doi.org</a:t>
            </a:r>
            <a:r>
              <a:rPr lang="en-US" dirty="0"/>
              <a:t>/10.2174/1389201015666141202104347.</a:t>
            </a:r>
          </a:p>
        </p:txBody>
      </p:sp>
      <p:sp>
        <p:nvSpPr>
          <p:cNvPr id="4" name="Title 3">
            <a:extLst>
              <a:ext uri="{FF2B5EF4-FFF2-40B4-BE49-F238E27FC236}">
                <a16:creationId xmlns:a16="http://schemas.microsoft.com/office/drawing/2014/main" id="{479071FE-3EC5-7B44-8251-F9B0180E676E}"/>
              </a:ext>
            </a:extLst>
          </p:cNvPr>
          <p:cNvSpPr>
            <a:spLocks noGrp="1"/>
          </p:cNvSpPr>
          <p:nvPr>
            <p:ph type="title"/>
          </p:nvPr>
        </p:nvSpPr>
        <p:spPr/>
        <p:txBody>
          <a:bodyPr/>
          <a:lstStyle/>
          <a:p>
            <a:r>
              <a:rPr lang="en-US" dirty="0"/>
              <a:t>Xylitol</a:t>
            </a:r>
          </a:p>
        </p:txBody>
      </p:sp>
      <p:pic>
        <p:nvPicPr>
          <p:cNvPr id="10" name="Content Placeholder 9">
            <a:extLst>
              <a:ext uri="{FF2B5EF4-FFF2-40B4-BE49-F238E27FC236}">
                <a16:creationId xmlns:a16="http://schemas.microsoft.com/office/drawing/2014/main" id="{BFABB750-9EF9-FB4B-9AD2-EE019966DDFC}"/>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685800" y="969517"/>
            <a:ext cx="5641069" cy="4230802"/>
          </a:xfrm>
        </p:spPr>
      </p:pic>
      <p:pic>
        <p:nvPicPr>
          <p:cNvPr id="5" name="Content Placeholder 5">
            <a:extLst>
              <a:ext uri="{FF2B5EF4-FFF2-40B4-BE49-F238E27FC236}">
                <a16:creationId xmlns:a16="http://schemas.microsoft.com/office/drawing/2014/main" id="{42A34F19-B2D1-E147-B37A-F45FFD14C1D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96000" y="1164848"/>
            <a:ext cx="5681133" cy="4260850"/>
          </a:xfrm>
          <a:prstGeom prst="rect">
            <a:avLst/>
          </a:prstGeom>
        </p:spPr>
      </p:pic>
    </p:spTree>
    <p:extLst>
      <p:ext uri="{BB962C8B-B14F-4D97-AF65-F5344CB8AC3E}">
        <p14:creationId xmlns:p14="http://schemas.microsoft.com/office/powerpoint/2010/main" val="14159750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46A32-E962-3ADF-7C2A-3662969B2AAA}"/>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9697EC-E464-63D1-722E-F74718A278E0}"/>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70216276-C67B-3044-8EC8-0C9D7811E2DE}"/>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pic>
        <p:nvPicPr>
          <p:cNvPr id="4" name="Graphic 3">
            <a:extLst>
              <a:ext uri="{FF2B5EF4-FFF2-40B4-BE49-F238E27FC236}">
                <a16:creationId xmlns:a16="http://schemas.microsoft.com/office/drawing/2014/main" id="{832CA65F-14AB-D040-658D-159CA1DA6D8E}"/>
              </a:ext>
            </a:extLst>
          </p:cNvPr>
          <p:cNvPicPr>
            <a:picLocks noChangeAspect="1"/>
          </p:cNvPicPr>
          <p:nvPr/>
        </p:nvPicPr>
        <p:blipFill>
          <a:blip>
            <a:alphaModFix amt="25000"/>
            <a:extLst>
              <a:ext uri="{96DAC541-7B7A-43D3-8B79-37D633B846F1}">
                <asvg:svgBlip xmlns:asvg="http://schemas.microsoft.com/office/drawing/2016/SVG/main" r:embed="rId7"/>
              </a:ext>
            </a:extLst>
          </a:blip>
          <a:stretch>
            <a:fillRect/>
          </a:stretch>
        </p:blipFill>
        <p:spPr>
          <a:xfrm flipH="1">
            <a:off x="6063761" y="359581"/>
            <a:ext cx="8185116" cy="6138837"/>
          </a:xfrm>
          <a:prstGeom prst="rect">
            <a:avLst/>
          </a:prstGeom>
        </p:spPr>
      </p:pic>
      <p:sp>
        <p:nvSpPr>
          <p:cNvPr id="6" name="Title 5">
            <a:extLst>
              <a:ext uri="{FF2B5EF4-FFF2-40B4-BE49-F238E27FC236}">
                <a16:creationId xmlns:a16="http://schemas.microsoft.com/office/drawing/2014/main" id="{44AEC971-E4D7-9964-06EC-2C6FE3620FF5}"/>
              </a:ext>
            </a:extLst>
          </p:cNvPr>
          <p:cNvSpPr>
            <a:spLocks noGrp="1"/>
          </p:cNvSpPr>
          <p:nvPr>
            <p:ph type="title"/>
          </p:nvPr>
        </p:nvSpPr>
        <p:spPr>
          <a:xfrm>
            <a:off x="685800" y="486167"/>
            <a:ext cx="10820400" cy="966701"/>
          </a:xfrm>
        </p:spPr>
        <p:txBody>
          <a:bodyPr/>
          <a:lstStyle/>
          <a:p>
            <a:r>
              <a:rPr lang="en-US" dirty="0">
                <a:solidFill>
                  <a:schemeClr val="accent2"/>
                </a:solidFill>
              </a:rPr>
              <a:t>Wrap Up</a:t>
            </a:r>
          </a:p>
        </p:txBody>
      </p:sp>
      <p:sp>
        <p:nvSpPr>
          <p:cNvPr id="7" name="Content Placeholder 6">
            <a:extLst>
              <a:ext uri="{FF2B5EF4-FFF2-40B4-BE49-F238E27FC236}">
                <a16:creationId xmlns:a16="http://schemas.microsoft.com/office/drawing/2014/main" id="{76623C22-9EF1-CCA5-1E9E-CC0CA05FD0A4}"/>
              </a:ext>
            </a:extLst>
          </p:cNvPr>
          <p:cNvSpPr>
            <a:spLocks noGrp="1"/>
          </p:cNvSpPr>
          <p:nvPr>
            <p:ph idx="1"/>
          </p:nvPr>
        </p:nvSpPr>
        <p:spPr>
          <a:xfrm>
            <a:off x="685800" y="1554480"/>
            <a:ext cx="10392508" cy="4462081"/>
          </a:xfrm>
        </p:spPr>
        <p:txBody>
          <a:bodyPr/>
          <a:lstStyle/>
          <a:p>
            <a:pPr lvl="1"/>
            <a:r>
              <a:rPr lang="en-US" dirty="0"/>
              <a:t>Research suggests that patients with asthma and allergies may be at increased risk for developing tooth decay.</a:t>
            </a:r>
          </a:p>
          <a:p>
            <a:pPr lvl="1"/>
            <a:endParaRPr lang="en-US" dirty="0"/>
          </a:p>
          <a:p>
            <a:pPr lvl="1"/>
            <a:r>
              <a:rPr lang="en-US" dirty="0"/>
              <a:t>Using chairside screening and a proactive oral health preventive plan you can reduce your patients’ risk for developing tooth decay.</a:t>
            </a:r>
          </a:p>
          <a:p>
            <a:pPr lvl="1"/>
            <a:endParaRPr lang="en-US" dirty="0"/>
          </a:p>
          <a:p>
            <a:pPr lvl="1"/>
            <a:r>
              <a:rPr lang="en-US" dirty="0"/>
              <a:t>Dental professionals have a role in the health care team in providing interprofessional care for patients with asthma and allergies.</a:t>
            </a:r>
          </a:p>
          <a:p>
            <a:pPr lvl="1"/>
            <a:endParaRPr lang="en-US" dirty="0"/>
          </a:p>
        </p:txBody>
      </p:sp>
    </p:spTree>
    <p:extLst>
      <p:ext uri="{BB962C8B-B14F-4D97-AF65-F5344CB8AC3E}">
        <p14:creationId xmlns:p14="http://schemas.microsoft.com/office/powerpoint/2010/main" val="16883450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513676" y="554656"/>
            <a:ext cx="11678323" cy="2377440"/>
          </a:xfrm>
        </p:spPr>
        <p:txBody>
          <a:bodyPr/>
          <a:lstStyle/>
          <a:p>
            <a:r>
              <a:rPr lang="en-US" sz="2400" dirty="0"/>
              <a:t>Caries Management and Prevention: A Risk-Based Approach by </a:t>
            </a:r>
            <a:r>
              <a:rPr lang="en-US" sz="2400" dirty="0" err="1"/>
              <a:t>CareQuest</a:t>
            </a:r>
            <a:r>
              <a:rPr lang="en-US" sz="2400" dirty="0"/>
              <a:t> Institute</a:t>
            </a:r>
          </a:p>
        </p:txBody>
      </p:sp>
      <p:sp>
        <p:nvSpPr>
          <p:cNvPr id="6" name="Content Placeholder 5">
            <a:extLst>
              <a:ext uri="{FF2B5EF4-FFF2-40B4-BE49-F238E27FC236}">
                <a16:creationId xmlns:a16="http://schemas.microsoft.com/office/drawing/2014/main" id="{077581C7-F9E1-45EF-AB81-FDFA16E78CF0}"/>
              </a:ext>
            </a:extLst>
          </p:cNvPr>
          <p:cNvSpPr>
            <a:spLocks noGrp="1"/>
          </p:cNvSpPr>
          <p:nvPr>
            <p:ph sz="quarter" idx="10"/>
          </p:nvPr>
        </p:nvSpPr>
        <p:spPr>
          <a:xfrm>
            <a:off x="1527250" y="2407904"/>
            <a:ext cx="10734675" cy="3895440"/>
          </a:xfrm>
        </p:spPr>
        <p:txBody>
          <a:bodyPr/>
          <a:lstStyle/>
          <a:p>
            <a:r>
              <a:rPr lang="en-US" sz="1800" dirty="0"/>
              <a:t>Session 1: Understanding Dental Caries: Disease Process and Epidemiology</a:t>
            </a:r>
          </a:p>
          <a:p>
            <a:r>
              <a:rPr lang="en-US" sz="1800" dirty="0"/>
              <a:t>Session 2: Caries Disease Process: Demineralization, Remineralization, and Biofilm</a:t>
            </a:r>
          </a:p>
          <a:p>
            <a:r>
              <a:rPr lang="en-US" sz="1800" dirty="0"/>
              <a:t>Session 3: Caries Transmission and Ecological Dysbiosis</a:t>
            </a:r>
          </a:p>
          <a:p>
            <a:r>
              <a:rPr lang="en-US" sz="1800" dirty="0"/>
              <a:t>Session 4: Caries Risk Assessment: Disease Indicators, Risk Factors, and Protective Factors</a:t>
            </a:r>
          </a:p>
          <a:p>
            <a:r>
              <a:rPr lang="en-US" sz="1800" dirty="0"/>
              <a:t>Session 5: Applying Caries Risk Assessment: Clinical Decision-Making</a:t>
            </a:r>
          </a:p>
          <a:p>
            <a:r>
              <a:rPr lang="en-US" sz="1800" dirty="0"/>
              <a:t>Session 6: Applying Prevention Strategies: Risk-Based Caries Management</a:t>
            </a:r>
          </a:p>
          <a:p>
            <a:r>
              <a:rPr lang="en-US" sz="1800" dirty="0"/>
              <a:t>Session 7: Caries Risk Assessment: Case-Based Application</a:t>
            </a:r>
          </a:p>
          <a:p>
            <a:r>
              <a:rPr lang="en-US" sz="1800" dirty="0"/>
              <a:t>Session 8: Saliva in Health: Foundations and Mechanisms</a:t>
            </a:r>
          </a:p>
          <a:p>
            <a:r>
              <a:rPr lang="en-US" sz="1800" dirty="0"/>
              <a:t>Session 9: Saliva in Health: Microbiome, pH, and Caries Risk</a:t>
            </a:r>
          </a:p>
          <a:p>
            <a:r>
              <a:rPr lang="en-US" sz="1800" dirty="0"/>
              <a:t>Session 10: Saliva in Disease: Cardiovascular Conditions and Caries Risk</a:t>
            </a:r>
          </a:p>
          <a:p>
            <a:r>
              <a:rPr lang="en-US" sz="1800" b="1" dirty="0"/>
              <a:t>Session 11: Saliva in Disease: Asthma, Allergic Rhinitis, and Caries Risk</a:t>
            </a:r>
          </a:p>
        </p:txBody>
      </p:sp>
      <p:sp>
        <p:nvSpPr>
          <p:cNvPr id="7" name="Title 1">
            <a:extLst>
              <a:ext uri="{FF2B5EF4-FFF2-40B4-BE49-F238E27FC236}">
                <a16:creationId xmlns:a16="http://schemas.microsoft.com/office/drawing/2014/main" id="{FC75A325-122B-A64A-B043-FB734A5B1B67}"/>
              </a:ext>
            </a:extLst>
          </p:cNvPr>
          <p:cNvSpPr txBox="1">
            <a:spLocks/>
          </p:cNvSpPr>
          <p:nvPr/>
        </p:nvSpPr>
        <p:spPr>
          <a:xfrm>
            <a:off x="860500" y="1629296"/>
            <a:ext cx="10470998" cy="2377440"/>
          </a:xfrm>
          <a:prstGeom prst="rect">
            <a:avLst/>
          </a:prstGeom>
        </p:spPr>
        <p:txBody>
          <a:bodyPr vert="horz" lIns="0" tIns="0" rIns="0" bIns="0" rtlCol="0" anchor="t">
            <a:noAutofit/>
          </a:bodyPr>
          <a:lstStyle>
            <a:lvl1pPr algn="l" defTabSz="457200" rtl="0" eaLnBrk="1" latinLnBrk="0" hangingPunct="1">
              <a:lnSpc>
                <a:spcPct val="100000"/>
              </a:lnSpc>
              <a:spcBef>
                <a:spcPct val="0"/>
              </a:spcBef>
              <a:buNone/>
              <a:defRPr sz="7200" b="0" kern="1200" cap="none">
                <a:solidFill>
                  <a:schemeClr val="accent2"/>
                </a:solidFill>
                <a:latin typeface="+mj-lt"/>
                <a:ea typeface="+mj-ea"/>
                <a:cs typeface="+mj-cs"/>
              </a:defRPr>
            </a:lvl1pPr>
          </a:lstStyle>
          <a:p>
            <a:r>
              <a:rPr lang="en-US" sz="3600" dirty="0"/>
              <a:t>To continue learning, explore our other sessions:</a:t>
            </a:r>
          </a:p>
        </p:txBody>
      </p:sp>
    </p:spTree>
    <p:extLst>
      <p:ext uri="{BB962C8B-B14F-4D97-AF65-F5344CB8AC3E}">
        <p14:creationId xmlns:p14="http://schemas.microsoft.com/office/powerpoint/2010/main" val="2326106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pic>
        <p:nvPicPr>
          <p:cNvPr id="5" name="Graphic 4">
            <a:extLst>
              <a:ext uri="{FF2B5EF4-FFF2-40B4-BE49-F238E27FC236}">
                <a16:creationId xmlns:a16="http://schemas.microsoft.com/office/drawing/2014/main" id="{0074F6DE-552A-7540-AD8F-2AEB57A12B9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889760" y="-175260"/>
            <a:ext cx="8412480" cy="6309360"/>
          </a:xfrm>
          <a:prstGeom prst="rect">
            <a:avLst/>
          </a:prstGeom>
        </p:spPr>
      </p:pic>
    </p:spTree>
    <p:extLst>
      <p:ext uri="{BB962C8B-B14F-4D97-AF65-F5344CB8AC3E}">
        <p14:creationId xmlns:p14="http://schemas.microsoft.com/office/powerpoint/2010/main" val="1766168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245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E8C9-672D-CC8A-00E8-77B51B2997D3}"/>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E7E57AF9-B730-56D4-1D5D-0B0B0CC265E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59100" y="540014"/>
            <a:ext cx="7620000" cy="5715000"/>
          </a:xfrm>
          <a:prstGeom prst="rect">
            <a:avLst/>
          </a:prstGeom>
        </p:spPr>
      </p:pic>
      <p:sp>
        <p:nvSpPr>
          <p:cNvPr id="8" name="Title 5">
            <a:extLst>
              <a:ext uri="{FF2B5EF4-FFF2-40B4-BE49-F238E27FC236}">
                <a16:creationId xmlns:a16="http://schemas.microsoft.com/office/drawing/2014/main" id="{FED83E03-A294-B258-F373-C0B43B758121}"/>
              </a:ext>
            </a:extLst>
          </p:cNvPr>
          <p:cNvSpPr>
            <a:spLocks noGrp="1"/>
          </p:cNvSpPr>
          <p:nvPr>
            <p:ph type="title"/>
          </p:nvPr>
        </p:nvSpPr>
        <p:spPr>
          <a:xfrm>
            <a:off x="685800" y="486167"/>
            <a:ext cx="10820400" cy="966701"/>
          </a:xfrm>
        </p:spPr>
        <p:txBody>
          <a:bodyPr/>
          <a:lstStyle/>
          <a:p>
            <a:r>
              <a:rPr lang="en-US" dirty="0"/>
              <a:t>Asthma</a:t>
            </a:r>
          </a:p>
        </p:txBody>
      </p:sp>
    </p:spTree>
    <p:extLst>
      <p:ext uri="{BB962C8B-B14F-4D97-AF65-F5344CB8AC3E}">
        <p14:creationId xmlns:p14="http://schemas.microsoft.com/office/powerpoint/2010/main" val="1813858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DD026125-7AFA-72E0-A57C-B26EE350A737}"/>
              </a:ext>
            </a:extLst>
          </p:cNvPr>
          <p:cNvGraphicFramePr>
            <a:graphicFrameLocks noGrp="1"/>
          </p:cNvGraphicFramePr>
          <p:nvPr>
            <p:ph idx="1"/>
            <p:extLst>
              <p:ext uri="{D42A27DB-BD31-4B8C-83A1-F6EECF244321}">
                <p14:modId xmlns:p14="http://schemas.microsoft.com/office/powerpoint/2010/main" val="2136910048"/>
              </p:ext>
            </p:extLst>
          </p:nvPr>
        </p:nvGraphicFramePr>
        <p:xfrm>
          <a:off x="5386647" y="876217"/>
          <a:ext cx="6533804" cy="4776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 Placeholder 2">
            <a:extLst>
              <a:ext uri="{FF2B5EF4-FFF2-40B4-BE49-F238E27FC236}">
                <a16:creationId xmlns:a16="http://schemas.microsoft.com/office/drawing/2014/main" id="{25112D7C-D361-E398-55FB-94170CA0D85E}"/>
              </a:ext>
            </a:extLst>
          </p:cNvPr>
          <p:cNvSpPr>
            <a:spLocks noGrp="1"/>
          </p:cNvSpPr>
          <p:nvPr>
            <p:ph type="body" sz="half" idx="2"/>
          </p:nvPr>
        </p:nvSpPr>
        <p:spPr/>
        <p:txBody>
          <a:bodyPr/>
          <a:lstStyle/>
          <a:p>
            <a:r>
              <a:rPr lang="en-US" dirty="0"/>
              <a:t>”Controlling Asthma,” Centers for Disease Control and Prevention, January 22, 2024, https://</a:t>
            </a:r>
            <a:r>
              <a:rPr lang="en-US" dirty="0" err="1"/>
              <a:t>www.cdc.gov</a:t>
            </a:r>
            <a:r>
              <a:rPr lang="en-US" dirty="0"/>
              <a:t>/asthma/control/</a:t>
            </a:r>
            <a:r>
              <a:rPr lang="en-US" dirty="0" err="1"/>
              <a:t>index.html</a:t>
            </a:r>
            <a:r>
              <a:rPr lang="en-US" dirty="0"/>
              <a:t>.</a:t>
            </a:r>
          </a:p>
        </p:txBody>
      </p:sp>
      <p:sp>
        <p:nvSpPr>
          <p:cNvPr id="4" name="Title 3">
            <a:extLst>
              <a:ext uri="{FF2B5EF4-FFF2-40B4-BE49-F238E27FC236}">
                <a16:creationId xmlns:a16="http://schemas.microsoft.com/office/drawing/2014/main" id="{B508AD99-BD23-A7B5-E012-7E3086B7D661}"/>
              </a:ext>
            </a:extLst>
          </p:cNvPr>
          <p:cNvSpPr>
            <a:spLocks noGrp="1"/>
          </p:cNvSpPr>
          <p:nvPr>
            <p:ph type="title"/>
          </p:nvPr>
        </p:nvSpPr>
        <p:spPr/>
        <p:txBody>
          <a:bodyPr/>
          <a:lstStyle/>
          <a:p>
            <a:r>
              <a:rPr lang="en-US" dirty="0"/>
              <a:t>Asthma Triggers</a:t>
            </a:r>
          </a:p>
        </p:txBody>
      </p:sp>
      <p:sp>
        <p:nvSpPr>
          <p:cNvPr id="6" name="TextBox 5">
            <a:extLst>
              <a:ext uri="{FF2B5EF4-FFF2-40B4-BE49-F238E27FC236}">
                <a16:creationId xmlns:a16="http://schemas.microsoft.com/office/drawing/2014/main" id="{3F3C5BA8-27C5-32E9-AA5A-0DF204F1D016}"/>
              </a:ext>
            </a:extLst>
          </p:cNvPr>
          <p:cNvSpPr txBox="1"/>
          <p:nvPr/>
        </p:nvSpPr>
        <p:spPr>
          <a:xfrm>
            <a:off x="666880" y="1675018"/>
            <a:ext cx="5285033" cy="2862322"/>
          </a:xfrm>
          <a:prstGeom prst="rect">
            <a:avLst/>
          </a:prstGeom>
          <a:noFill/>
        </p:spPr>
        <p:txBody>
          <a:bodyPr wrap="square">
            <a:spAutoFit/>
          </a:bodyPr>
          <a:lstStyle/>
          <a:p>
            <a:pPr marL="285750" indent="-285750">
              <a:buFont typeface="Arial" panose="020B0604020202020204" pitchFamily="34" charset="0"/>
              <a:buChar char="•"/>
            </a:pPr>
            <a:r>
              <a:rPr lang="en-US" sz="2000" b="1" dirty="0">
                <a:solidFill>
                  <a:schemeClr val="bg2"/>
                </a:solidFill>
              </a:rPr>
              <a:t>Allergens:</a:t>
            </a:r>
            <a:r>
              <a:rPr lang="en-US" sz="2000" dirty="0"/>
              <a:t> pollen, dust mites, mold, pets</a:t>
            </a:r>
          </a:p>
          <a:p>
            <a:pPr marL="285750" indent="-285750">
              <a:buFont typeface="Arial" panose="020B0604020202020204" pitchFamily="34" charset="0"/>
              <a:buChar char="•"/>
            </a:pPr>
            <a:r>
              <a:rPr lang="en-US" sz="2000" b="1" dirty="0">
                <a:solidFill>
                  <a:schemeClr val="accent2"/>
                </a:solidFill>
              </a:rPr>
              <a:t>Irritants: </a:t>
            </a:r>
            <a:r>
              <a:rPr lang="en-US" sz="2000" dirty="0"/>
              <a:t>tobacco smoke, air pollution, strong odors</a:t>
            </a:r>
          </a:p>
          <a:p>
            <a:pPr marL="285750" indent="-285750">
              <a:buFont typeface="Arial" panose="020B0604020202020204" pitchFamily="34" charset="0"/>
              <a:buChar char="•"/>
            </a:pPr>
            <a:r>
              <a:rPr lang="en-US" sz="2000" b="1" dirty="0">
                <a:solidFill>
                  <a:schemeClr val="accent1"/>
                </a:solidFill>
              </a:rPr>
              <a:t>Respiratory infections</a:t>
            </a:r>
            <a:r>
              <a:rPr lang="en-US" sz="2000" dirty="0"/>
              <a:t>, especially viral</a:t>
            </a:r>
          </a:p>
          <a:p>
            <a:pPr marL="285750" indent="-285750">
              <a:buFont typeface="Arial" panose="020B0604020202020204" pitchFamily="34" charset="0"/>
              <a:buChar char="•"/>
            </a:pPr>
            <a:r>
              <a:rPr lang="en-US" sz="2000" b="1" dirty="0">
                <a:solidFill>
                  <a:schemeClr val="accent6"/>
                </a:solidFill>
              </a:rPr>
              <a:t>Physical activity: </a:t>
            </a:r>
            <a:r>
              <a:rPr lang="en-US" sz="2000" dirty="0"/>
              <a:t>exercise-induced bronchoconstriction</a:t>
            </a:r>
          </a:p>
          <a:p>
            <a:pPr marL="285750" indent="-285750">
              <a:buFont typeface="Arial" panose="020B0604020202020204" pitchFamily="34" charset="0"/>
              <a:buChar char="•"/>
            </a:pPr>
            <a:r>
              <a:rPr lang="en-US" sz="2000" b="1" dirty="0">
                <a:solidFill>
                  <a:schemeClr val="bg2"/>
                </a:solidFill>
              </a:rPr>
              <a:t>Emotions: </a:t>
            </a:r>
            <a:r>
              <a:rPr lang="en-US" sz="2000" dirty="0"/>
              <a:t>stress, laughter, crying</a:t>
            </a:r>
          </a:p>
          <a:p>
            <a:pPr marL="285750" indent="-285750">
              <a:buFont typeface="Arial" panose="020B0604020202020204" pitchFamily="34" charset="0"/>
              <a:buChar char="•"/>
            </a:pPr>
            <a:r>
              <a:rPr lang="en-US" sz="2000" b="1" dirty="0">
                <a:solidFill>
                  <a:schemeClr val="accent2"/>
                </a:solidFill>
              </a:rPr>
              <a:t>Medications: </a:t>
            </a:r>
            <a:r>
              <a:rPr lang="en-US" sz="2000" dirty="0"/>
              <a:t>NSAIDs, beta blockers</a:t>
            </a:r>
          </a:p>
          <a:p>
            <a:pPr marL="285750" indent="-285750">
              <a:buFont typeface="Arial" panose="020B0604020202020204" pitchFamily="34" charset="0"/>
              <a:buChar char="•"/>
            </a:pPr>
            <a:r>
              <a:rPr lang="en-US" sz="2000" b="1" dirty="0">
                <a:solidFill>
                  <a:schemeClr val="accent1"/>
                </a:solidFill>
              </a:rPr>
              <a:t>Acid reflux </a:t>
            </a:r>
            <a:r>
              <a:rPr lang="en-US" sz="2000" dirty="0"/>
              <a:t>(GERD)</a:t>
            </a:r>
          </a:p>
        </p:txBody>
      </p:sp>
    </p:spTree>
    <p:extLst>
      <p:ext uri="{BB962C8B-B14F-4D97-AF65-F5344CB8AC3E}">
        <p14:creationId xmlns:p14="http://schemas.microsoft.com/office/powerpoint/2010/main" val="765210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3C6D1F7-7D0B-D645-8FC6-D13907A3F3BC}"/>
              </a:ext>
            </a:extLst>
          </p:cNvPr>
          <p:cNvSpPr>
            <a:spLocks noGrp="1"/>
          </p:cNvSpPr>
          <p:nvPr>
            <p:ph type="body" sz="half" idx="2"/>
          </p:nvPr>
        </p:nvSpPr>
        <p:spPr/>
        <p:txBody>
          <a:bodyPr/>
          <a:lstStyle/>
          <a:p>
            <a:r>
              <a:rPr lang="en-US" dirty="0"/>
              <a:t>“Asthma surveillance in the United States 2001-2021,” Centers for Disease Control and Prevention</a:t>
            </a:r>
            <a:r>
              <a:rPr lang="en-US" i="1" dirty="0"/>
              <a:t>, </a:t>
            </a:r>
            <a:r>
              <a:rPr lang="en-US" dirty="0"/>
              <a:t>accessed April 14, 2026, https://</a:t>
            </a:r>
            <a:r>
              <a:rPr lang="en-US" dirty="0" err="1"/>
              <a:t>www.cdc.gov</a:t>
            </a:r>
            <a:r>
              <a:rPr lang="en-US" dirty="0"/>
              <a:t>/asthma/Asthma-Prevalence-US-2023-508.pdf.</a:t>
            </a:r>
          </a:p>
        </p:txBody>
      </p:sp>
      <p:sp>
        <p:nvSpPr>
          <p:cNvPr id="4" name="Title 3">
            <a:extLst>
              <a:ext uri="{FF2B5EF4-FFF2-40B4-BE49-F238E27FC236}">
                <a16:creationId xmlns:a16="http://schemas.microsoft.com/office/drawing/2014/main" id="{1EB32CE2-73BD-6F43-8284-90C873938479}"/>
              </a:ext>
            </a:extLst>
          </p:cNvPr>
          <p:cNvSpPr>
            <a:spLocks noGrp="1"/>
          </p:cNvSpPr>
          <p:nvPr>
            <p:ph type="title"/>
          </p:nvPr>
        </p:nvSpPr>
        <p:spPr/>
        <p:txBody>
          <a:bodyPr/>
          <a:lstStyle/>
          <a:p>
            <a:r>
              <a:rPr lang="en-US" dirty="0"/>
              <a:t>Asthma Period Prevalence and Current Asthma Prevalence: United States, 1980–2021</a:t>
            </a:r>
          </a:p>
        </p:txBody>
      </p:sp>
      <p:pic>
        <p:nvPicPr>
          <p:cNvPr id="10" name="Content Placeholder 9">
            <a:extLst>
              <a:ext uri="{FF2B5EF4-FFF2-40B4-BE49-F238E27FC236}">
                <a16:creationId xmlns:a16="http://schemas.microsoft.com/office/drawing/2014/main" id="{A094830F-5129-8D4C-9FC7-44DF15FB4A7E}"/>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1835150" y="1554163"/>
            <a:ext cx="8521700" cy="4260850"/>
          </a:xfrm>
        </p:spPr>
      </p:pic>
    </p:spTree>
    <p:extLst>
      <p:ext uri="{BB962C8B-B14F-4D97-AF65-F5344CB8AC3E}">
        <p14:creationId xmlns:p14="http://schemas.microsoft.com/office/powerpoint/2010/main" val="2881418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E75FF99-7782-A24B-BD42-472206F42C98}"/>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1835150" y="1554163"/>
            <a:ext cx="8521700" cy="4260850"/>
          </a:xfrm>
        </p:spPr>
      </p:pic>
      <p:sp>
        <p:nvSpPr>
          <p:cNvPr id="3" name="Text Placeholder 2">
            <a:extLst>
              <a:ext uri="{FF2B5EF4-FFF2-40B4-BE49-F238E27FC236}">
                <a16:creationId xmlns:a16="http://schemas.microsoft.com/office/drawing/2014/main" id="{03C6D1F7-7D0B-D645-8FC6-D13907A3F3BC}"/>
              </a:ext>
            </a:extLst>
          </p:cNvPr>
          <p:cNvSpPr>
            <a:spLocks noGrp="1"/>
          </p:cNvSpPr>
          <p:nvPr>
            <p:ph type="body" sz="half" idx="2"/>
          </p:nvPr>
        </p:nvSpPr>
        <p:spPr/>
        <p:txBody>
          <a:bodyPr/>
          <a:lstStyle/>
          <a:p>
            <a:r>
              <a:rPr lang="en-US" dirty="0"/>
              <a:t>“Asthma surveillance in the United States 2001-2021,” Centers for Disease Control and Prevention</a:t>
            </a:r>
            <a:r>
              <a:rPr lang="en-US" i="1" dirty="0"/>
              <a:t>, </a:t>
            </a:r>
            <a:r>
              <a:rPr lang="en-US" dirty="0"/>
              <a:t>accessed April 14, 2026, https://</a:t>
            </a:r>
            <a:r>
              <a:rPr lang="en-US" dirty="0" err="1"/>
              <a:t>www.cdc.gov</a:t>
            </a:r>
            <a:r>
              <a:rPr lang="en-US" dirty="0"/>
              <a:t>/asthma/Asthma-Prevalence-US-2023-508.pdf.</a:t>
            </a:r>
          </a:p>
        </p:txBody>
      </p:sp>
      <p:sp>
        <p:nvSpPr>
          <p:cNvPr id="4" name="Title 3">
            <a:extLst>
              <a:ext uri="{FF2B5EF4-FFF2-40B4-BE49-F238E27FC236}">
                <a16:creationId xmlns:a16="http://schemas.microsoft.com/office/drawing/2014/main" id="{1EB32CE2-73BD-6F43-8284-90C873938479}"/>
              </a:ext>
            </a:extLst>
          </p:cNvPr>
          <p:cNvSpPr>
            <a:spLocks noGrp="1"/>
          </p:cNvSpPr>
          <p:nvPr>
            <p:ph type="title"/>
          </p:nvPr>
        </p:nvSpPr>
        <p:spPr/>
        <p:txBody>
          <a:bodyPr/>
          <a:lstStyle/>
          <a:p>
            <a:r>
              <a:rPr lang="en-US" dirty="0"/>
              <a:t>Asthma Attack Prevalence among Children and Adults with Current Asthma: United States, 2001–2021</a:t>
            </a:r>
          </a:p>
        </p:txBody>
      </p:sp>
    </p:spTree>
    <p:extLst>
      <p:ext uri="{BB962C8B-B14F-4D97-AF65-F5344CB8AC3E}">
        <p14:creationId xmlns:p14="http://schemas.microsoft.com/office/powerpoint/2010/main" val="2774151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59E49D2A-F08F-774C-B1D2-05B1072045DF}"/>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Which of the following states had the lowest rates of asthma attacks from 2014–2017?</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2098964" y="1764656"/>
            <a:ext cx="4484716" cy="2518756"/>
          </a:xfrm>
        </p:spPr>
        <p:txBody>
          <a:bodyPr/>
          <a:lstStyle/>
          <a:p>
            <a:pPr marL="457200" indent="-457200">
              <a:buAutoNum type="alphaUcPeriod"/>
            </a:pPr>
            <a:r>
              <a:rPr lang="en-US" dirty="0"/>
              <a:t>Alaska</a:t>
            </a:r>
          </a:p>
          <a:p>
            <a:pPr marL="457200" indent="-457200">
              <a:buAutoNum type="alphaUcPeriod"/>
            </a:pPr>
            <a:r>
              <a:rPr lang="en-US" dirty="0"/>
              <a:t>Nebraska</a:t>
            </a:r>
          </a:p>
          <a:p>
            <a:pPr marL="457200" indent="-457200">
              <a:buAutoNum type="alphaUcPeriod"/>
            </a:pPr>
            <a:r>
              <a:rPr lang="en-US" dirty="0"/>
              <a:t>North Dakota</a:t>
            </a:r>
          </a:p>
          <a:p>
            <a:pPr marL="457200" indent="-457200">
              <a:buAutoNum type="alphaUcPeriod"/>
            </a:pPr>
            <a:r>
              <a:rPr lang="en-US" dirty="0"/>
              <a:t>Wyoming</a:t>
            </a:r>
          </a:p>
        </p:txBody>
      </p:sp>
    </p:spTree>
    <p:extLst>
      <p:ext uri="{BB962C8B-B14F-4D97-AF65-F5344CB8AC3E}">
        <p14:creationId xmlns:p14="http://schemas.microsoft.com/office/powerpoint/2010/main" val="14320127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DW2Z7MfvGxS9aoQIdSMae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5TcI0vJ6Ob6SEH_.MOmP9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Q_Template_2020">
  <a:themeElements>
    <a:clrScheme name="CQ Theme v3">
      <a:dk1>
        <a:srgbClr val="000000"/>
      </a:dk1>
      <a:lt1>
        <a:srgbClr val="FFFFFF"/>
      </a:lt1>
      <a:dk2>
        <a:srgbClr val="2C378E"/>
      </a:dk2>
      <a:lt2>
        <a:srgbClr val="4F9CCF"/>
      </a:lt2>
      <a:accent1>
        <a:srgbClr val="F0B323"/>
      </a:accent1>
      <a:accent2>
        <a:srgbClr val="EA5328"/>
      </a:accent2>
      <a:accent3>
        <a:srgbClr val="4CD6CC"/>
      </a:accent3>
      <a:accent4>
        <a:srgbClr val="9A9AE2"/>
      </a:accent4>
      <a:accent5>
        <a:srgbClr val="3A913F"/>
      </a:accent5>
      <a:accent6>
        <a:srgbClr val="9CD832"/>
      </a:accent6>
      <a:hlink>
        <a:srgbClr val="2C378E"/>
      </a:hlink>
      <a:folHlink>
        <a:srgbClr val="4F9CC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CEBF5"/>
        </a:solidFill>
        <a:ln>
          <a:noFill/>
        </a:ln>
        <a:effectLst/>
      </a:spPr>
      <a:bodyPr rtlCol="0" anchor="ctr"/>
      <a:lstStyle>
        <a:defPPr algn="ctr">
          <a:defRPr>
            <a:solidFill>
              <a:schemeClr val="tx2"/>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areQuest Institute widescreen_rev721" id="{230C2DAB-64DC-7245-A043-55EE680C5466}" vid="{1A531F04-CB8F-554E-A439-92ADF94F2B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7bedb6b-deba-4604-9872-5c8387a7599f">
      <UserInfo>
        <DisplayName>CareQuest Institure Visitors</DisplayName>
        <AccountId>4</AccountId>
        <AccountType/>
      </UserInfo>
      <UserInfo>
        <DisplayName>CareQuest Institure Members</DisplayName>
        <AccountId>5</AccountId>
        <AccountType/>
      </UserInfo>
    </SharedWithUsers>
    <lcf76f155ced4ddcb4097134ff3c332f xmlns="db61073a-66ec-472b-b328-3a823e43552a">
      <Terms xmlns="http://schemas.microsoft.com/office/infopath/2007/PartnerControls"/>
    </lcf76f155ced4ddcb4097134ff3c332f>
    <TaxCatchAll xmlns="e7bedb6b-deba-4604-9872-5c8387a7599f" xsi:nil="true"/>
    <_ip_UnifiedCompliancePolicyUIAction xmlns="http://schemas.microsoft.com/sharepoint/v3" xsi:nil="true"/>
    <_ip_UnifiedCompliancePolicyProperties xmlns="http://schemas.microsoft.com/sharepoint/v3" xsi:nil="true"/>
    <Usedon xmlns="db61073a-66ec-472b-b328-3a823e43552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171A02DDD288A47B6349D79D2BC7DBE" ma:contentTypeVersion="24" ma:contentTypeDescription="Create a new document." ma:contentTypeScope="" ma:versionID="574cf4b15a3329a7e312d2ceadc54079">
  <xsd:schema xmlns:xsd="http://www.w3.org/2001/XMLSchema" xmlns:xs="http://www.w3.org/2001/XMLSchema" xmlns:p="http://schemas.microsoft.com/office/2006/metadata/properties" xmlns:ns1="http://schemas.microsoft.com/sharepoint/v3" xmlns:ns2="db61073a-66ec-472b-b328-3a823e43552a" xmlns:ns3="e7bedb6b-deba-4604-9872-5c8387a7599f" targetNamespace="http://schemas.microsoft.com/office/2006/metadata/properties" ma:root="true" ma:fieldsID="b3202f0348c7cb48c28f9da77a3fadbf" ns1:_="" ns2:_="" ns3:_="">
    <xsd:import namespace="http://schemas.microsoft.com/sharepoint/v3"/>
    <xsd:import namespace="db61073a-66ec-472b-b328-3a823e43552a"/>
    <xsd:import namespace="e7bedb6b-deba-4604-9872-5c8387a7599f"/>
    <xsd:element name="properties">
      <xsd:complexType>
        <xsd:sequence>
          <xsd:element name="documentManagement">
            <xsd:complexType>
              <xsd:all>
                <xsd:element ref="ns2:Usedon" minOccurs="0"/>
                <xsd:element ref="ns3:SharedWithUsers" minOccurs="0"/>
                <xsd:element ref="ns3:SharedWithDetails" minOccurs="0"/>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Location" minOccurs="0"/>
                <xsd:element ref="ns1:_ip_UnifiedCompliancePolicyProperties" minOccurs="0"/>
                <xsd:element ref="ns1:_ip_UnifiedCompliancePolicyUIAction" minOccurs="0"/>
                <xsd:element ref="ns2:MediaServiceObjectDetectorVersions" minOccurs="0"/>
                <xsd:element ref="ns2:MediaServiceSearchProperties" minOccurs="0"/>
                <xsd:element ref="ns2:lcf76f155ced4ddcb4097134ff3c332f"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ma:readOnly="false">
      <xsd:simpleType>
        <xsd:restriction base="dms:Note"/>
      </xsd:simpleType>
    </xsd:element>
    <xsd:element name="_ip_UnifiedCompliancePolicyUIAction" ma:index="22"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61073a-66ec-472b-b328-3a823e43552a" elementFormDefault="qualified">
    <xsd:import namespace="http://schemas.microsoft.com/office/2006/documentManagement/types"/>
    <xsd:import namespace="http://schemas.microsoft.com/office/infopath/2007/PartnerControls"/>
    <xsd:element name="Usedon" ma:index="2" nillable="true" ma:displayName="Used on" ma:description="Places photo was used" ma:format="Dropdown" ma:internalName="Usedon" ma:readOnly="false">
      <xsd:simpleType>
        <xsd:restriction base="dms:Note">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hidden="true" ma:internalName="MediaServiceKeyPoints"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7" nillable="true" ma:displayName="Extracted Text" ma:hidden="true" ma:internalName="MediaServiceOCR"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hidden="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05280c84-7510-474e-b165-8a8d3f841a45" ma:termSetId="09814cd3-568e-fe90-9814-8d621ff8fb84" ma:anchorId="fba54fb3-c3e1-fe81-a776-ca4b69148c4d" ma:open="true" ma:isKeyword="false">
      <xsd:complexType>
        <xsd:sequence>
          <xsd:element ref="pc:Terms" minOccurs="0" maxOccurs="1"/>
        </xsd:sequence>
      </xsd:complex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bedb6b-deba-4604-9872-5c8387a7599f" elementFormDefault="qualified">
    <xsd:import namespace="http://schemas.microsoft.com/office/2006/documentManagement/types"/>
    <xsd:import namespace="http://schemas.microsoft.com/office/infopath/2007/PartnerControls"/>
    <xsd:element name="SharedWithUsers" ma:index="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hidden="true" ma:internalName="SharedWithDetails" ma:readOnly="true">
      <xsd:simpleType>
        <xsd:restriction base="dms:Note"/>
      </xsd:simpleType>
    </xsd:element>
    <xsd:element name="TaxCatchAll" ma:index="16" nillable="true" ma:displayName="Taxonomy Catch All Column" ma:hidden="true" ma:list="{03f98c63-d7cc-4305-955e-3edbbf6018ad}" ma:internalName="TaxCatchAll" ma:readOnly="false" ma:showField="CatchAllData" ma:web="e7bedb6b-deba-4604-9872-5c8387a759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C7A2799-BD91-4115-BECB-7921304C9B16}">
  <ds:schemaRefs>
    <ds:schemaRef ds:uri="http://purl.org/dc/elements/1.1/"/>
    <ds:schemaRef ds:uri="fc67e448-487e-4ee4-8e45-c8e37528ed7d"/>
    <ds:schemaRef ds:uri="http://schemas.microsoft.com/office/infopath/2007/PartnerControls"/>
    <ds:schemaRef ds:uri="http://purl.org/dc/terms/"/>
    <ds:schemaRef ds:uri="http://schemas.openxmlformats.org/package/2006/metadata/core-properties"/>
    <ds:schemaRef ds:uri="http://schemas.microsoft.com/office/2006/documentManagement/types"/>
    <ds:schemaRef ds:uri="8c001193-4a39-46fc-bb29-d1a8310dcc27"/>
    <ds:schemaRef ds:uri="http://schemas.microsoft.com/office/2006/metadata/properties"/>
    <ds:schemaRef ds:uri="http://www.w3.org/XML/1998/namespace"/>
    <ds:schemaRef ds:uri="http://purl.org/dc/dcmitype/"/>
    <ds:schemaRef ds:uri="862369d1-4ad4-45e5-97e6-fe74a8465c31"/>
    <ds:schemaRef ds:uri="3ede4789-2525-4295-8b6d-afc49b0dc29d"/>
    <ds:schemaRef ds:uri="16fd8dee-6120-4999-8556-a2bdcc2d06f2"/>
    <ds:schemaRef ds:uri="92a9f978-5a17-4160-abd0-a1ef8b732e6d"/>
  </ds:schemaRefs>
</ds:datastoreItem>
</file>

<file path=customXml/itemProps2.xml><?xml version="1.0" encoding="utf-8"?>
<ds:datastoreItem xmlns:ds="http://schemas.openxmlformats.org/officeDocument/2006/customXml" ds:itemID="{56F10964-E818-46C5-A709-E1814DC617C3}"/>
</file>

<file path=customXml/itemProps3.xml><?xml version="1.0" encoding="utf-8"?>
<ds:datastoreItem xmlns:ds="http://schemas.openxmlformats.org/officeDocument/2006/customXml" ds:itemID="{1A474380-3A46-4787-9402-F1099DCD55F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CQ_Template_2020</Template>
  <TotalTime>38643</TotalTime>
  <Words>7003</Words>
  <Application>Microsoft Office PowerPoint</Application>
  <PresentationFormat>Widescreen</PresentationFormat>
  <Paragraphs>397</Paragraphs>
  <Slides>40</Slides>
  <Notes>40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6" baseType="lpstr">
      <vt:lpstr>Aptos</vt:lpstr>
      <vt:lpstr>Arial</vt:lpstr>
      <vt:lpstr>Calibri</vt:lpstr>
      <vt:lpstr>System Font Regular</vt:lpstr>
      <vt:lpstr>CQ_Template_2020</vt:lpstr>
      <vt:lpstr>think-cell Slide</vt:lpstr>
      <vt:lpstr>PowerPoint Presentation</vt:lpstr>
      <vt:lpstr>Learning Objectives</vt:lpstr>
      <vt:lpstr>Factors Influencing Saliva Composition and Flow</vt:lpstr>
      <vt:lpstr>PowerPoint Presentation</vt:lpstr>
      <vt:lpstr>Asthma</vt:lpstr>
      <vt:lpstr>Asthma Triggers</vt:lpstr>
      <vt:lpstr>Asthma Period Prevalence and Current Asthma Prevalence: United States, 1980–2021</vt:lpstr>
      <vt:lpstr>Asthma Attack Prevalence among Children and Adults with Current Asthma: United States, 2001–2021</vt:lpstr>
      <vt:lpstr>Which of the following states had the lowest rates of asthma attacks from 2014–2017?</vt:lpstr>
      <vt:lpstr>Which of the following states had the lowest rates of asthma attacks from 2014–2017?</vt:lpstr>
      <vt:lpstr>Adult Asthma Attacks in the US</vt:lpstr>
      <vt:lpstr>How Does This Relate to Dental Caries?</vt:lpstr>
      <vt:lpstr>PowerPoint Presentation</vt:lpstr>
      <vt:lpstr>PowerPoint Presentation</vt:lpstr>
      <vt:lpstr>The Role of Asthma in Caries Occurrence: Meta-analysis and Meta-regression</vt:lpstr>
      <vt:lpstr>The Role of Asthma in Caries Occurrence: Meta-analysis and Meta-regression</vt:lpstr>
      <vt:lpstr>PowerPoint Presentation</vt:lpstr>
      <vt:lpstr>PowerPoint Presentation</vt:lpstr>
      <vt:lpstr>Is the Oral Microbiome Different?</vt:lpstr>
      <vt:lpstr>Asthma’s Impact on the Oral Microbiome</vt:lpstr>
      <vt:lpstr>PowerPoint Presentation</vt:lpstr>
      <vt:lpstr>PowerPoint Presentation</vt:lpstr>
      <vt:lpstr>PowerPoint Presentation</vt:lpstr>
      <vt:lpstr>PowerPoint Presentation</vt:lpstr>
      <vt:lpstr>PowerPoint Presentation</vt:lpstr>
      <vt:lpstr>Review Asthma Action Plan</vt:lpstr>
      <vt:lpstr>Treating Asthma</vt:lpstr>
      <vt:lpstr>How Does Saliva Change?</vt:lpstr>
      <vt:lpstr>Effect on Saliva</vt:lpstr>
      <vt:lpstr>Address Medication or Disease-Induced Xerostomia</vt:lpstr>
      <vt:lpstr>Allergic Rhinitis</vt:lpstr>
      <vt:lpstr>Allergic Rhinitis</vt:lpstr>
      <vt:lpstr>National Allergy Bureau</vt:lpstr>
      <vt:lpstr>PowerPoint Presentation</vt:lpstr>
      <vt:lpstr>When using an intranasal corticosteroid such as fluticasone propionate, which of the following is a common result?</vt:lpstr>
      <vt:lpstr>When using an intranasal corticosteroid such as fluticasone propionate, which of the following is a common result?</vt:lpstr>
      <vt:lpstr>Xylitol</vt:lpstr>
      <vt:lpstr>Wrap Up</vt:lpstr>
      <vt:lpstr>Caries Management and Prevention: A Risk-Based Approach by CareQuest Institute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Here Second Line</dc:title>
  <dc:creator>Angela W</dc:creator>
  <cp:lastModifiedBy>Michael Briddon</cp:lastModifiedBy>
  <cp:revision>24</cp:revision>
  <cp:lastPrinted>2024-02-09T18:58:06Z</cp:lastPrinted>
  <dcterms:created xsi:type="dcterms:W3CDTF">2023-12-07T19:15:09Z</dcterms:created>
  <dcterms:modified xsi:type="dcterms:W3CDTF">2026-04-30T13:44:57Z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0x0101004171A02DDD288A47B6349D79D2BC7DBE</vt:lpwstr>
  </property>
  <property fmtid="{D5CDD505-2E9C-101B-9397-08002B2CF9AE}" pid="3" name="_ExtendedDescription">
    <vt:lpwstr/>
  </property>
  <property fmtid="{D5CDD505-2E9C-101B-9397-08002B2CF9AE}" pid="4" name="MediaServiceImageTags">
    <vt:lpwstr/>
  </property>
  <property fmtid="{D5CDD505-2E9C-101B-9397-08002B2CF9AE}" pid="5" name="MSIP_Label_f78b96c2-3b53-48be-bf5a-3793da9afc77_Enabled">
    <vt:lpwstr>true</vt:lpwstr>
  </property>
  <property fmtid="{D5CDD505-2E9C-101B-9397-08002B2CF9AE}" pid="6" name="MSIP_Label_f78b96c2-3b53-48be-bf5a-3793da9afc77_SetDate">
    <vt:lpwstr>2026-04-30T13:39:59Z</vt:lpwstr>
  </property>
  <property fmtid="{D5CDD505-2E9C-101B-9397-08002B2CF9AE}" pid="7" name="MSIP_Label_f78b96c2-3b53-48be-bf5a-3793da9afc77_Method">
    <vt:lpwstr>Privileged</vt:lpwstr>
  </property>
  <property fmtid="{D5CDD505-2E9C-101B-9397-08002B2CF9AE}" pid="8" name="MSIP_Label_f78b96c2-3b53-48be-bf5a-3793da9afc77_Name">
    <vt:lpwstr>Internal-Only</vt:lpwstr>
  </property>
  <property fmtid="{D5CDD505-2E9C-101B-9397-08002B2CF9AE}" pid="9" name="MSIP_Label_f78b96c2-3b53-48be-bf5a-3793da9afc77_SiteId">
    <vt:lpwstr>70b8dad5-c5e8-4be1-af67-ccc78aa80bba</vt:lpwstr>
  </property>
  <property fmtid="{D5CDD505-2E9C-101B-9397-08002B2CF9AE}" pid="10" name="MSIP_Label_f78b96c2-3b53-48be-bf5a-3793da9afc77_ActionId">
    <vt:lpwstr>ecbfd581-cc81-4341-8bab-4201b2caefc8</vt:lpwstr>
  </property>
  <property fmtid="{D5CDD505-2E9C-101B-9397-08002B2CF9AE}" pid="11" name="MSIP_Label_f78b96c2-3b53-48be-bf5a-3793da9afc77_ContentBits">
    <vt:lpwstr>2</vt:lpwstr>
  </property>
  <property fmtid="{D5CDD505-2E9C-101B-9397-08002B2CF9AE}" pid="12" name="MSIP_Label_f78b96c2-3b53-48be-bf5a-3793da9afc77_Tag">
    <vt:lpwstr>10, 0, 1, 1</vt:lpwstr>
  </property>
  <property fmtid="{D5CDD505-2E9C-101B-9397-08002B2CF9AE}" pid="13" name="ClassificationContentMarkingFooterLocations">
    <vt:lpwstr>CQ_Template_2020:6</vt:lpwstr>
  </property>
  <property fmtid="{D5CDD505-2E9C-101B-9397-08002B2CF9AE}" pid="14" name="ClassificationContentMarkingFooterText">
    <vt:lpwstr>Internal-Only</vt:lpwstr>
  </property>
</Properties>
</file>