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263" r:id="rId5"/>
    <p:sldId id="265" r:id="rId6"/>
    <p:sldId id="259" r:id="rId7"/>
    <p:sldId id="258" r:id="rId8"/>
    <p:sldId id="260" r:id="rId9"/>
    <p:sldId id="261" r:id="rId10"/>
    <p:sldId id="262" r:id="rId11"/>
    <p:sldId id="320" r:id="rId12"/>
    <p:sldId id="325" r:id="rId13"/>
    <p:sldId id="321" r:id="rId14"/>
    <p:sldId id="326" r:id="rId15"/>
    <p:sldId id="322" r:id="rId16"/>
    <p:sldId id="327" r:id="rId17"/>
    <p:sldId id="323" r:id="rId18"/>
    <p:sldId id="328" r:id="rId19"/>
    <p:sldId id="324" r:id="rId20"/>
    <p:sldId id="341" r:id="rId21"/>
    <p:sldId id="264" r:id="rId22"/>
    <p:sldId id="342" r:id="rId23"/>
    <p:sldId id="266" r:id="rId24"/>
    <p:sldId id="343" r:id="rId25"/>
    <p:sldId id="268" r:id="rId26"/>
    <p:sldId id="344" r:id="rId27"/>
    <p:sldId id="270" r:id="rId28"/>
    <p:sldId id="269" r:id="rId29"/>
    <p:sldId id="298" r:id="rId30"/>
    <p:sldId id="310" r:id="rId31"/>
    <p:sldId id="311" r:id="rId32"/>
    <p:sldId id="299" r:id="rId33"/>
    <p:sldId id="300" r:id="rId34"/>
    <p:sldId id="301" r:id="rId35"/>
    <p:sldId id="302" r:id="rId36"/>
    <p:sldId id="303" r:id="rId37"/>
    <p:sldId id="314" r:id="rId38"/>
    <p:sldId id="312" r:id="rId39"/>
    <p:sldId id="315" r:id="rId40"/>
    <p:sldId id="313" r:id="rId41"/>
    <p:sldId id="316" r:id="rId42"/>
    <p:sldId id="317" r:id="rId43"/>
    <p:sldId id="318" r:id="rId44"/>
    <p:sldId id="319" r:id="rId45"/>
    <p:sldId id="339" r:id="rId46"/>
    <p:sldId id="340" r:id="rId47"/>
    <p:sldId id="304" r:id="rId48"/>
    <p:sldId id="305" r:id="rId49"/>
    <p:sldId id="345" r:id="rId50"/>
    <p:sldId id="308" r:id="rId51"/>
    <p:sldId id="267" r:id="rId52"/>
    <p:sldId id="346" r:id="rId53"/>
    <p:sldId id="278" r:id="rId54"/>
  </p:sldIdLst>
  <p:sldSz cx="12192000" cy="6858000"/>
  <p:notesSz cx="6858000" cy="91440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04" userDrawn="1">
          <p15:clr>
            <a:srgbClr val="A4A3A4"/>
          </p15:clr>
        </p15:guide>
        <p15:guide id="4" orient="horz" pos="1776" userDrawn="1">
          <p15:clr>
            <a:srgbClr val="A4A3A4"/>
          </p15:clr>
        </p15:guide>
        <p15:guide id="5" orient="horz" pos="2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BA614C-307D-85EB-6896-8828E60AC4FE}" name="Erinne Kennedy" initials="" userId="S::ErKennedy@kansascity.edu::dc372146-dd41-485f-989d-8c81864af704" providerId="AD"/>
  <p188:author id="{8385BC94-2F9A-3158-9FF5-0557951C47E3}" name="Josefine Wolfe" initials="JW" userId="S::jwolfe@carequest.org::a734271d-6a7b-4d4c-9bda-320327d397b2" providerId="AD"/>
  <p188:author id="{09B70699-0319-D40A-1726-C0B89086F054}" name="Wolfe, Josefine O" initials="JW" userId="S::jow423@eid.utexas.edu::49d78f66-35c2-4d68-a0a7-58e286d3a822" providerId="AD"/>
  <p188:author id="{7C1086A2-111A-4099-9166-FD29E2AEA109}" name="Michael Briddon" initials="MB" userId="S::mbriddon@carequest.org::53d95c7a-2db2-4e16-a4b0-3ab0fd1e3a50" providerId="AD"/>
  <p188:author id="{25DE45E3-A802-372C-6E35-EB87EF8067EC}" name="Jason Schneiderman" initials="JS" userId="S::Jason.Schneiderman@YMCA.NET::cbe8d247-c879-4f0f-a28b-d0bd778a6a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329"/>
    <a:srgbClr val="EAF3FB"/>
    <a:srgbClr val="4E99CC"/>
    <a:srgbClr val="BCD9F1"/>
    <a:srgbClr val="C1DFF8"/>
    <a:srgbClr val="3A913F"/>
    <a:srgbClr val="4F9BCE"/>
    <a:srgbClr val="862633"/>
    <a:srgbClr val="008CA0"/>
    <a:srgbClr val="8B84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F3EB7-EF30-D261-854F-CE89F54ADC49}" v="15" dt="2026-04-09T21:30:49.063"/>
    <p1510:client id="{20BDEF4C-EA6C-630C-2365-D0BC471E6E90}" v="2" dt="2026-04-09T21:35:39.088"/>
    <p1510:client id="{B698F401-70D5-F02E-59D7-75CFCA020AE3}" v="28" dt="2026-04-10T01:06:17.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504"/>
        <p:guide orient="horz" pos="1776"/>
        <p:guide orient="horz" pos="273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8C854-4ECB-444E-9F5E-CC2DA59ACFED}" type="doc">
      <dgm:prSet loTypeId="urn:microsoft.com/office/officeart/2005/8/layout/process4" loCatId="" qsTypeId="urn:microsoft.com/office/officeart/2005/8/quickstyle/simple1" qsCatId="simple" csTypeId="urn:microsoft.com/office/officeart/2005/8/colors/accent0_2" csCatId="mainScheme" phldr="1"/>
      <dgm:spPr/>
      <dgm:t>
        <a:bodyPr/>
        <a:lstStyle/>
        <a:p>
          <a:endParaRPr lang="en-US"/>
        </a:p>
      </dgm:t>
    </dgm:pt>
    <dgm:pt modelId="{74EC0C28-BDB4-B94F-B3E7-D377F94BACAA}">
      <dgm:prSet phldrT="[Text]"/>
      <dgm:spPr>
        <a:solidFill>
          <a:srgbClr val="C1DFF8"/>
        </a:solidFill>
        <a:ln>
          <a:solidFill>
            <a:srgbClr val="C1DFF8"/>
          </a:solidFill>
        </a:ln>
      </dgm:spPr>
      <dgm:t>
        <a:bodyPr/>
        <a:lstStyle/>
        <a:p>
          <a:r>
            <a:rPr lang="en-US"/>
            <a:t>Risk factors and protective factors influence disease.</a:t>
          </a:r>
        </a:p>
      </dgm:t>
    </dgm:pt>
    <dgm:pt modelId="{0FD2547D-E6DE-F840-806B-730513C2AA2B}" type="parTrans" cxnId="{A6116C03-AECD-4547-B356-249B8E1A3196}">
      <dgm:prSet/>
      <dgm:spPr/>
      <dgm:t>
        <a:bodyPr/>
        <a:lstStyle/>
        <a:p>
          <a:endParaRPr lang="en-US"/>
        </a:p>
      </dgm:t>
    </dgm:pt>
    <dgm:pt modelId="{6006FFEE-F718-AC43-9239-34A819FF821A}" type="sibTrans" cxnId="{A6116C03-AECD-4547-B356-249B8E1A3196}">
      <dgm:prSet/>
      <dgm:spPr/>
      <dgm:t>
        <a:bodyPr/>
        <a:lstStyle/>
        <a:p>
          <a:endParaRPr lang="en-US"/>
        </a:p>
      </dgm:t>
    </dgm:pt>
    <dgm:pt modelId="{74C4CD37-DE25-3B45-AC54-BFA40F940224}">
      <dgm:prSet phldrT="[Text]"/>
      <dgm:spPr>
        <a:solidFill>
          <a:srgbClr val="C1DFF8"/>
        </a:solidFill>
        <a:ln>
          <a:solidFill>
            <a:srgbClr val="C1DFF8"/>
          </a:solidFill>
        </a:ln>
      </dgm:spPr>
      <dgm:t>
        <a:bodyPr/>
        <a:lstStyle/>
        <a:p>
          <a:r>
            <a:rPr lang="en-US"/>
            <a:t>Risk assessment identifies who is at risk.</a:t>
          </a:r>
        </a:p>
      </dgm:t>
    </dgm:pt>
    <dgm:pt modelId="{84F1CC54-2451-CA42-8AD2-5406B25556A8}" type="parTrans" cxnId="{5CE539B7-8266-704C-82C7-52695FBD9504}">
      <dgm:prSet/>
      <dgm:spPr/>
      <dgm:t>
        <a:bodyPr/>
        <a:lstStyle/>
        <a:p>
          <a:endParaRPr lang="en-US"/>
        </a:p>
      </dgm:t>
    </dgm:pt>
    <dgm:pt modelId="{7C517468-21FF-F14D-ACCA-A8FBEB475414}" type="sibTrans" cxnId="{5CE539B7-8266-704C-82C7-52695FBD9504}">
      <dgm:prSet/>
      <dgm:spPr/>
      <dgm:t>
        <a:bodyPr/>
        <a:lstStyle/>
        <a:p>
          <a:endParaRPr lang="en-US"/>
        </a:p>
      </dgm:t>
    </dgm:pt>
    <dgm:pt modelId="{D313BB67-3098-BF4B-B99A-4900910001C0}">
      <dgm:prSet phldrT="[Text]"/>
      <dgm:spPr>
        <a:solidFill>
          <a:srgbClr val="C1DFF8"/>
        </a:solidFill>
        <a:ln>
          <a:solidFill>
            <a:schemeClr val="tx2"/>
          </a:solidFill>
        </a:ln>
      </dgm:spPr>
      <dgm:t>
        <a:bodyPr/>
        <a:lstStyle/>
        <a:p>
          <a:r>
            <a:rPr lang="en-US">
              <a:solidFill>
                <a:schemeClr val="accent2"/>
              </a:solidFill>
            </a:rPr>
            <a:t>Now we focus on what to do with that information.</a:t>
          </a:r>
        </a:p>
      </dgm:t>
    </dgm:pt>
    <dgm:pt modelId="{E947D505-6720-0045-B7C6-70E3684532EA}" type="parTrans" cxnId="{5983309C-9D79-2743-99A6-F0B7EFA36865}">
      <dgm:prSet/>
      <dgm:spPr/>
      <dgm:t>
        <a:bodyPr/>
        <a:lstStyle/>
        <a:p>
          <a:endParaRPr lang="en-US"/>
        </a:p>
      </dgm:t>
    </dgm:pt>
    <dgm:pt modelId="{865BBA4C-4E35-0747-A66E-74316242EDB8}" type="sibTrans" cxnId="{5983309C-9D79-2743-99A6-F0B7EFA36865}">
      <dgm:prSet/>
      <dgm:spPr/>
      <dgm:t>
        <a:bodyPr/>
        <a:lstStyle/>
        <a:p>
          <a:endParaRPr lang="en-US"/>
        </a:p>
      </dgm:t>
    </dgm:pt>
    <dgm:pt modelId="{3159DFBB-1F05-A24D-8E61-4745E39B6E3F}" type="pres">
      <dgm:prSet presAssocID="{4618C854-4ECB-444E-9F5E-CC2DA59ACFED}" presName="Name0" presStyleCnt="0">
        <dgm:presLayoutVars>
          <dgm:dir/>
          <dgm:animLvl val="lvl"/>
          <dgm:resizeHandles val="exact"/>
        </dgm:presLayoutVars>
      </dgm:prSet>
      <dgm:spPr/>
    </dgm:pt>
    <dgm:pt modelId="{C9DC96E2-6383-5E41-8F22-53C753328C1E}" type="pres">
      <dgm:prSet presAssocID="{D313BB67-3098-BF4B-B99A-4900910001C0}" presName="boxAndChildren" presStyleCnt="0"/>
      <dgm:spPr/>
    </dgm:pt>
    <dgm:pt modelId="{C337C7AD-FC2B-9546-A68B-61A7DDBA9110}" type="pres">
      <dgm:prSet presAssocID="{D313BB67-3098-BF4B-B99A-4900910001C0}" presName="parentTextBox" presStyleLbl="node1" presStyleIdx="0" presStyleCnt="3" custLinFactNeighborY="2319"/>
      <dgm:spPr/>
    </dgm:pt>
    <dgm:pt modelId="{C7750242-322F-6143-887A-4FF713651038}" type="pres">
      <dgm:prSet presAssocID="{7C517468-21FF-F14D-ACCA-A8FBEB475414}" presName="sp" presStyleCnt="0"/>
      <dgm:spPr/>
    </dgm:pt>
    <dgm:pt modelId="{C2182C92-7BB3-D049-AF06-AC19EE1A80E1}" type="pres">
      <dgm:prSet presAssocID="{74C4CD37-DE25-3B45-AC54-BFA40F940224}" presName="arrowAndChildren" presStyleCnt="0"/>
      <dgm:spPr/>
    </dgm:pt>
    <dgm:pt modelId="{B064F118-5A33-D641-B4F1-CDD51EAE8392}" type="pres">
      <dgm:prSet presAssocID="{74C4CD37-DE25-3B45-AC54-BFA40F940224}" presName="parentTextArrow" presStyleLbl="node1" presStyleIdx="1" presStyleCnt="3"/>
      <dgm:spPr/>
    </dgm:pt>
    <dgm:pt modelId="{F7DF06CD-695F-FA43-9928-64B65F6B0DBC}" type="pres">
      <dgm:prSet presAssocID="{6006FFEE-F718-AC43-9239-34A819FF821A}" presName="sp" presStyleCnt="0"/>
      <dgm:spPr/>
    </dgm:pt>
    <dgm:pt modelId="{E8D96BBC-2A9E-6F49-9E42-7A4C53279A1F}" type="pres">
      <dgm:prSet presAssocID="{74EC0C28-BDB4-B94F-B3E7-D377F94BACAA}" presName="arrowAndChildren" presStyleCnt="0"/>
      <dgm:spPr/>
    </dgm:pt>
    <dgm:pt modelId="{CC2BBBE5-46F8-6A45-98CE-720679842DA3}" type="pres">
      <dgm:prSet presAssocID="{74EC0C28-BDB4-B94F-B3E7-D377F94BACAA}" presName="parentTextArrow" presStyleLbl="node1" presStyleIdx="2" presStyleCnt="3"/>
      <dgm:spPr/>
    </dgm:pt>
  </dgm:ptLst>
  <dgm:cxnLst>
    <dgm:cxn modelId="{A6116C03-AECD-4547-B356-249B8E1A3196}" srcId="{4618C854-4ECB-444E-9F5E-CC2DA59ACFED}" destId="{74EC0C28-BDB4-B94F-B3E7-D377F94BACAA}" srcOrd="0" destOrd="0" parTransId="{0FD2547D-E6DE-F840-806B-730513C2AA2B}" sibTransId="{6006FFEE-F718-AC43-9239-34A819FF821A}"/>
    <dgm:cxn modelId="{33881924-0617-C545-9F40-9618CA7BE6D0}" type="presOf" srcId="{D313BB67-3098-BF4B-B99A-4900910001C0}" destId="{C337C7AD-FC2B-9546-A68B-61A7DDBA9110}" srcOrd="0" destOrd="0" presId="urn:microsoft.com/office/officeart/2005/8/layout/process4"/>
    <dgm:cxn modelId="{98EE8247-AA9E-0E4E-9EF1-E83E279ED936}" type="presOf" srcId="{4618C854-4ECB-444E-9F5E-CC2DA59ACFED}" destId="{3159DFBB-1F05-A24D-8E61-4745E39B6E3F}" srcOrd="0" destOrd="0" presId="urn:microsoft.com/office/officeart/2005/8/layout/process4"/>
    <dgm:cxn modelId="{5154535A-F54D-3140-BD94-8C955A82CF5D}" type="presOf" srcId="{74C4CD37-DE25-3B45-AC54-BFA40F940224}" destId="{B064F118-5A33-D641-B4F1-CDD51EAE8392}" srcOrd="0" destOrd="0" presId="urn:microsoft.com/office/officeart/2005/8/layout/process4"/>
    <dgm:cxn modelId="{5983309C-9D79-2743-99A6-F0B7EFA36865}" srcId="{4618C854-4ECB-444E-9F5E-CC2DA59ACFED}" destId="{D313BB67-3098-BF4B-B99A-4900910001C0}" srcOrd="2" destOrd="0" parTransId="{E947D505-6720-0045-B7C6-70E3684532EA}" sibTransId="{865BBA4C-4E35-0747-A66E-74316242EDB8}"/>
    <dgm:cxn modelId="{BC0F609D-DB2E-574D-B3DB-6B97C45A0A0A}" type="presOf" srcId="{74EC0C28-BDB4-B94F-B3E7-D377F94BACAA}" destId="{CC2BBBE5-46F8-6A45-98CE-720679842DA3}" srcOrd="0" destOrd="0" presId="urn:microsoft.com/office/officeart/2005/8/layout/process4"/>
    <dgm:cxn modelId="{5CE539B7-8266-704C-82C7-52695FBD9504}" srcId="{4618C854-4ECB-444E-9F5E-CC2DA59ACFED}" destId="{74C4CD37-DE25-3B45-AC54-BFA40F940224}" srcOrd="1" destOrd="0" parTransId="{84F1CC54-2451-CA42-8AD2-5406B25556A8}" sibTransId="{7C517468-21FF-F14D-ACCA-A8FBEB475414}"/>
    <dgm:cxn modelId="{F90E4F97-E69B-3148-AE6E-77A9952294CE}" type="presParOf" srcId="{3159DFBB-1F05-A24D-8E61-4745E39B6E3F}" destId="{C9DC96E2-6383-5E41-8F22-53C753328C1E}" srcOrd="0" destOrd="0" presId="urn:microsoft.com/office/officeart/2005/8/layout/process4"/>
    <dgm:cxn modelId="{6D03BF9F-1432-1646-B328-400ABAF9F89B}" type="presParOf" srcId="{C9DC96E2-6383-5E41-8F22-53C753328C1E}" destId="{C337C7AD-FC2B-9546-A68B-61A7DDBA9110}" srcOrd="0" destOrd="0" presId="urn:microsoft.com/office/officeart/2005/8/layout/process4"/>
    <dgm:cxn modelId="{576F9308-BDA4-D644-BC5C-10B9392C2864}" type="presParOf" srcId="{3159DFBB-1F05-A24D-8E61-4745E39B6E3F}" destId="{C7750242-322F-6143-887A-4FF713651038}" srcOrd="1" destOrd="0" presId="urn:microsoft.com/office/officeart/2005/8/layout/process4"/>
    <dgm:cxn modelId="{51A4EBBF-016D-1040-87C4-0A8F81652BBD}" type="presParOf" srcId="{3159DFBB-1F05-A24D-8E61-4745E39B6E3F}" destId="{C2182C92-7BB3-D049-AF06-AC19EE1A80E1}" srcOrd="2" destOrd="0" presId="urn:microsoft.com/office/officeart/2005/8/layout/process4"/>
    <dgm:cxn modelId="{6313966E-7BD1-8B49-A97A-74BB18DBE049}" type="presParOf" srcId="{C2182C92-7BB3-D049-AF06-AC19EE1A80E1}" destId="{B064F118-5A33-D641-B4F1-CDD51EAE8392}" srcOrd="0" destOrd="0" presId="urn:microsoft.com/office/officeart/2005/8/layout/process4"/>
    <dgm:cxn modelId="{FA3E45D0-263D-CB4B-BA85-AF332F9E5E58}" type="presParOf" srcId="{3159DFBB-1F05-A24D-8E61-4745E39B6E3F}" destId="{F7DF06CD-695F-FA43-9928-64B65F6B0DBC}" srcOrd="3" destOrd="0" presId="urn:microsoft.com/office/officeart/2005/8/layout/process4"/>
    <dgm:cxn modelId="{78E46FD3-7F1B-B346-BA17-785BDE7BCDE0}" type="presParOf" srcId="{3159DFBB-1F05-A24D-8E61-4745E39B6E3F}" destId="{E8D96BBC-2A9E-6F49-9E42-7A4C53279A1F}" srcOrd="4" destOrd="0" presId="urn:microsoft.com/office/officeart/2005/8/layout/process4"/>
    <dgm:cxn modelId="{3DCDA0B6-D280-8F48-8E70-9FA2F1385799}" type="presParOf" srcId="{E8D96BBC-2A9E-6F49-9E42-7A4C53279A1F}" destId="{CC2BBBE5-46F8-6A45-98CE-720679842DA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A83A1-37DD-2D47-8565-DDA0F3C9FF3F}"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182CB526-7D7F-E24A-AE5F-7CBC4483F35E}">
      <dgm:prSet phldrT="[Text]" custT="1"/>
      <dgm:spPr>
        <a:solidFill>
          <a:srgbClr val="C1DFF8"/>
        </a:solidFill>
        <a:ln>
          <a:solidFill>
            <a:schemeClr val="tx2"/>
          </a:solidFill>
        </a:ln>
      </dgm:spPr>
      <dgm:t>
        <a:bodyPr/>
        <a:lstStyle/>
        <a:p>
          <a:r>
            <a:rPr lang="en-US" sz="2000">
              <a:solidFill>
                <a:srgbClr val="E95329"/>
              </a:solidFill>
            </a:rPr>
            <a:t>This creates a window for early prevention.</a:t>
          </a:r>
        </a:p>
      </dgm:t>
    </dgm:pt>
    <dgm:pt modelId="{C1648EBF-8EDD-BE48-B588-C4D410CB9A39}" type="parTrans" cxnId="{78589A56-EFFD-D747-A29F-DEADF9758392}">
      <dgm:prSet/>
      <dgm:spPr/>
      <dgm:t>
        <a:bodyPr/>
        <a:lstStyle/>
        <a:p>
          <a:endParaRPr lang="en-US"/>
        </a:p>
      </dgm:t>
    </dgm:pt>
    <dgm:pt modelId="{0C2AE360-316A-1E41-B94D-8F61BE25B0FC}" type="sibTrans" cxnId="{78589A56-EFFD-D747-A29F-DEADF9758392}">
      <dgm:prSet/>
      <dgm:spPr/>
      <dgm:t>
        <a:bodyPr/>
        <a:lstStyle/>
        <a:p>
          <a:endParaRPr lang="en-US"/>
        </a:p>
      </dgm:t>
    </dgm:pt>
    <dgm:pt modelId="{5AC8A13A-8907-DA4B-88CF-F41AF8E9E59C}">
      <dgm:prSet phldrT="[Text]" custT="1"/>
      <dgm:spPr>
        <a:solidFill>
          <a:srgbClr val="C1DFF8"/>
        </a:solidFill>
      </dgm:spPr>
      <dgm:t>
        <a:bodyPr/>
        <a:lstStyle/>
        <a:p>
          <a:r>
            <a:rPr lang="en-US" sz="2000">
              <a:solidFill>
                <a:schemeClr val="tx2"/>
              </a:solidFill>
            </a:rPr>
            <a:t>Biological changes occur before we can detect disease.</a:t>
          </a:r>
        </a:p>
      </dgm:t>
    </dgm:pt>
    <dgm:pt modelId="{977C0B05-1BFE-1D4D-BF4F-EA46A97A83F4}" type="parTrans" cxnId="{9DFE6BB1-8EBA-6F48-9099-874C4C3A78F4}">
      <dgm:prSet/>
      <dgm:spPr>
        <a:solidFill>
          <a:schemeClr val="tx2"/>
        </a:solidFill>
      </dgm:spPr>
      <dgm:t>
        <a:bodyPr/>
        <a:lstStyle/>
        <a:p>
          <a:endParaRPr lang="en-US"/>
        </a:p>
      </dgm:t>
    </dgm:pt>
    <dgm:pt modelId="{B46D7112-11F7-DA46-9DAA-A2ADD4BAFD67}" type="sibTrans" cxnId="{9DFE6BB1-8EBA-6F48-9099-874C4C3A78F4}">
      <dgm:prSet/>
      <dgm:spPr/>
      <dgm:t>
        <a:bodyPr/>
        <a:lstStyle/>
        <a:p>
          <a:endParaRPr lang="en-US"/>
        </a:p>
      </dgm:t>
    </dgm:pt>
    <dgm:pt modelId="{B2F063BD-ADC7-7941-A0AD-22B9861858AC}">
      <dgm:prSet phldrT="[Text]" custT="1"/>
      <dgm:spPr>
        <a:solidFill>
          <a:srgbClr val="C1DFF8"/>
        </a:solidFill>
      </dgm:spPr>
      <dgm:t>
        <a:bodyPr/>
        <a:lstStyle/>
        <a:p>
          <a:r>
            <a:rPr lang="en-US" sz="2000">
              <a:solidFill>
                <a:schemeClr val="tx2"/>
              </a:solidFill>
            </a:rPr>
            <a:t>Clinical detection happens after damage has started.</a:t>
          </a:r>
        </a:p>
      </dgm:t>
    </dgm:pt>
    <dgm:pt modelId="{D517A8FB-B16D-AD4A-98F6-4808657E2AA1}" type="parTrans" cxnId="{90B26E0E-421E-3A4B-8FDD-9FA4B8B0FC78}">
      <dgm:prSet/>
      <dgm:spPr>
        <a:solidFill>
          <a:schemeClr val="tx2"/>
        </a:solidFill>
      </dgm:spPr>
      <dgm:t>
        <a:bodyPr/>
        <a:lstStyle/>
        <a:p>
          <a:endParaRPr lang="en-US"/>
        </a:p>
      </dgm:t>
    </dgm:pt>
    <dgm:pt modelId="{FAB6AB7B-BE96-7B47-9775-0971612A62B3}" type="sibTrans" cxnId="{90B26E0E-421E-3A4B-8FDD-9FA4B8B0FC78}">
      <dgm:prSet/>
      <dgm:spPr/>
      <dgm:t>
        <a:bodyPr/>
        <a:lstStyle/>
        <a:p>
          <a:endParaRPr lang="en-US"/>
        </a:p>
      </dgm:t>
    </dgm:pt>
    <dgm:pt modelId="{B7932CDD-CA0E-D542-86A7-C2B251A5498B}">
      <dgm:prSet phldrT="[Text]"/>
      <dgm:spPr/>
      <dgm:t>
        <a:bodyPr/>
        <a:lstStyle/>
        <a:p>
          <a:endParaRPr lang="en-US"/>
        </a:p>
      </dgm:t>
    </dgm:pt>
    <dgm:pt modelId="{043591D3-0942-8A43-B496-09FEDC5943DB}" type="parTrans" cxnId="{C60ACC12-E8B7-804A-A98F-F309DCB8F2EF}">
      <dgm:prSet/>
      <dgm:spPr/>
      <dgm:t>
        <a:bodyPr/>
        <a:lstStyle/>
        <a:p>
          <a:endParaRPr lang="en-US"/>
        </a:p>
      </dgm:t>
    </dgm:pt>
    <dgm:pt modelId="{D1F304F1-A815-6B40-B6BC-F807CF4AE423}" type="sibTrans" cxnId="{C60ACC12-E8B7-804A-A98F-F309DCB8F2EF}">
      <dgm:prSet/>
      <dgm:spPr/>
      <dgm:t>
        <a:bodyPr/>
        <a:lstStyle/>
        <a:p>
          <a:endParaRPr lang="en-US"/>
        </a:p>
      </dgm:t>
    </dgm:pt>
    <dgm:pt modelId="{0D0DB6C8-8EAF-FF40-A737-4A7B1C2F9606}" type="pres">
      <dgm:prSet presAssocID="{641A83A1-37DD-2D47-8565-DDA0F3C9FF3F}" presName="cycle" presStyleCnt="0">
        <dgm:presLayoutVars>
          <dgm:chMax val="1"/>
          <dgm:dir/>
          <dgm:animLvl val="ctr"/>
          <dgm:resizeHandles val="exact"/>
        </dgm:presLayoutVars>
      </dgm:prSet>
      <dgm:spPr/>
    </dgm:pt>
    <dgm:pt modelId="{DBE9D04C-14C7-D147-AE37-9026175009A7}" type="pres">
      <dgm:prSet presAssocID="{182CB526-7D7F-E24A-AE5F-7CBC4483F35E}" presName="centerShape" presStyleLbl="node0" presStyleIdx="0" presStyleCnt="1"/>
      <dgm:spPr/>
    </dgm:pt>
    <dgm:pt modelId="{795EF5C1-58BF-D34D-BA09-6F188A971025}" type="pres">
      <dgm:prSet presAssocID="{977C0B05-1BFE-1D4D-BF4F-EA46A97A83F4}" presName="parTrans" presStyleLbl="bgSibTrans2D1" presStyleIdx="0" presStyleCnt="2"/>
      <dgm:spPr/>
    </dgm:pt>
    <dgm:pt modelId="{64A444AE-620E-1F47-8CFA-E338C13D1F21}" type="pres">
      <dgm:prSet presAssocID="{5AC8A13A-8907-DA4B-88CF-F41AF8E9E59C}" presName="node" presStyleLbl="node1" presStyleIdx="0" presStyleCnt="2">
        <dgm:presLayoutVars>
          <dgm:bulletEnabled val="1"/>
        </dgm:presLayoutVars>
      </dgm:prSet>
      <dgm:spPr/>
    </dgm:pt>
    <dgm:pt modelId="{B5BFAE0F-BCB2-B342-9D35-6964321EB08B}" type="pres">
      <dgm:prSet presAssocID="{D517A8FB-B16D-AD4A-98F6-4808657E2AA1}" presName="parTrans" presStyleLbl="bgSibTrans2D1" presStyleIdx="1" presStyleCnt="2"/>
      <dgm:spPr/>
    </dgm:pt>
    <dgm:pt modelId="{77D9562F-2ED2-7749-93FF-2C45A9342E82}" type="pres">
      <dgm:prSet presAssocID="{B2F063BD-ADC7-7941-A0AD-22B9861858AC}" presName="node" presStyleLbl="node1" presStyleIdx="1" presStyleCnt="2">
        <dgm:presLayoutVars>
          <dgm:bulletEnabled val="1"/>
        </dgm:presLayoutVars>
      </dgm:prSet>
      <dgm:spPr/>
    </dgm:pt>
  </dgm:ptLst>
  <dgm:cxnLst>
    <dgm:cxn modelId="{90B26E0E-421E-3A4B-8FDD-9FA4B8B0FC78}" srcId="{182CB526-7D7F-E24A-AE5F-7CBC4483F35E}" destId="{B2F063BD-ADC7-7941-A0AD-22B9861858AC}" srcOrd="1" destOrd="0" parTransId="{D517A8FB-B16D-AD4A-98F6-4808657E2AA1}" sibTransId="{FAB6AB7B-BE96-7B47-9775-0971612A62B3}"/>
    <dgm:cxn modelId="{C60ACC12-E8B7-804A-A98F-F309DCB8F2EF}" srcId="{641A83A1-37DD-2D47-8565-DDA0F3C9FF3F}" destId="{B7932CDD-CA0E-D542-86A7-C2B251A5498B}" srcOrd="1" destOrd="0" parTransId="{043591D3-0942-8A43-B496-09FEDC5943DB}" sibTransId="{D1F304F1-A815-6B40-B6BC-F807CF4AE423}"/>
    <dgm:cxn modelId="{56203219-D95E-1C42-8C11-A781E91D873D}" type="presOf" srcId="{641A83A1-37DD-2D47-8565-DDA0F3C9FF3F}" destId="{0D0DB6C8-8EAF-FF40-A737-4A7B1C2F9606}" srcOrd="0" destOrd="0" presId="urn:microsoft.com/office/officeart/2005/8/layout/radial4"/>
    <dgm:cxn modelId="{D7892535-B131-2A46-AAF0-BFAA9EA7EED6}" type="presOf" srcId="{D517A8FB-B16D-AD4A-98F6-4808657E2AA1}" destId="{B5BFAE0F-BCB2-B342-9D35-6964321EB08B}" srcOrd="0" destOrd="0" presId="urn:microsoft.com/office/officeart/2005/8/layout/radial4"/>
    <dgm:cxn modelId="{5C404061-503B-BD48-9FBD-03F4F87C9E8F}" type="presOf" srcId="{977C0B05-1BFE-1D4D-BF4F-EA46A97A83F4}" destId="{795EF5C1-58BF-D34D-BA09-6F188A971025}" srcOrd="0" destOrd="0" presId="urn:microsoft.com/office/officeart/2005/8/layout/radial4"/>
    <dgm:cxn modelId="{78589A56-EFFD-D747-A29F-DEADF9758392}" srcId="{641A83A1-37DD-2D47-8565-DDA0F3C9FF3F}" destId="{182CB526-7D7F-E24A-AE5F-7CBC4483F35E}" srcOrd="0" destOrd="0" parTransId="{C1648EBF-8EDD-BE48-B588-C4D410CB9A39}" sibTransId="{0C2AE360-316A-1E41-B94D-8F61BE25B0FC}"/>
    <dgm:cxn modelId="{9DFE6BB1-8EBA-6F48-9099-874C4C3A78F4}" srcId="{182CB526-7D7F-E24A-AE5F-7CBC4483F35E}" destId="{5AC8A13A-8907-DA4B-88CF-F41AF8E9E59C}" srcOrd="0" destOrd="0" parTransId="{977C0B05-1BFE-1D4D-BF4F-EA46A97A83F4}" sibTransId="{B46D7112-11F7-DA46-9DAA-A2ADD4BAFD67}"/>
    <dgm:cxn modelId="{72DD8AE3-6958-0641-8C0E-9F2FFFCB18BB}" type="presOf" srcId="{B2F063BD-ADC7-7941-A0AD-22B9861858AC}" destId="{77D9562F-2ED2-7749-93FF-2C45A9342E82}" srcOrd="0" destOrd="0" presId="urn:microsoft.com/office/officeart/2005/8/layout/radial4"/>
    <dgm:cxn modelId="{12A028FA-E6ED-2245-A5B6-F59D064D1C82}" type="presOf" srcId="{182CB526-7D7F-E24A-AE5F-7CBC4483F35E}" destId="{DBE9D04C-14C7-D147-AE37-9026175009A7}" srcOrd="0" destOrd="0" presId="urn:microsoft.com/office/officeart/2005/8/layout/radial4"/>
    <dgm:cxn modelId="{1650F2FF-C66B-A645-90B7-3C4C05D40BF1}" type="presOf" srcId="{5AC8A13A-8907-DA4B-88CF-F41AF8E9E59C}" destId="{64A444AE-620E-1F47-8CFA-E338C13D1F21}" srcOrd="0" destOrd="0" presId="urn:microsoft.com/office/officeart/2005/8/layout/radial4"/>
    <dgm:cxn modelId="{3668D096-2DA2-5547-B429-325B8B3D3E3A}" type="presParOf" srcId="{0D0DB6C8-8EAF-FF40-A737-4A7B1C2F9606}" destId="{DBE9D04C-14C7-D147-AE37-9026175009A7}" srcOrd="0" destOrd="0" presId="urn:microsoft.com/office/officeart/2005/8/layout/radial4"/>
    <dgm:cxn modelId="{B0509BBC-AE42-E14E-8FE7-E84B54A66FD5}" type="presParOf" srcId="{0D0DB6C8-8EAF-FF40-A737-4A7B1C2F9606}" destId="{795EF5C1-58BF-D34D-BA09-6F188A971025}" srcOrd="1" destOrd="0" presId="urn:microsoft.com/office/officeart/2005/8/layout/radial4"/>
    <dgm:cxn modelId="{9EF7ACC7-1BBA-7249-9EBF-112B9093B324}" type="presParOf" srcId="{0D0DB6C8-8EAF-FF40-A737-4A7B1C2F9606}" destId="{64A444AE-620E-1F47-8CFA-E338C13D1F21}" srcOrd="2" destOrd="0" presId="urn:microsoft.com/office/officeart/2005/8/layout/radial4"/>
    <dgm:cxn modelId="{FD2DFD98-6788-1543-9547-C9E10D4ED94D}" type="presParOf" srcId="{0D0DB6C8-8EAF-FF40-A737-4A7B1C2F9606}" destId="{B5BFAE0F-BCB2-B342-9D35-6964321EB08B}" srcOrd="3" destOrd="0" presId="urn:microsoft.com/office/officeart/2005/8/layout/radial4"/>
    <dgm:cxn modelId="{1D594C92-E0BF-944E-B771-64643EB5CD55}" type="presParOf" srcId="{0D0DB6C8-8EAF-FF40-A737-4A7B1C2F9606}" destId="{77D9562F-2ED2-7749-93FF-2C45A9342E82}"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114E4-2338-A44C-9B9B-889C9C3EA6C3}"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8380A047-CCB9-1D41-A4D2-9D2135FB2E08}">
      <dgm:prSet phldrT="[Text]"/>
      <dgm:spPr/>
      <dgm:t>
        <a:bodyPr/>
        <a:lstStyle/>
        <a:p>
          <a:r>
            <a:rPr lang="en-US"/>
            <a:t>Primordial</a:t>
          </a:r>
        </a:p>
      </dgm:t>
    </dgm:pt>
    <dgm:pt modelId="{1F863702-C853-AD43-B4DE-509F0F87C11E}" type="parTrans" cxnId="{1A9E387A-0410-2942-A7C7-C8F7A9D40925}">
      <dgm:prSet/>
      <dgm:spPr/>
      <dgm:t>
        <a:bodyPr/>
        <a:lstStyle/>
        <a:p>
          <a:endParaRPr lang="en-US"/>
        </a:p>
      </dgm:t>
    </dgm:pt>
    <dgm:pt modelId="{AAF651FD-C84A-5540-865A-5E97523B9FEF}" type="sibTrans" cxnId="{1A9E387A-0410-2942-A7C7-C8F7A9D40925}">
      <dgm:prSet/>
      <dgm:spPr/>
      <dgm:t>
        <a:bodyPr/>
        <a:lstStyle/>
        <a:p>
          <a:endParaRPr lang="en-US"/>
        </a:p>
      </dgm:t>
    </dgm:pt>
    <dgm:pt modelId="{5E88507D-02BD-D84F-A3B6-5EF35FB755FC}">
      <dgm:prSet phldrT="[Text]"/>
      <dgm:spPr/>
      <dgm:t>
        <a:bodyPr/>
        <a:lstStyle/>
        <a:p>
          <a:r>
            <a:rPr lang="en-US"/>
            <a:t>Primary</a:t>
          </a:r>
        </a:p>
      </dgm:t>
    </dgm:pt>
    <dgm:pt modelId="{F677C792-A719-7C47-903F-0F192BCDAE59}" type="parTrans" cxnId="{A6F09B72-EF88-A747-8AD4-13F096EEB3C9}">
      <dgm:prSet/>
      <dgm:spPr/>
      <dgm:t>
        <a:bodyPr/>
        <a:lstStyle/>
        <a:p>
          <a:endParaRPr lang="en-US"/>
        </a:p>
      </dgm:t>
    </dgm:pt>
    <dgm:pt modelId="{F021BC81-41A2-DB44-A363-418EF3B3097B}" type="sibTrans" cxnId="{A6F09B72-EF88-A747-8AD4-13F096EEB3C9}">
      <dgm:prSet/>
      <dgm:spPr/>
      <dgm:t>
        <a:bodyPr/>
        <a:lstStyle/>
        <a:p>
          <a:endParaRPr lang="en-US"/>
        </a:p>
      </dgm:t>
    </dgm:pt>
    <dgm:pt modelId="{9C6C2F71-C80F-9B4F-B6E4-AA716A2BF0EC}">
      <dgm:prSet phldrT="[Text]"/>
      <dgm:spPr/>
      <dgm:t>
        <a:bodyPr/>
        <a:lstStyle/>
        <a:p>
          <a:r>
            <a:rPr lang="en-US"/>
            <a:t>Secondary</a:t>
          </a:r>
        </a:p>
      </dgm:t>
    </dgm:pt>
    <dgm:pt modelId="{CE0849C5-B84C-C342-B3B6-CF45E7568280}" type="parTrans" cxnId="{BDC5E02E-CA1C-214A-B5BB-699A3E72906A}">
      <dgm:prSet/>
      <dgm:spPr/>
      <dgm:t>
        <a:bodyPr/>
        <a:lstStyle/>
        <a:p>
          <a:endParaRPr lang="en-US"/>
        </a:p>
      </dgm:t>
    </dgm:pt>
    <dgm:pt modelId="{80656BAC-A3B4-C243-8F8B-0DACE1969ECF}" type="sibTrans" cxnId="{BDC5E02E-CA1C-214A-B5BB-699A3E72906A}">
      <dgm:prSet/>
      <dgm:spPr/>
      <dgm:t>
        <a:bodyPr/>
        <a:lstStyle/>
        <a:p>
          <a:endParaRPr lang="en-US"/>
        </a:p>
      </dgm:t>
    </dgm:pt>
    <dgm:pt modelId="{378E128A-7647-B143-AD94-BDA478BD5653}">
      <dgm:prSet/>
      <dgm:spPr/>
      <dgm:t>
        <a:bodyPr/>
        <a:lstStyle/>
        <a:p>
          <a:r>
            <a:rPr lang="en-US"/>
            <a:t>Prevent development of risk factors</a:t>
          </a:r>
        </a:p>
      </dgm:t>
    </dgm:pt>
    <dgm:pt modelId="{566B95BC-7A7E-E745-A451-2A28ABC329BB}" type="parTrans" cxnId="{A2D6DBDB-AC29-E84C-87FE-198CAAE2C595}">
      <dgm:prSet/>
      <dgm:spPr/>
      <dgm:t>
        <a:bodyPr/>
        <a:lstStyle/>
        <a:p>
          <a:endParaRPr lang="en-US"/>
        </a:p>
      </dgm:t>
    </dgm:pt>
    <dgm:pt modelId="{65B47C3F-8F1B-C742-86FC-23DC95AABF17}" type="sibTrans" cxnId="{A2D6DBDB-AC29-E84C-87FE-198CAAE2C595}">
      <dgm:prSet/>
      <dgm:spPr/>
      <dgm:t>
        <a:bodyPr/>
        <a:lstStyle/>
        <a:p>
          <a:endParaRPr lang="en-US"/>
        </a:p>
      </dgm:t>
    </dgm:pt>
    <dgm:pt modelId="{00C14497-7D8F-3149-BA93-6AA67EA8400D}">
      <dgm:prSet/>
      <dgm:spPr/>
      <dgm:t>
        <a:bodyPr/>
        <a:lstStyle/>
        <a:p>
          <a:r>
            <a:rPr lang="en-US"/>
            <a:t>Prevent disease onset</a:t>
          </a:r>
        </a:p>
      </dgm:t>
    </dgm:pt>
    <dgm:pt modelId="{89186AAF-6C70-2C4C-B0AB-9ED6DAFCB3B5}" type="parTrans" cxnId="{5F7993F1-9E42-7C46-ADE2-D12CA204EF60}">
      <dgm:prSet/>
      <dgm:spPr/>
      <dgm:t>
        <a:bodyPr/>
        <a:lstStyle/>
        <a:p>
          <a:endParaRPr lang="en-US"/>
        </a:p>
      </dgm:t>
    </dgm:pt>
    <dgm:pt modelId="{9F00721D-4C38-9A4C-9CFA-3418489516EE}" type="sibTrans" cxnId="{5F7993F1-9E42-7C46-ADE2-D12CA204EF60}">
      <dgm:prSet/>
      <dgm:spPr/>
      <dgm:t>
        <a:bodyPr/>
        <a:lstStyle/>
        <a:p>
          <a:endParaRPr lang="en-US"/>
        </a:p>
      </dgm:t>
    </dgm:pt>
    <dgm:pt modelId="{680FBD7C-D9A0-7843-8B38-485E747D19AB}">
      <dgm:prSet phldrT="[Text]"/>
      <dgm:spPr/>
      <dgm:t>
        <a:bodyPr/>
        <a:lstStyle/>
        <a:p>
          <a:r>
            <a:rPr lang="en-US"/>
            <a:t>Detect and manage early disease</a:t>
          </a:r>
        </a:p>
      </dgm:t>
    </dgm:pt>
    <dgm:pt modelId="{7E7FC60E-2E8B-8445-A444-3E8234B0FBCE}" type="parTrans" cxnId="{1DD88CFD-3BAB-4240-92DA-1233C793B297}">
      <dgm:prSet/>
      <dgm:spPr/>
      <dgm:t>
        <a:bodyPr/>
        <a:lstStyle/>
        <a:p>
          <a:endParaRPr lang="en-US"/>
        </a:p>
      </dgm:t>
    </dgm:pt>
    <dgm:pt modelId="{78AF9F5B-3BCA-A14A-BBFE-8AE190F912B8}" type="sibTrans" cxnId="{1DD88CFD-3BAB-4240-92DA-1233C793B297}">
      <dgm:prSet/>
      <dgm:spPr/>
      <dgm:t>
        <a:bodyPr/>
        <a:lstStyle/>
        <a:p>
          <a:endParaRPr lang="en-US"/>
        </a:p>
      </dgm:t>
    </dgm:pt>
    <dgm:pt modelId="{5BDDAC6B-081C-A84D-AA5E-EC44B7BDE0DE}">
      <dgm:prSet phldrT="[Text]"/>
      <dgm:spPr/>
      <dgm:t>
        <a:bodyPr/>
        <a:lstStyle/>
        <a:p>
          <a:r>
            <a:rPr lang="en-US"/>
            <a:t>Tertiary</a:t>
          </a:r>
        </a:p>
      </dgm:t>
    </dgm:pt>
    <dgm:pt modelId="{4D30D91D-5F04-A540-8C28-BD902CCF1CE8}" type="parTrans" cxnId="{8437D09F-CD54-BA45-BA31-DE17684EEEF5}">
      <dgm:prSet/>
      <dgm:spPr/>
      <dgm:t>
        <a:bodyPr/>
        <a:lstStyle/>
        <a:p>
          <a:endParaRPr lang="en-US"/>
        </a:p>
      </dgm:t>
    </dgm:pt>
    <dgm:pt modelId="{AC6CC274-F021-714A-9478-F75D7BA0E404}" type="sibTrans" cxnId="{8437D09F-CD54-BA45-BA31-DE17684EEEF5}">
      <dgm:prSet/>
      <dgm:spPr/>
      <dgm:t>
        <a:bodyPr/>
        <a:lstStyle/>
        <a:p>
          <a:endParaRPr lang="en-US"/>
        </a:p>
      </dgm:t>
    </dgm:pt>
    <dgm:pt modelId="{27ABAAB7-0977-914F-A133-1A7CBB5CC1F7}">
      <dgm:prSet phldrT="[Text]"/>
      <dgm:spPr/>
      <dgm:t>
        <a:bodyPr/>
        <a:lstStyle/>
        <a:p>
          <a:r>
            <a:rPr lang="en-US"/>
            <a:t>Treat established disease and prevent complications</a:t>
          </a:r>
        </a:p>
      </dgm:t>
    </dgm:pt>
    <dgm:pt modelId="{E75BEE53-6078-2D43-A12E-E528630ACB62}" type="parTrans" cxnId="{0A97F7BB-4F96-444F-82F5-948ADCDBD857}">
      <dgm:prSet/>
      <dgm:spPr/>
      <dgm:t>
        <a:bodyPr/>
        <a:lstStyle/>
        <a:p>
          <a:endParaRPr lang="en-US"/>
        </a:p>
      </dgm:t>
    </dgm:pt>
    <dgm:pt modelId="{1ED289E8-C18C-F74B-AE07-C803A95BCD0E}" type="sibTrans" cxnId="{0A97F7BB-4F96-444F-82F5-948ADCDBD857}">
      <dgm:prSet/>
      <dgm:spPr/>
      <dgm:t>
        <a:bodyPr/>
        <a:lstStyle/>
        <a:p>
          <a:endParaRPr lang="en-US"/>
        </a:p>
      </dgm:t>
    </dgm:pt>
    <dgm:pt modelId="{D540ED94-9347-3D4E-9401-C16195B91DA6}" type="pres">
      <dgm:prSet presAssocID="{D5D114E4-2338-A44C-9B9B-889C9C3EA6C3}" presName="rootnode" presStyleCnt="0">
        <dgm:presLayoutVars>
          <dgm:chMax/>
          <dgm:chPref/>
          <dgm:dir/>
          <dgm:animLvl val="lvl"/>
        </dgm:presLayoutVars>
      </dgm:prSet>
      <dgm:spPr/>
    </dgm:pt>
    <dgm:pt modelId="{EB85D42B-68AB-9045-8572-9FB39DBBD290}" type="pres">
      <dgm:prSet presAssocID="{8380A047-CCB9-1D41-A4D2-9D2135FB2E08}" presName="composite" presStyleCnt="0"/>
      <dgm:spPr/>
    </dgm:pt>
    <dgm:pt modelId="{2A574525-EFC5-C04F-B21B-BA237AB99D44}" type="pres">
      <dgm:prSet presAssocID="{8380A047-CCB9-1D41-A4D2-9D2135FB2E08}" presName="LShape" presStyleLbl="alignNode1" presStyleIdx="0" presStyleCnt="7"/>
      <dgm:spPr>
        <a:solidFill>
          <a:srgbClr val="EAF3FB"/>
        </a:solidFill>
        <a:ln>
          <a:solidFill>
            <a:srgbClr val="EAF3FB"/>
          </a:solidFill>
        </a:ln>
      </dgm:spPr>
    </dgm:pt>
    <dgm:pt modelId="{D70DE537-CCEC-F145-A8A7-46748FD56E3D}" type="pres">
      <dgm:prSet presAssocID="{8380A047-CCB9-1D41-A4D2-9D2135FB2E08}" presName="ParentText" presStyleLbl="revTx" presStyleIdx="0" presStyleCnt="4">
        <dgm:presLayoutVars>
          <dgm:chMax val="0"/>
          <dgm:chPref val="0"/>
          <dgm:bulletEnabled val="1"/>
        </dgm:presLayoutVars>
      </dgm:prSet>
      <dgm:spPr/>
    </dgm:pt>
    <dgm:pt modelId="{B6E1A9C9-E9C9-0742-93EC-23406293DE47}" type="pres">
      <dgm:prSet presAssocID="{8380A047-CCB9-1D41-A4D2-9D2135FB2E08}" presName="Triangle" presStyleLbl="alignNode1" presStyleIdx="1" presStyleCnt="7"/>
      <dgm:spPr>
        <a:solidFill>
          <a:srgbClr val="E95329"/>
        </a:solidFill>
      </dgm:spPr>
    </dgm:pt>
    <dgm:pt modelId="{6AAA9A11-8C3E-7D49-BA53-940B7679CD49}" type="pres">
      <dgm:prSet presAssocID="{AAF651FD-C84A-5540-865A-5E97523B9FEF}" presName="sibTrans" presStyleCnt="0"/>
      <dgm:spPr/>
    </dgm:pt>
    <dgm:pt modelId="{D579F9C7-C750-0546-BFB6-868A32AE32D6}" type="pres">
      <dgm:prSet presAssocID="{AAF651FD-C84A-5540-865A-5E97523B9FEF}" presName="space" presStyleCnt="0"/>
      <dgm:spPr/>
    </dgm:pt>
    <dgm:pt modelId="{AC2B2AE4-A2B2-FB43-9A3D-EE8E1BD0CF75}" type="pres">
      <dgm:prSet presAssocID="{5E88507D-02BD-D84F-A3B6-5EF35FB755FC}" presName="composite" presStyleCnt="0"/>
      <dgm:spPr/>
    </dgm:pt>
    <dgm:pt modelId="{B9B1F0B4-8E0D-2D4C-8689-E3AA815E5EC0}" type="pres">
      <dgm:prSet presAssocID="{5E88507D-02BD-D84F-A3B6-5EF35FB755FC}" presName="LShape" presStyleLbl="alignNode1" presStyleIdx="2" presStyleCnt="7"/>
      <dgm:spPr>
        <a:solidFill>
          <a:srgbClr val="BCD9F1"/>
        </a:solidFill>
        <a:ln>
          <a:solidFill>
            <a:srgbClr val="BCD9F1"/>
          </a:solidFill>
        </a:ln>
      </dgm:spPr>
    </dgm:pt>
    <dgm:pt modelId="{BCAF29C6-8EE4-C345-8DC3-F359CAC24738}" type="pres">
      <dgm:prSet presAssocID="{5E88507D-02BD-D84F-A3B6-5EF35FB755FC}" presName="ParentText" presStyleLbl="revTx" presStyleIdx="1" presStyleCnt="4">
        <dgm:presLayoutVars>
          <dgm:chMax val="0"/>
          <dgm:chPref val="0"/>
          <dgm:bulletEnabled val="1"/>
        </dgm:presLayoutVars>
      </dgm:prSet>
      <dgm:spPr/>
    </dgm:pt>
    <dgm:pt modelId="{24887974-6651-6642-833E-B878F687DCA9}" type="pres">
      <dgm:prSet presAssocID="{5E88507D-02BD-D84F-A3B6-5EF35FB755FC}" presName="Triangle" presStyleLbl="alignNode1" presStyleIdx="3" presStyleCnt="7"/>
      <dgm:spPr>
        <a:solidFill>
          <a:srgbClr val="E95329"/>
        </a:solidFill>
      </dgm:spPr>
    </dgm:pt>
    <dgm:pt modelId="{1357D511-EDDD-964E-808D-2A82580F252A}" type="pres">
      <dgm:prSet presAssocID="{F021BC81-41A2-DB44-A363-418EF3B3097B}" presName="sibTrans" presStyleCnt="0"/>
      <dgm:spPr/>
    </dgm:pt>
    <dgm:pt modelId="{0EF7FD62-03A7-EE41-B553-105B7B62082F}" type="pres">
      <dgm:prSet presAssocID="{F021BC81-41A2-DB44-A363-418EF3B3097B}" presName="space" presStyleCnt="0"/>
      <dgm:spPr/>
    </dgm:pt>
    <dgm:pt modelId="{04CFE56E-D6F0-364D-85D3-4F6D58249C78}" type="pres">
      <dgm:prSet presAssocID="{9C6C2F71-C80F-9B4F-B6E4-AA716A2BF0EC}" presName="composite" presStyleCnt="0"/>
      <dgm:spPr/>
    </dgm:pt>
    <dgm:pt modelId="{F44E9D7F-1337-5742-B93D-9CB11D761D03}" type="pres">
      <dgm:prSet presAssocID="{9C6C2F71-C80F-9B4F-B6E4-AA716A2BF0EC}" presName="LShape" presStyleLbl="alignNode1" presStyleIdx="4" presStyleCnt="7"/>
      <dgm:spPr>
        <a:solidFill>
          <a:srgbClr val="4E99CC"/>
        </a:solidFill>
        <a:ln>
          <a:solidFill>
            <a:srgbClr val="4E99CC"/>
          </a:solidFill>
        </a:ln>
      </dgm:spPr>
    </dgm:pt>
    <dgm:pt modelId="{EBD55791-43A2-C84C-BDD3-EE701CFFE7E6}" type="pres">
      <dgm:prSet presAssocID="{9C6C2F71-C80F-9B4F-B6E4-AA716A2BF0EC}" presName="ParentText" presStyleLbl="revTx" presStyleIdx="2" presStyleCnt="4">
        <dgm:presLayoutVars>
          <dgm:chMax val="0"/>
          <dgm:chPref val="0"/>
          <dgm:bulletEnabled val="1"/>
        </dgm:presLayoutVars>
      </dgm:prSet>
      <dgm:spPr/>
    </dgm:pt>
    <dgm:pt modelId="{16AA155D-6755-5540-B99A-D3CFD91585EE}" type="pres">
      <dgm:prSet presAssocID="{9C6C2F71-C80F-9B4F-B6E4-AA716A2BF0EC}" presName="Triangle" presStyleLbl="alignNode1" presStyleIdx="5" presStyleCnt="7"/>
      <dgm:spPr>
        <a:solidFill>
          <a:srgbClr val="E95329"/>
        </a:solidFill>
      </dgm:spPr>
    </dgm:pt>
    <dgm:pt modelId="{954BFDE4-5FEE-CC4D-A61F-40109FD8F8E8}" type="pres">
      <dgm:prSet presAssocID="{80656BAC-A3B4-C243-8F8B-0DACE1969ECF}" presName="sibTrans" presStyleCnt="0"/>
      <dgm:spPr/>
    </dgm:pt>
    <dgm:pt modelId="{81B69FCD-EF1E-4747-A7D0-505BB22E6C23}" type="pres">
      <dgm:prSet presAssocID="{80656BAC-A3B4-C243-8F8B-0DACE1969ECF}" presName="space" presStyleCnt="0"/>
      <dgm:spPr/>
    </dgm:pt>
    <dgm:pt modelId="{3E2CB9E6-64F4-7441-8893-71BB1D4E2D87}" type="pres">
      <dgm:prSet presAssocID="{5BDDAC6B-081C-A84D-AA5E-EC44B7BDE0DE}" presName="composite" presStyleCnt="0"/>
      <dgm:spPr/>
    </dgm:pt>
    <dgm:pt modelId="{8336FE59-B45B-3A49-9D69-E9AF3716915B}" type="pres">
      <dgm:prSet presAssocID="{5BDDAC6B-081C-A84D-AA5E-EC44B7BDE0DE}" presName="LShape" presStyleLbl="alignNode1" presStyleIdx="6" presStyleCnt="7"/>
      <dgm:spPr>
        <a:solidFill>
          <a:schemeClr val="tx2"/>
        </a:solidFill>
        <a:ln>
          <a:solidFill>
            <a:schemeClr val="tx2"/>
          </a:solidFill>
        </a:ln>
      </dgm:spPr>
    </dgm:pt>
    <dgm:pt modelId="{44E5F046-3722-3949-8EB7-27E847842FD4}" type="pres">
      <dgm:prSet presAssocID="{5BDDAC6B-081C-A84D-AA5E-EC44B7BDE0DE}" presName="ParentText" presStyleLbl="revTx" presStyleIdx="3" presStyleCnt="4">
        <dgm:presLayoutVars>
          <dgm:chMax val="0"/>
          <dgm:chPref val="0"/>
          <dgm:bulletEnabled val="1"/>
        </dgm:presLayoutVars>
      </dgm:prSet>
      <dgm:spPr/>
    </dgm:pt>
  </dgm:ptLst>
  <dgm:cxnLst>
    <dgm:cxn modelId="{84B28813-5A05-714A-B304-A3DEF34DD573}" type="presOf" srcId="{27ABAAB7-0977-914F-A133-1A7CBB5CC1F7}" destId="{44E5F046-3722-3949-8EB7-27E847842FD4}" srcOrd="0" destOrd="1" presId="urn:microsoft.com/office/officeart/2009/3/layout/StepUpProcess"/>
    <dgm:cxn modelId="{6547E222-675C-CF4B-AB3A-CA93184D6490}" type="presOf" srcId="{378E128A-7647-B143-AD94-BDA478BD5653}" destId="{D70DE537-CCEC-F145-A8A7-46748FD56E3D}" srcOrd="0" destOrd="1" presId="urn:microsoft.com/office/officeart/2009/3/layout/StepUpProcess"/>
    <dgm:cxn modelId="{BDC5E02E-CA1C-214A-B5BB-699A3E72906A}" srcId="{D5D114E4-2338-A44C-9B9B-889C9C3EA6C3}" destId="{9C6C2F71-C80F-9B4F-B6E4-AA716A2BF0EC}" srcOrd="2" destOrd="0" parTransId="{CE0849C5-B84C-C342-B3B6-CF45E7568280}" sibTransId="{80656BAC-A3B4-C243-8F8B-0DACE1969ECF}"/>
    <dgm:cxn modelId="{A6F09B72-EF88-A747-8AD4-13F096EEB3C9}" srcId="{D5D114E4-2338-A44C-9B9B-889C9C3EA6C3}" destId="{5E88507D-02BD-D84F-A3B6-5EF35FB755FC}" srcOrd="1" destOrd="0" parTransId="{F677C792-A719-7C47-903F-0F192BCDAE59}" sibTransId="{F021BC81-41A2-DB44-A363-418EF3B3097B}"/>
    <dgm:cxn modelId="{29E07578-C2CD-2444-A36D-7CCE47E35B11}" type="presOf" srcId="{8380A047-CCB9-1D41-A4D2-9D2135FB2E08}" destId="{D70DE537-CCEC-F145-A8A7-46748FD56E3D}" srcOrd="0" destOrd="0" presId="urn:microsoft.com/office/officeart/2009/3/layout/StepUpProcess"/>
    <dgm:cxn modelId="{EFD9AE58-8FCD-204A-8B84-1470B253AD7B}" type="presOf" srcId="{680FBD7C-D9A0-7843-8B38-485E747D19AB}" destId="{EBD55791-43A2-C84C-BDD3-EE701CFFE7E6}" srcOrd="0" destOrd="1" presId="urn:microsoft.com/office/officeart/2009/3/layout/StepUpProcess"/>
    <dgm:cxn modelId="{1A9E387A-0410-2942-A7C7-C8F7A9D40925}" srcId="{D5D114E4-2338-A44C-9B9B-889C9C3EA6C3}" destId="{8380A047-CCB9-1D41-A4D2-9D2135FB2E08}" srcOrd="0" destOrd="0" parTransId="{1F863702-C853-AD43-B4DE-509F0F87C11E}" sibTransId="{AAF651FD-C84A-5540-865A-5E97523B9FEF}"/>
    <dgm:cxn modelId="{A8529A83-03B6-274F-BE19-9FE888E75D65}" type="presOf" srcId="{5E88507D-02BD-D84F-A3B6-5EF35FB755FC}" destId="{BCAF29C6-8EE4-C345-8DC3-F359CAC24738}" srcOrd="0" destOrd="0" presId="urn:microsoft.com/office/officeart/2009/3/layout/StepUpProcess"/>
    <dgm:cxn modelId="{EAF70B88-8740-EC4B-8DCD-1240C5A0AFA0}" type="presOf" srcId="{D5D114E4-2338-A44C-9B9B-889C9C3EA6C3}" destId="{D540ED94-9347-3D4E-9401-C16195B91DA6}" srcOrd="0" destOrd="0" presId="urn:microsoft.com/office/officeart/2009/3/layout/StepUpProcess"/>
    <dgm:cxn modelId="{8437D09F-CD54-BA45-BA31-DE17684EEEF5}" srcId="{D5D114E4-2338-A44C-9B9B-889C9C3EA6C3}" destId="{5BDDAC6B-081C-A84D-AA5E-EC44B7BDE0DE}" srcOrd="3" destOrd="0" parTransId="{4D30D91D-5F04-A540-8C28-BD902CCF1CE8}" sibTransId="{AC6CC274-F021-714A-9478-F75D7BA0E404}"/>
    <dgm:cxn modelId="{0A97F7BB-4F96-444F-82F5-948ADCDBD857}" srcId="{5BDDAC6B-081C-A84D-AA5E-EC44B7BDE0DE}" destId="{27ABAAB7-0977-914F-A133-1A7CBB5CC1F7}" srcOrd="0" destOrd="0" parTransId="{E75BEE53-6078-2D43-A12E-E528630ACB62}" sibTransId="{1ED289E8-C18C-F74B-AE07-C803A95BCD0E}"/>
    <dgm:cxn modelId="{E846B2C2-B3CD-C84E-8FA6-123CD855D799}" type="presOf" srcId="{00C14497-7D8F-3149-BA93-6AA67EA8400D}" destId="{BCAF29C6-8EE4-C345-8DC3-F359CAC24738}" srcOrd="0" destOrd="1" presId="urn:microsoft.com/office/officeart/2009/3/layout/StepUpProcess"/>
    <dgm:cxn modelId="{F6AD5FCE-43D6-934B-84CE-DF2B18629547}" type="presOf" srcId="{5BDDAC6B-081C-A84D-AA5E-EC44B7BDE0DE}" destId="{44E5F046-3722-3949-8EB7-27E847842FD4}" srcOrd="0" destOrd="0" presId="urn:microsoft.com/office/officeart/2009/3/layout/StepUpProcess"/>
    <dgm:cxn modelId="{A2D6DBDB-AC29-E84C-87FE-198CAAE2C595}" srcId="{8380A047-CCB9-1D41-A4D2-9D2135FB2E08}" destId="{378E128A-7647-B143-AD94-BDA478BD5653}" srcOrd="0" destOrd="0" parTransId="{566B95BC-7A7E-E745-A451-2A28ABC329BB}" sibTransId="{65B47C3F-8F1B-C742-86FC-23DC95AABF17}"/>
    <dgm:cxn modelId="{5F7993F1-9E42-7C46-ADE2-D12CA204EF60}" srcId="{5E88507D-02BD-D84F-A3B6-5EF35FB755FC}" destId="{00C14497-7D8F-3149-BA93-6AA67EA8400D}" srcOrd="0" destOrd="0" parTransId="{89186AAF-6C70-2C4C-B0AB-9ED6DAFCB3B5}" sibTransId="{9F00721D-4C38-9A4C-9CFA-3418489516EE}"/>
    <dgm:cxn modelId="{D7AFA1F9-4383-DB4B-9C05-77C4E04A60EF}" type="presOf" srcId="{9C6C2F71-C80F-9B4F-B6E4-AA716A2BF0EC}" destId="{EBD55791-43A2-C84C-BDD3-EE701CFFE7E6}" srcOrd="0" destOrd="0" presId="urn:microsoft.com/office/officeart/2009/3/layout/StepUpProcess"/>
    <dgm:cxn modelId="{1DD88CFD-3BAB-4240-92DA-1233C793B297}" srcId="{9C6C2F71-C80F-9B4F-B6E4-AA716A2BF0EC}" destId="{680FBD7C-D9A0-7843-8B38-485E747D19AB}" srcOrd="0" destOrd="0" parTransId="{7E7FC60E-2E8B-8445-A444-3E8234B0FBCE}" sibTransId="{78AF9F5B-3BCA-A14A-BBFE-8AE190F912B8}"/>
    <dgm:cxn modelId="{2B2A8841-8E48-6C4C-A340-27B77BDD30E9}" type="presParOf" srcId="{D540ED94-9347-3D4E-9401-C16195B91DA6}" destId="{EB85D42B-68AB-9045-8572-9FB39DBBD290}" srcOrd="0" destOrd="0" presId="urn:microsoft.com/office/officeart/2009/3/layout/StepUpProcess"/>
    <dgm:cxn modelId="{6888F82E-BAE8-ED48-9423-3F7B0FF2DDB6}" type="presParOf" srcId="{EB85D42B-68AB-9045-8572-9FB39DBBD290}" destId="{2A574525-EFC5-C04F-B21B-BA237AB99D44}" srcOrd="0" destOrd="0" presId="urn:microsoft.com/office/officeart/2009/3/layout/StepUpProcess"/>
    <dgm:cxn modelId="{8199A980-4E59-CA49-A17C-A1EB40C590D8}" type="presParOf" srcId="{EB85D42B-68AB-9045-8572-9FB39DBBD290}" destId="{D70DE537-CCEC-F145-A8A7-46748FD56E3D}" srcOrd="1" destOrd="0" presId="urn:microsoft.com/office/officeart/2009/3/layout/StepUpProcess"/>
    <dgm:cxn modelId="{619E6349-AF50-DF44-A815-A792281B7BEF}" type="presParOf" srcId="{EB85D42B-68AB-9045-8572-9FB39DBBD290}" destId="{B6E1A9C9-E9C9-0742-93EC-23406293DE47}" srcOrd="2" destOrd="0" presId="urn:microsoft.com/office/officeart/2009/3/layout/StepUpProcess"/>
    <dgm:cxn modelId="{F50DE849-1D83-2945-82B3-3BCBCBEAE54A}" type="presParOf" srcId="{D540ED94-9347-3D4E-9401-C16195B91DA6}" destId="{6AAA9A11-8C3E-7D49-BA53-940B7679CD49}" srcOrd="1" destOrd="0" presId="urn:microsoft.com/office/officeart/2009/3/layout/StepUpProcess"/>
    <dgm:cxn modelId="{A2E5607F-67F4-5043-AFCB-835A46097F9D}" type="presParOf" srcId="{6AAA9A11-8C3E-7D49-BA53-940B7679CD49}" destId="{D579F9C7-C750-0546-BFB6-868A32AE32D6}" srcOrd="0" destOrd="0" presId="urn:microsoft.com/office/officeart/2009/3/layout/StepUpProcess"/>
    <dgm:cxn modelId="{5928348F-5667-5F4A-AF9F-443A8197C4B5}" type="presParOf" srcId="{D540ED94-9347-3D4E-9401-C16195B91DA6}" destId="{AC2B2AE4-A2B2-FB43-9A3D-EE8E1BD0CF75}" srcOrd="2" destOrd="0" presId="urn:microsoft.com/office/officeart/2009/3/layout/StepUpProcess"/>
    <dgm:cxn modelId="{80ABBA0C-61F4-6F4B-BBE3-A462C9F88D48}" type="presParOf" srcId="{AC2B2AE4-A2B2-FB43-9A3D-EE8E1BD0CF75}" destId="{B9B1F0B4-8E0D-2D4C-8689-E3AA815E5EC0}" srcOrd="0" destOrd="0" presId="urn:microsoft.com/office/officeart/2009/3/layout/StepUpProcess"/>
    <dgm:cxn modelId="{E8B5D9D1-4F4F-954B-B5D5-5EA433DBDAE2}" type="presParOf" srcId="{AC2B2AE4-A2B2-FB43-9A3D-EE8E1BD0CF75}" destId="{BCAF29C6-8EE4-C345-8DC3-F359CAC24738}" srcOrd="1" destOrd="0" presId="urn:microsoft.com/office/officeart/2009/3/layout/StepUpProcess"/>
    <dgm:cxn modelId="{9485D08D-A40B-C04D-96A6-5164708C72DC}" type="presParOf" srcId="{AC2B2AE4-A2B2-FB43-9A3D-EE8E1BD0CF75}" destId="{24887974-6651-6642-833E-B878F687DCA9}" srcOrd="2" destOrd="0" presId="urn:microsoft.com/office/officeart/2009/3/layout/StepUpProcess"/>
    <dgm:cxn modelId="{A4D764EE-0B63-1F4F-A56D-2EA9CE643636}" type="presParOf" srcId="{D540ED94-9347-3D4E-9401-C16195B91DA6}" destId="{1357D511-EDDD-964E-808D-2A82580F252A}" srcOrd="3" destOrd="0" presId="urn:microsoft.com/office/officeart/2009/3/layout/StepUpProcess"/>
    <dgm:cxn modelId="{95D7843B-C2B1-F840-A3EE-54015A48ABDA}" type="presParOf" srcId="{1357D511-EDDD-964E-808D-2A82580F252A}" destId="{0EF7FD62-03A7-EE41-B553-105B7B62082F}" srcOrd="0" destOrd="0" presId="urn:microsoft.com/office/officeart/2009/3/layout/StepUpProcess"/>
    <dgm:cxn modelId="{DB342874-7CD1-E747-9AED-295E19BD84D7}" type="presParOf" srcId="{D540ED94-9347-3D4E-9401-C16195B91DA6}" destId="{04CFE56E-D6F0-364D-85D3-4F6D58249C78}" srcOrd="4" destOrd="0" presId="urn:microsoft.com/office/officeart/2009/3/layout/StepUpProcess"/>
    <dgm:cxn modelId="{40F60C33-EE38-E24F-9E19-877A0BD4E9E6}" type="presParOf" srcId="{04CFE56E-D6F0-364D-85D3-4F6D58249C78}" destId="{F44E9D7F-1337-5742-B93D-9CB11D761D03}" srcOrd="0" destOrd="0" presId="urn:microsoft.com/office/officeart/2009/3/layout/StepUpProcess"/>
    <dgm:cxn modelId="{785AEF16-C842-1F4D-BEDD-077DF2B66342}" type="presParOf" srcId="{04CFE56E-D6F0-364D-85D3-4F6D58249C78}" destId="{EBD55791-43A2-C84C-BDD3-EE701CFFE7E6}" srcOrd="1" destOrd="0" presId="urn:microsoft.com/office/officeart/2009/3/layout/StepUpProcess"/>
    <dgm:cxn modelId="{4BC4C96A-4807-E448-9808-FBF3E37C331F}" type="presParOf" srcId="{04CFE56E-D6F0-364D-85D3-4F6D58249C78}" destId="{16AA155D-6755-5540-B99A-D3CFD91585EE}" srcOrd="2" destOrd="0" presId="urn:microsoft.com/office/officeart/2009/3/layout/StepUpProcess"/>
    <dgm:cxn modelId="{DAC377E0-4A4C-BA45-8FF5-6F872E36B3E8}" type="presParOf" srcId="{D540ED94-9347-3D4E-9401-C16195B91DA6}" destId="{954BFDE4-5FEE-CC4D-A61F-40109FD8F8E8}" srcOrd="5" destOrd="0" presId="urn:microsoft.com/office/officeart/2009/3/layout/StepUpProcess"/>
    <dgm:cxn modelId="{A49FC70F-9858-BF44-9BCB-9C1F5999438E}" type="presParOf" srcId="{954BFDE4-5FEE-CC4D-A61F-40109FD8F8E8}" destId="{81B69FCD-EF1E-4747-A7D0-505BB22E6C23}" srcOrd="0" destOrd="0" presId="urn:microsoft.com/office/officeart/2009/3/layout/StepUpProcess"/>
    <dgm:cxn modelId="{875FCAB2-D1CB-AB4F-990D-6C364B18724D}" type="presParOf" srcId="{D540ED94-9347-3D4E-9401-C16195B91DA6}" destId="{3E2CB9E6-64F4-7441-8893-71BB1D4E2D87}" srcOrd="6" destOrd="0" presId="urn:microsoft.com/office/officeart/2009/3/layout/StepUpProcess"/>
    <dgm:cxn modelId="{BAF198BB-CCDE-1B4D-B88E-30964692174F}" type="presParOf" srcId="{3E2CB9E6-64F4-7441-8893-71BB1D4E2D87}" destId="{8336FE59-B45B-3A49-9D69-E9AF3716915B}" srcOrd="0" destOrd="0" presId="urn:microsoft.com/office/officeart/2009/3/layout/StepUpProcess"/>
    <dgm:cxn modelId="{838AACFF-8F32-1E49-BCD6-5487EB8B4A08}" type="presParOf" srcId="{3E2CB9E6-64F4-7441-8893-71BB1D4E2D87}" destId="{44E5F046-3722-3949-8EB7-27E847842FD4}"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E5A23C-6D59-1848-859A-09C42FADD2CE}"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en-US"/>
        </a:p>
      </dgm:t>
    </dgm:pt>
    <dgm:pt modelId="{1F94B3AF-F1F3-654F-9E45-A133A5527C90}">
      <dgm:prSet phldrT="[Text]" custT="1"/>
      <dgm:spPr/>
      <dgm:t>
        <a:bodyPr/>
        <a:lstStyle/>
        <a:p>
          <a:r>
            <a:rPr lang="en-US" sz="2800"/>
            <a:t>Preclinical Phase</a:t>
          </a:r>
        </a:p>
      </dgm:t>
    </dgm:pt>
    <dgm:pt modelId="{3C2C948F-5A56-264F-A5D0-65F989E1BE9E}" type="parTrans" cxnId="{E25FF8CF-5D5D-674F-9C3E-A4B7854E459A}">
      <dgm:prSet/>
      <dgm:spPr/>
      <dgm:t>
        <a:bodyPr/>
        <a:lstStyle/>
        <a:p>
          <a:endParaRPr lang="en-US"/>
        </a:p>
      </dgm:t>
    </dgm:pt>
    <dgm:pt modelId="{ACA2BB98-55BE-A649-AC8A-7CED1DCB35A9}" type="sibTrans" cxnId="{E25FF8CF-5D5D-674F-9C3E-A4B7854E459A}">
      <dgm:prSet/>
      <dgm:spPr/>
      <dgm:t>
        <a:bodyPr/>
        <a:lstStyle/>
        <a:p>
          <a:endParaRPr lang="en-US"/>
        </a:p>
      </dgm:t>
    </dgm:pt>
    <dgm:pt modelId="{B4CD2781-2923-B245-BF29-7BD282217BCB}">
      <dgm:prSet phldrT="[Text]" custT="1"/>
      <dgm:spPr>
        <a:solidFill>
          <a:srgbClr val="EAF3FB"/>
        </a:solidFill>
      </dgm:spPr>
      <dgm:t>
        <a:bodyPr/>
        <a:lstStyle/>
        <a:p>
          <a:r>
            <a:rPr lang="en-US" sz="2400"/>
            <a:t>disease begins but is not visible</a:t>
          </a:r>
        </a:p>
      </dgm:t>
    </dgm:pt>
    <dgm:pt modelId="{CF4B0631-57F8-C24D-95BD-41D982F7E226}" type="parTrans" cxnId="{3A474AC6-3786-3B4D-B357-C91C79D6FC86}">
      <dgm:prSet/>
      <dgm:spPr/>
      <dgm:t>
        <a:bodyPr/>
        <a:lstStyle/>
        <a:p>
          <a:endParaRPr lang="en-US"/>
        </a:p>
      </dgm:t>
    </dgm:pt>
    <dgm:pt modelId="{895CCEA0-C82F-5B4F-8ABC-4EEF37ED9D33}" type="sibTrans" cxnId="{3A474AC6-3786-3B4D-B357-C91C79D6FC86}">
      <dgm:prSet/>
      <dgm:spPr/>
      <dgm:t>
        <a:bodyPr/>
        <a:lstStyle/>
        <a:p>
          <a:endParaRPr lang="en-US"/>
        </a:p>
      </dgm:t>
    </dgm:pt>
    <dgm:pt modelId="{AFDF17F1-5676-DC48-A0AF-A8E5C9130862}">
      <dgm:prSet phldrT="[Text]" custT="1"/>
      <dgm:spPr/>
      <dgm:t>
        <a:bodyPr/>
        <a:lstStyle/>
        <a:p>
          <a:r>
            <a:rPr lang="en-US" sz="2800"/>
            <a:t>Clinical Phase</a:t>
          </a:r>
        </a:p>
      </dgm:t>
    </dgm:pt>
    <dgm:pt modelId="{4C855899-0577-AF43-9B73-6DE8C83EF078}" type="parTrans" cxnId="{892F069A-B2A4-4B44-B44D-CCFFB580A51C}">
      <dgm:prSet/>
      <dgm:spPr/>
      <dgm:t>
        <a:bodyPr/>
        <a:lstStyle/>
        <a:p>
          <a:endParaRPr lang="en-US"/>
        </a:p>
      </dgm:t>
    </dgm:pt>
    <dgm:pt modelId="{46A51702-E0C4-E148-B6A7-82467FEB59FA}" type="sibTrans" cxnId="{892F069A-B2A4-4B44-B44D-CCFFB580A51C}">
      <dgm:prSet/>
      <dgm:spPr/>
      <dgm:t>
        <a:bodyPr/>
        <a:lstStyle/>
        <a:p>
          <a:endParaRPr lang="en-US"/>
        </a:p>
      </dgm:t>
    </dgm:pt>
    <dgm:pt modelId="{4D85E4A4-C0CB-0E49-964D-C51E5F61AFAB}">
      <dgm:prSet phldrT="[Text]" custT="1"/>
      <dgm:spPr>
        <a:solidFill>
          <a:srgbClr val="EAF3FB"/>
        </a:solidFill>
      </dgm:spPr>
      <dgm:t>
        <a:bodyPr/>
        <a:lstStyle/>
        <a:p>
          <a:r>
            <a:rPr lang="en-US" sz="2400"/>
            <a:t>disease becomes detectable</a:t>
          </a:r>
        </a:p>
      </dgm:t>
    </dgm:pt>
    <dgm:pt modelId="{6029C197-DC52-614F-BA48-DFC67B35B97B}" type="parTrans" cxnId="{42CFF832-4C00-AF42-92BD-62DF250C87FC}">
      <dgm:prSet/>
      <dgm:spPr/>
      <dgm:t>
        <a:bodyPr/>
        <a:lstStyle/>
        <a:p>
          <a:endParaRPr lang="en-US"/>
        </a:p>
      </dgm:t>
    </dgm:pt>
    <dgm:pt modelId="{BF64768C-DC97-F94E-B235-3D0ABA8B433B}" type="sibTrans" cxnId="{42CFF832-4C00-AF42-92BD-62DF250C87FC}">
      <dgm:prSet/>
      <dgm:spPr/>
      <dgm:t>
        <a:bodyPr/>
        <a:lstStyle/>
        <a:p>
          <a:endParaRPr lang="en-US"/>
        </a:p>
      </dgm:t>
    </dgm:pt>
    <dgm:pt modelId="{16BE255A-B3CB-8A4A-BE35-D5CA625AE567}">
      <dgm:prSet phldrT="[Text]" custT="1"/>
      <dgm:spPr/>
      <dgm:t>
        <a:bodyPr/>
        <a:lstStyle/>
        <a:p>
          <a:r>
            <a:rPr lang="en-US" sz="2800"/>
            <a:t>Post-Clinical Phase</a:t>
          </a:r>
        </a:p>
      </dgm:t>
    </dgm:pt>
    <dgm:pt modelId="{51318887-5410-6C48-AF6B-41D616F56F57}" type="parTrans" cxnId="{89742F60-9A46-C448-896C-41A8D4F0A216}">
      <dgm:prSet/>
      <dgm:spPr/>
      <dgm:t>
        <a:bodyPr/>
        <a:lstStyle/>
        <a:p>
          <a:endParaRPr lang="en-US"/>
        </a:p>
      </dgm:t>
    </dgm:pt>
    <dgm:pt modelId="{89AE5C0A-20A1-7C4D-8A02-1AE8767CD98B}" type="sibTrans" cxnId="{89742F60-9A46-C448-896C-41A8D4F0A216}">
      <dgm:prSet/>
      <dgm:spPr/>
      <dgm:t>
        <a:bodyPr/>
        <a:lstStyle/>
        <a:p>
          <a:endParaRPr lang="en-US"/>
        </a:p>
      </dgm:t>
    </dgm:pt>
    <dgm:pt modelId="{BE7FA2E2-C785-C84C-9BD8-BF7B7A136B64}">
      <dgm:prSet phldrT="[Text]" custT="1"/>
      <dgm:spPr>
        <a:solidFill>
          <a:srgbClr val="EAF3FB"/>
        </a:solidFill>
        <a:ln>
          <a:noFill/>
        </a:ln>
      </dgm:spPr>
      <dgm:t>
        <a:bodyPr/>
        <a:lstStyle/>
        <a:p>
          <a:r>
            <a:rPr lang="en-US" sz="2400"/>
            <a:t>disease is managed or treated</a:t>
          </a:r>
        </a:p>
      </dgm:t>
    </dgm:pt>
    <dgm:pt modelId="{8BC936C9-A49D-EA46-B0A4-0382A25C5342}" type="parTrans" cxnId="{4D00ED02-A214-134E-9BDD-4F3E1A85B4E5}">
      <dgm:prSet/>
      <dgm:spPr/>
      <dgm:t>
        <a:bodyPr/>
        <a:lstStyle/>
        <a:p>
          <a:endParaRPr lang="en-US"/>
        </a:p>
      </dgm:t>
    </dgm:pt>
    <dgm:pt modelId="{87DBA04F-3730-1446-BE53-E4691A27B0C9}" type="sibTrans" cxnId="{4D00ED02-A214-134E-9BDD-4F3E1A85B4E5}">
      <dgm:prSet/>
      <dgm:spPr/>
      <dgm:t>
        <a:bodyPr/>
        <a:lstStyle/>
        <a:p>
          <a:endParaRPr lang="en-US"/>
        </a:p>
      </dgm:t>
    </dgm:pt>
    <dgm:pt modelId="{A3A8B7F8-8562-4A4D-87A6-3F481D0A3B21}" type="pres">
      <dgm:prSet presAssocID="{5DE5A23C-6D59-1848-859A-09C42FADD2CE}" presName="Name0" presStyleCnt="0">
        <dgm:presLayoutVars>
          <dgm:dir/>
          <dgm:animLvl val="lvl"/>
          <dgm:resizeHandles val="exact"/>
        </dgm:presLayoutVars>
      </dgm:prSet>
      <dgm:spPr/>
    </dgm:pt>
    <dgm:pt modelId="{F97C5A80-717D-3747-9FF5-50A219202CB4}" type="pres">
      <dgm:prSet presAssocID="{16BE255A-B3CB-8A4A-BE35-D5CA625AE567}" presName="boxAndChildren" presStyleCnt="0"/>
      <dgm:spPr/>
    </dgm:pt>
    <dgm:pt modelId="{00EEB082-E8E0-8A4A-ADBA-F75617393534}" type="pres">
      <dgm:prSet presAssocID="{16BE255A-B3CB-8A4A-BE35-D5CA625AE567}" presName="parentTextBox" presStyleLbl="node1" presStyleIdx="0" presStyleCnt="3"/>
      <dgm:spPr/>
    </dgm:pt>
    <dgm:pt modelId="{AA04EFFE-B192-A84F-9188-C0D1659CFF68}" type="pres">
      <dgm:prSet presAssocID="{16BE255A-B3CB-8A4A-BE35-D5CA625AE567}" presName="entireBox" presStyleLbl="node1" presStyleIdx="0" presStyleCnt="3"/>
      <dgm:spPr/>
    </dgm:pt>
    <dgm:pt modelId="{70A9CB87-97C0-D345-A526-39C70F392E44}" type="pres">
      <dgm:prSet presAssocID="{16BE255A-B3CB-8A4A-BE35-D5CA625AE567}" presName="descendantBox" presStyleCnt="0"/>
      <dgm:spPr/>
    </dgm:pt>
    <dgm:pt modelId="{7932D75A-662D-F442-974E-262372A8BAA7}" type="pres">
      <dgm:prSet presAssocID="{BE7FA2E2-C785-C84C-9BD8-BF7B7A136B64}" presName="childTextBox" presStyleLbl="fgAccFollowNode1" presStyleIdx="0" presStyleCnt="3">
        <dgm:presLayoutVars>
          <dgm:bulletEnabled val="1"/>
        </dgm:presLayoutVars>
      </dgm:prSet>
      <dgm:spPr/>
    </dgm:pt>
    <dgm:pt modelId="{A39BEFEE-5858-5E48-BC32-D93F9A7F749D}" type="pres">
      <dgm:prSet presAssocID="{46A51702-E0C4-E148-B6A7-82467FEB59FA}" presName="sp" presStyleCnt="0"/>
      <dgm:spPr/>
    </dgm:pt>
    <dgm:pt modelId="{6222C243-D7F1-8945-9752-E9B161B0C74B}" type="pres">
      <dgm:prSet presAssocID="{AFDF17F1-5676-DC48-A0AF-A8E5C9130862}" presName="arrowAndChildren" presStyleCnt="0"/>
      <dgm:spPr/>
    </dgm:pt>
    <dgm:pt modelId="{A4455F76-938E-4349-981F-3C97E754FC2A}" type="pres">
      <dgm:prSet presAssocID="{AFDF17F1-5676-DC48-A0AF-A8E5C9130862}" presName="parentTextArrow" presStyleLbl="node1" presStyleIdx="0" presStyleCnt="3"/>
      <dgm:spPr/>
    </dgm:pt>
    <dgm:pt modelId="{BDE7DC5C-C403-7F4E-8F7E-8AE0F6F0090D}" type="pres">
      <dgm:prSet presAssocID="{AFDF17F1-5676-DC48-A0AF-A8E5C9130862}" presName="arrow" presStyleLbl="node1" presStyleIdx="1" presStyleCnt="3"/>
      <dgm:spPr/>
    </dgm:pt>
    <dgm:pt modelId="{AA527E6C-1539-D245-A9EE-8571F9F1BEB4}" type="pres">
      <dgm:prSet presAssocID="{AFDF17F1-5676-DC48-A0AF-A8E5C9130862}" presName="descendantArrow" presStyleCnt="0"/>
      <dgm:spPr/>
    </dgm:pt>
    <dgm:pt modelId="{4FBCA129-9698-184A-8D94-5967BA1779EE}" type="pres">
      <dgm:prSet presAssocID="{4D85E4A4-C0CB-0E49-964D-C51E5F61AFAB}" presName="childTextArrow" presStyleLbl="fgAccFollowNode1" presStyleIdx="1" presStyleCnt="3">
        <dgm:presLayoutVars>
          <dgm:bulletEnabled val="1"/>
        </dgm:presLayoutVars>
      </dgm:prSet>
      <dgm:spPr/>
    </dgm:pt>
    <dgm:pt modelId="{7EF6A2D3-1D58-524B-81DD-0EB28542457C}" type="pres">
      <dgm:prSet presAssocID="{ACA2BB98-55BE-A649-AC8A-7CED1DCB35A9}" presName="sp" presStyleCnt="0"/>
      <dgm:spPr/>
    </dgm:pt>
    <dgm:pt modelId="{6709255A-8D3C-7B49-98CE-F647708F5991}" type="pres">
      <dgm:prSet presAssocID="{1F94B3AF-F1F3-654F-9E45-A133A5527C90}" presName="arrowAndChildren" presStyleCnt="0"/>
      <dgm:spPr/>
    </dgm:pt>
    <dgm:pt modelId="{3D86E9D3-A32B-B34E-B52A-42F22DE33AC6}" type="pres">
      <dgm:prSet presAssocID="{1F94B3AF-F1F3-654F-9E45-A133A5527C90}" presName="parentTextArrow" presStyleLbl="node1" presStyleIdx="1" presStyleCnt="3"/>
      <dgm:spPr/>
    </dgm:pt>
    <dgm:pt modelId="{A00FE73B-731D-0A43-9858-2A39AA0195AD}" type="pres">
      <dgm:prSet presAssocID="{1F94B3AF-F1F3-654F-9E45-A133A5527C90}" presName="arrow" presStyleLbl="node1" presStyleIdx="2" presStyleCnt="3" custLinFactNeighborX="-8332" custLinFactNeighborY="-46"/>
      <dgm:spPr/>
    </dgm:pt>
    <dgm:pt modelId="{97246ADD-9965-274D-8881-9B7215922099}" type="pres">
      <dgm:prSet presAssocID="{1F94B3AF-F1F3-654F-9E45-A133A5527C90}" presName="descendantArrow" presStyleCnt="0"/>
      <dgm:spPr/>
    </dgm:pt>
    <dgm:pt modelId="{94D5C5CA-3D84-B847-A955-4A8C9142A7C0}" type="pres">
      <dgm:prSet presAssocID="{B4CD2781-2923-B245-BF29-7BD282217BCB}" presName="childTextArrow" presStyleLbl="fgAccFollowNode1" presStyleIdx="2" presStyleCnt="3">
        <dgm:presLayoutVars>
          <dgm:bulletEnabled val="1"/>
        </dgm:presLayoutVars>
      </dgm:prSet>
      <dgm:spPr/>
    </dgm:pt>
  </dgm:ptLst>
  <dgm:cxnLst>
    <dgm:cxn modelId="{4D00ED02-A214-134E-9BDD-4F3E1A85B4E5}" srcId="{16BE255A-B3CB-8A4A-BE35-D5CA625AE567}" destId="{BE7FA2E2-C785-C84C-9BD8-BF7B7A136B64}" srcOrd="0" destOrd="0" parTransId="{8BC936C9-A49D-EA46-B0A4-0382A25C5342}" sibTransId="{87DBA04F-3730-1446-BE53-E4691A27B0C9}"/>
    <dgm:cxn modelId="{38706907-3C70-034B-910C-782057C76404}" type="presOf" srcId="{16BE255A-B3CB-8A4A-BE35-D5CA625AE567}" destId="{00EEB082-E8E0-8A4A-ADBA-F75617393534}" srcOrd="0" destOrd="0" presId="urn:microsoft.com/office/officeart/2005/8/layout/process4"/>
    <dgm:cxn modelId="{3B9B0D0D-ED47-8E48-859F-6A766DF7B1CA}" type="presOf" srcId="{BE7FA2E2-C785-C84C-9BD8-BF7B7A136B64}" destId="{7932D75A-662D-F442-974E-262372A8BAA7}" srcOrd="0" destOrd="0" presId="urn:microsoft.com/office/officeart/2005/8/layout/process4"/>
    <dgm:cxn modelId="{DF729713-372F-2E41-B0F8-040356CE12BA}" type="presOf" srcId="{1F94B3AF-F1F3-654F-9E45-A133A5527C90}" destId="{A00FE73B-731D-0A43-9858-2A39AA0195AD}" srcOrd="1" destOrd="0" presId="urn:microsoft.com/office/officeart/2005/8/layout/process4"/>
    <dgm:cxn modelId="{46300326-7B9C-EE46-806D-618D68FD3A27}" type="presOf" srcId="{B4CD2781-2923-B245-BF29-7BD282217BCB}" destId="{94D5C5CA-3D84-B847-A955-4A8C9142A7C0}" srcOrd="0" destOrd="0" presId="urn:microsoft.com/office/officeart/2005/8/layout/process4"/>
    <dgm:cxn modelId="{42CFF832-4C00-AF42-92BD-62DF250C87FC}" srcId="{AFDF17F1-5676-DC48-A0AF-A8E5C9130862}" destId="{4D85E4A4-C0CB-0E49-964D-C51E5F61AFAB}" srcOrd="0" destOrd="0" parTransId="{6029C197-DC52-614F-BA48-DFC67B35B97B}" sibTransId="{BF64768C-DC97-F94E-B235-3D0ABA8B433B}"/>
    <dgm:cxn modelId="{E43B333E-FC6E-6B42-9F41-6EF3200BF6A6}" type="presOf" srcId="{1F94B3AF-F1F3-654F-9E45-A133A5527C90}" destId="{3D86E9D3-A32B-B34E-B52A-42F22DE33AC6}" srcOrd="0" destOrd="0" presId="urn:microsoft.com/office/officeart/2005/8/layout/process4"/>
    <dgm:cxn modelId="{89742F60-9A46-C448-896C-41A8D4F0A216}" srcId="{5DE5A23C-6D59-1848-859A-09C42FADD2CE}" destId="{16BE255A-B3CB-8A4A-BE35-D5CA625AE567}" srcOrd="2" destOrd="0" parTransId="{51318887-5410-6C48-AF6B-41D616F56F57}" sibTransId="{89AE5C0A-20A1-7C4D-8A02-1AE8767CD98B}"/>
    <dgm:cxn modelId="{6732EB49-D05B-6247-ADA7-1A5712B62590}" type="presOf" srcId="{AFDF17F1-5676-DC48-A0AF-A8E5C9130862}" destId="{A4455F76-938E-4349-981F-3C97E754FC2A}" srcOrd="0" destOrd="0" presId="urn:microsoft.com/office/officeart/2005/8/layout/process4"/>
    <dgm:cxn modelId="{DFAF056D-9BCA-5B4C-8F6E-51CCCC3CBD69}" type="presOf" srcId="{16BE255A-B3CB-8A4A-BE35-D5CA625AE567}" destId="{AA04EFFE-B192-A84F-9188-C0D1659CFF68}" srcOrd="1" destOrd="0" presId="urn:microsoft.com/office/officeart/2005/8/layout/process4"/>
    <dgm:cxn modelId="{325D3E51-E596-7144-A292-5FF65FCAB465}" type="presOf" srcId="{5DE5A23C-6D59-1848-859A-09C42FADD2CE}" destId="{A3A8B7F8-8562-4A4D-87A6-3F481D0A3B21}" srcOrd="0" destOrd="0" presId="urn:microsoft.com/office/officeart/2005/8/layout/process4"/>
    <dgm:cxn modelId="{4E523D86-3BD4-9C40-94EF-F6E130DD5101}" type="presOf" srcId="{4D85E4A4-C0CB-0E49-964D-C51E5F61AFAB}" destId="{4FBCA129-9698-184A-8D94-5967BA1779EE}" srcOrd="0" destOrd="0" presId="urn:microsoft.com/office/officeart/2005/8/layout/process4"/>
    <dgm:cxn modelId="{892F069A-B2A4-4B44-B44D-CCFFB580A51C}" srcId="{5DE5A23C-6D59-1848-859A-09C42FADD2CE}" destId="{AFDF17F1-5676-DC48-A0AF-A8E5C9130862}" srcOrd="1" destOrd="0" parTransId="{4C855899-0577-AF43-9B73-6DE8C83EF078}" sibTransId="{46A51702-E0C4-E148-B6A7-82467FEB59FA}"/>
    <dgm:cxn modelId="{3A474AC6-3786-3B4D-B357-C91C79D6FC86}" srcId="{1F94B3AF-F1F3-654F-9E45-A133A5527C90}" destId="{B4CD2781-2923-B245-BF29-7BD282217BCB}" srcOrd="0" destOrd="0" parTransId="{CF4B0631-57F8-C24D-95BD-41D982F7E226}" sibTransId="{895CCEA0-C82F-5B4F-8ABC-4EEF37ED9D33}"/>
    <dgm:cxn modelId="{E25FF8CF-5D5D-674F-9C3E-A4B7854E459A}" srcId="{5DE5A23C-6D59-1848-859A-09C42FADD2CE}" destId="{1F94B3AF-F1F3-654F-9E45-A133A5527C90}" srcOrd="0" destOrd="0" parTransId="{3C2C948F-5A56-264F-A5D0-65F989E1BE9E}" sibTransId="{ACA2BB98-55BE-A649-AC8A-7CED1DCB35A9}"/>
    <dgm:cxn modelId="{E19922E6-4020-114E-B491-344CEFF5B1F8}" type="presOf" srcId="{AFDF17F1-5676-DC48-A0AF-A8E5C9130862}" destId="{BDE7DC5C-C403-7F4E-8F7E-8AE0F6F0090D}" srcOrd="1" destOrd="0" presId="urn:microsoft.com/office/officeart/2005/8/layout/process4"/>
    <dgm:cxn modelId="{940D7951-FC54-684A-BBB2-81EFF134D1C3}" type="presParOf" srcId="{A3A8B7F8-8562-4A4D-87A6-3F481D0A3B21}" destId="{F97C5A80-717D-3747-9FF5-50A219202CB4}" srcOrd="0" destOrd="0" presId="urn:microsoft.com/office/officeart/2005/8/layout/process4"/>
    <dgm:cxn modelId="{4318C8C6-4BD7-D94C-8D26-47767E6B094E}" type="presParOf" srcId="{F97C5A80-717D-3747-9FF5-50A219202CB4}" destId="{00EEB082-E8E0-8A4A-ADBA-F75617393534}" srcOrd="0" destOrd="0" presId="urn:microsoft.com/office/officeart/2005/8/layout/process4"/>
    <dgm:cxn modelId="{6E429E80-8819-C744-8348-B3E614543052}" type="presParOf" srcId="{F97C5A80-717D-3747-9FF5-50A219202CB4}" destId="{AA04EFFE-B192-A84F-9188-C0D1659CFF68}" srcOrd="1" destOrd="0" presId="urn:microsoft.com/office/officeart/2005/8/layout/process4"/>
    <dgm:cxn modelId="{A302F458-8E72-6C42-8CC4-34C1ED527AC8}" type="presParOf" srcId="{F97C5A80-717D-3747-9FF5-50A219202CB4}" destId="{70A9CB87-97C0-D345-A526-39C70F392E44}" srcOrd="2" destOrd="0" presId="urn:microsoft.com/office/officeart/2005/8/layout/process4"/>
    <dgm:cxn modelId="{5859E16B-16B8-4D47-9191-A440CCEDAEE4}" type="presParOf" srcId="{70A9CB87-97C0-D345-A526-39C70F392E44}" destId="{7932D75A-662D-F442-974E-262372A8BAA7}" srcOrd="0" destOrd="0" presId="urn:microsoft.com/office/officeart/2005/8/layout/process4"/>
    <dgm:cxn modelId="{FBD9AE72-BD49-8A4A-9447-3B485D6934B5}" type="presParOf" srcId="{A3A8B7F8-8562-4A4D-87A6-3F481D0A3B21}" destId="{A39BEFEE-5858-5E48-BC32-D93F9A7F749D}" srcOrd="1" destOrd="0" presId="urn:microsoft.com/office/officeart/2005/8/layout/process4"/>
    <dgm:cxn modelId="{7D17E5EB-9A62-0049-B3A3-FB6F605785C5}" type="presParOf" srcId="{A3A8B7F8-8562-4A4D-87A6-3F481D0A3B21}" destId="{6222C243-D7F1-8945-9752-E9B161B0C74B}" srcOrd="2" destOrd="0" presId="urn:microsoft.com/office/officeart/2005/8/layout/process4"/>
    <dgm:cxn modelId="{630FC970-0429-3747-A3CE-2E8F75B15558}" type="presParOf" srcId="{6222C243-D7F1-8945-9752-E9B161B0C74B}" destId="{A4455F76-938E-4349-981F-3C97E754FC2A}" srcOrd="0" destOrd="0" presId="urn:microsoft.com/office/officeart/2005/8/layout/process4"/>
    <dgm:cxn modelId="{398D1EAF-737F-9C45-989E-5BB7E7B7A845}" type="presParOf" srcId="{6222C243-D7F1-8945-9752-E9B161B0C74B}" destId="{BDE7DC5C-C403-7F4E-8F7E-8AE0F6F0090D}" srcOrd="1" destOrd="0" presId="urn:microsoft.com/office/officeart/2005/8/layout/process4"/>
    <dgm:cxn modelId="{28A416EA-3C24-B446-98AD-236A427F039A}" type="presParOf" srcId="{6222C243-D7F1-8945-9752-E9B161B0C74B}" destId="{AA527E6C-1539-D245-A9EE-8571F9F1BEB4}" srcOrd="2" destOrd="0" presId="urn:microsoft.com/office/officeart/2005/8/layout/process4"/>
    <dgm:cxn modelId="{9D0B8008-E56D-5341-94D8-F781EF12E995}" type="presParOf" srcId="{AA527E6C-1539-D245-A9EE-8571F9F1BEB4}" destId="{4FBCA129-9698-184A-8D94-5967BA1779EE}" srcOrd="0" destOrd="0" presId="urn:microsoft.com/office/officeart/2005/8/layout/process4"/>
    <dgm:cxn modelId="{7CB30768-1C9C-C44E-800B-AB6BEC89B4BF}" type="presParOf" srcId="{A3A8B7F8-8562-4A4D-87A6-3F481D0A3B21}" destId="{7EF6A2D3-1D58-524B-81DD-0EB28542457C}" srcOrd="3" destOrd="0" presId="urn:microsoft.com/office/officeart/2005/8/layout/process4"/>
    <dgm:cxn modelId="{45858CC5-6E13-F245-BFA8-B3300ED7272B}" type="presParOf" srcId="{A3A8B7F8-8562-4A4D-87A6-3F481D0A3B21}" destId="{6709255A-8D3C-7B49-98CE-F647708F5991}" srcOrd="4" destOrd="0" presId="urn:microsoft.com/office/officeart/2005/8/layout/process4"/>
    <dgm:cxn modelId="{EB44CED7-BC5A-A240-87C0-785F84C9856F}" type="presParOf" srcId="{6709255A-8D3C-7B49-98CE-F647708F5991}" destId="{3D86E9D3-A32B-B34E-B52A-42F22DE33AC6}" srcOrd="0" destOrd="0" presId="urn:microsoft.com/office/officeart/2005/8/layout/process4"/>
    <dgm:cxn modelId="{735867F8-32C2-7743-8D60-EB94FB80F9A9}" type="presParOf" srcId="{6709255A-8D3C-7B49-98CE-F647708F5991}" destId="{A00FE73B-731D-0A43-9858-2A39AA0195AD}" srcOrd="1" destOrd="0" presId="urn:microsoft.com/office/officeart/2005/8/layout/process4"/>
    <dgm:cxn modelId="{9AD2FF1A-D6BB-C345-8FF3-85F42900C850}" type="presParOf" srcId="{6709255A-8D3C-7B49-98CE-F647708F5991}" destId="{97246ADD-9965-274D-8881-9B7215922099}" srcOrd="2" destOrd="0" presId="urn:microsoft.com/office/officeart/2005/8/layout/process4"/>
    <dgm:cxn modelId="{BC3C686C-037F-0C4D-93ED-E49C44609267}" type="presParOf" srcId="{97246ADD-9965-274D-8881-9B7215922099}" destId="{94D5C5CA-3D84-B847-A955-4A8C9142A7C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90C5152-BC20-0E4D-AF69-97D5FB22AE73}"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en-US"/>
        </a:p>
      </dgm:t>
    </dgm:pt>
    <dgm:pt modelId="{FF4DB80D-D294-7C4C-BD20-761C706412D5}">
      <dgm:prSet/>
      <dgm:spPr>
        <a:solidFill>
          <a:srgbClr val="4E99CC"/>
        </a:solidFill>
        <a:ln>
          <a:solidFill>
            <a:srgbClr val="EAF3FB"/>
          </a:solidFill>
        </a:ln>
      </dgm:spPr>
      <dgm:t>
        <a:bodyPr/>
        <a:lstStyle/>
        <a:p>
          <a:r>
            <a:rPr lang="en-US"/>
            <a:t>Biological onset of disease occurs first.</a:t>
          </a:r>
        </a:p>
      </dgm:t>
    </dgm:pt>
    <dgm:pt modelId="{22C9209D-4EE9-254F-997A-22EA76F0684C}" type="parTrans" cxnId="{54F969A2-E8F7-CD40-8060-85DDDC49B953}">
      <dgm:prSet/>
      <dgm:spPr/>
      <dgm:t>
        <a:bodyPr/>
        <a:lstStyle/>
        <a:p>
          <a:endParaRPr lang="en-US"/>
        </a:p>
      </dgm:t>
    </dgm:pt>
    <dgm:pt modelId="{5CA0D295-F776-6A4A-8ECE-41BED3FAB194}" type="sibTrans" cxnId="{54F969A2-E8F7-CD40-8060-85DDDC49B953}">
      <dgm:prSet/>
      <dgm:spPr>
        <a:solidFill>
          <a:srgbClr val="4E99CC"/>
        </a:solidFill>
      </dgm:spPr>
      <dgm:t>
        <a:bodyPr/>
        <a:lstStyle/>
        <a:p>
          <a:endParaRPr lang="en-US"/>
        </a:p>
      </dgm:t>
    </dgm:pt>
    <dgm:pt modelId="{6B5D1421-2196-7944-8C25-A10ED0A7978B}">
      <dgm:prSet/>
      <dgm:spPr>
        <a:solidFill>
          <a:srgbClr val="4E99CC"/>
        </a:solidFill>
        <a:ln>
          <a:solidFill>
            <a:srgbClr val="EAF3FB"/>
          </a:solidFill>
        </a:ln>
      </dgm:spPr>
      <dgm:t>
        <a:bodyPr/>
        <a:lstStyle/>
        <a:p>
          <a:r>
            <a:rPr lang="en-US"/>
            <a:t>Symptoms appear later.</a:t>
          </a:r>
        </a:p>
      </dgm:t>
    </dgm:pt>
    <dgm:pt modelId="{448D70EB-4491-8046-AB38-364DD86DA892}" type="parTrans" cxnId="{9F6948BA-A047-1440-940C-619FB2F8A850}">
      <dgm:prSet/>
      <dgm:spPr/>
      <dgm:t>
        <a:bodyPr/>
        <a:lstStyle/>
        <a:p>
          <a:endParaRPr lang="en-US"/>
        </a:p>
      </dgm:t>
    </dgm:pt>
    <dgm:pt modelId="{C79FCD95-BC64-C241-9455-6C3C468A02EE}" type="sibTrans" cxnId="{9F6948BA-A047-1440-940C-619FB2F8A850}">
      <dgm:prSet/>
      <dgm:spPr>
        <a:solidFill>
          <a:srgbClr val="4E99CC"/>
        </a:solidFill>
      </dgm:spPr>
      <dgm:t>
        <a:bodyPr/>
        <a:lstStyle/>
        <a:p>
          <a:endParaRPr lang="en-US"/>
        </a:p>
      </dgm:t>
    </dgm:pt>
    <dgm:pt modelId="{81A8F9DB-91C5-7342-873A-61A0A1466288}">
      <dgm:prSet/>
      <dgm:spPr>
        <a:solidFill>
          <a:srgbClr val="4E99CC"/>
        </a:solidFill>
        <a:ln>
          <a:solidFill>
            <a:srgbClr val="EAF3FB"/>
          </a:solidFill>
        </a:ln>
      </dgm:spPr>
      <dgm:t>
        <a:bodyPr/>
        <a:lstStyle/>
        <a:p>
          <a:r>
            <a:rPr lang="en-US"/>
            <a:t>Diagnosis and treatment follow detection.</a:t>
          </a:r>
        </a:p>
      </dgm:t>
    </dgm:pt>
    <dgm:pt modelId="{A7A8AED2-2241-A54F-BC4E-8F696997B8E6}" type="parTrans" cxnId="{6F8E56FE-CB1B-C546-9281-436F6AA17652}">
      <dgm:prSet/>
      <dgm:spPr/>
      <dgm:t>
        <a:bodyPr/>
        <a:lstStyle/>
        <a:p>
          <a:endParaRPr lang="en-US"/>
        </a:p>
      </dgm:t>
    </dgm:pt>
    <dgm:pt modelId="{49CBCE5D-07F9-9841-9883-78A11E654201}" type="sibTrans" cxnId="{6F8E56FE-CB1B-C546-9281-436F6AA17652}">
      <dgm:prSet/>
      <dgm:spPr/>
      <dgm:t>
        <a:bodyPr/>
        <a:lstStyle/>
        <a:p>
          <a:endParaRPr lang="en-US"/>
        </a:p>
      </dgm:t>
    </dgm:pt>
    <dgm:pt modelId="{2277E0E5-B2B7-A746-A032-22E4BB962490}" type="pres">
      <dgm:prSet presAssocID="{C90C5152-BC20-0E4D-AF69-97D5FB22AE73}" presName="Name0" presStyleCnt="0">
        <dgm:presLayoutVars>
          <dgm:dir/>
          <dgm:animLvl val="lvl"/>
          <dgm:resizeHandles val="exact"/>
        </dgm:presLayoutVars>
      </dgm:prSet>
      <dgm:spPr/>
    </dgm:pt>
    <dgm:pt modelId="{AFC2678E-461B-E245-92CA-14FC712A4B3C}" type="pres">
      <dgm:prSet presAssocID="{81A8F9DB-91C5-7342-873A-61A0A1466288}" presName="boxAndChildren" presStyleCnt="0"/>
      <dgm:spPr/>
    </dgm:pt>
    <dgm:pt modelId="{2F1E4803-D295-4B42-8342-C10917672478}" type="pres">
      <dgm:prSet presAssocID="{81A8F9DB-91C5-7342-873A-61A0A1466288}" presName="parentTextBox" presStyleLbl="node1" presStyleIdx="0" presStyleCnt="3"/>
      <dgm:spPr/>
    </dgm:pt>
    <dgm:pt modelId="{66BE636B-3FA7-AB4E-B58E-B791EF44CE2C}" type="pres">
      <dgm:prSet presAssocID="{C79FCD95-BC64-C241-9455-6C3C468A02EE}" presName="sp" presStyleCnt="0"/>
      <dgm:spPr/>
    </dgm:pt>
    <dgm:pt modelId="{CE43D226-FE03-9348-B80A-3667B48002F2}" type="pres">
      <dgm:prSet presAssocID="{6B5D1421-2196-7944-8C25-A10ED0A7978B}" presName="arrowAndChildren" presStyleCnt="0"/>
      <dgm:spPr/>
    </dgm:pt>
    <dgm:pt modelId="{0A8F5F9C-3DB3-7F46-96C4-08DCFCCCD89F}" type="pres">
      <dgm:prSet presAssocID="{6B5D1421-2196-7944-8C25-A10ED0A7978B}" presName="parentTextArrow" presStyleLbl="node1" presStyleIdx="1" presStyleCnt="3"/>
      <dgm:spPr/>
    </dgm:pt>
    <dgm:pt modelId="{637AF91D-91B7-0740-B969-934733F1E527}" type="pres">
      <dgm:prSet presAssocID="{5CA0D295-F776-6A4A-8ECE-41BED3FAB194}" presName="sp" presStyleCnt="0"/>
      <dgm:spPr/>
    </dgm:pt>
    <dgm:pt modelId="{58905668-5476-C146-A078-DD7436F69F6D}" type="pres">
      <dgm:prSet presAssocID="{FF4DB80D-D294-7C4C-BD20-761C706412D5}" presName="arrowAndChildren" presStyleCnt="0"/>
      <dgm:spPr/>
    </dgm:pt>
    <dgm:pt modelId="{9846C177-A4BE-294F-8F41-C8A76BC7A6C5}" type="pres">
      <dgm:prSet presAssocID="{FF4DB80D-D294-7C4C-BD20-761C706412D5}" presName="parentTextArrow" presStyleLbl="node1" presStyleIdx="2" presStyleCnt="3" custLinFactNeighborX="-27951" custLinFactNeighborY="-47"/>
      <dgm:spPr/>
    </dgm:pt>
  </dgm:ptLst>
  <dgm:cxnLst>
    <dgm:cxn modelId="{B58CDA24-7533-444D-855A-5ECC1596204D}" type="presOf" srcId="{6B5D1421-2196-7944-8C25-A10ED0A7978B}" destId="{0A8F5F9C-3DB3-7F46-96C4-08DCFCCCD89F}" srcOrd="0" destOrd="0" presId="urn:microsoft.com/office/officeart/2005/8/layout/process4"/>
    <dgm:cxn modelId="{54F969A2-E8F7-CD40-8060-85DDDC49B953}" srcId="{C90C5152-BC20-0E4D-AF69-97D5FB22AE73}" destId="{FF4DB80D-D294-7C4C-BD20-761C706412D5}" srcOrd="0" destOrd="0" parTransId="{22C9209D-4EE9-254F-997A-22EA76F0684C}" sibTransId="{5CA0D295-F776-6A4A-8ECE-41BED3FAB194}"/>
    <dgm:cxn modelId="{961867B8-CE61-0247-80F6-1ACBA0F6896F}" type="presOf" srcId="{C90C5152-BC20-0E4D-AF69-97D5FB22AE73}" destId="{2277E0E5-B2B7-A746-A032-22E4BB962490}" srcOrd="0" destOrd="0" presId="urn:microsoft.com/office/officeart/2005/8/layout/process4"/>
    <dgm:cxn modelId="{9F6948BA-A047-1440-940C-619FB2F8A850}" srcId="{C90C5152-BC20-0E4D-AF69-97D5FB22AE73}" destId="{6B5D1421-2196-7944-8C25-A10ED0A7978B}" srcOrd="1" destOrd="0" parTransId="{448D70EB-4491-8046-AB38-364DD86DA892}" sibTransId="{C79FCD95-BC64-C241-9455-6C3C468A02EE}"/>
    <dgm:cxn modelId="{763D63E1-6A13-734A-BD40-32E301AF4783}" type="presOf" srcId="{FF4DB80D-D294-7C4C-BD20-761C706412D5}" destId="{9846C177-A4BE-294F-8F41-C8A76BC7A6C5}" srcOrd="0" destOrd="0" presId="urn:microsoft.com/office/officeart/2005/8/layout/process4"/>
    <dgm:cxn modelId="{67BCC7F4-F7AA-BF4B-A586-247CEF18F181}" type="presOf" srcId="{81A8F9DB-91C5-7342-873A-61A0A1466288}" destId="{2F1E4803-D295-4B42-8342-C10917672478}" srcOrd="0" destOrd="0" presId="urn:microsoft.com/office/officeart/2005/8/layout/process4"/>
    <dgm:cxn modelId="{6F8E56FE-CB1B-C546-9281-436F6AA17652}" srcId="{C90C5152-BC20-0E4D-AF69-97D5FB22AE73}" destId="{81A8F9DB-91C5-7342-873A-61A0A1466288}" srcOrd="2" destOrd="0" parTransId="{A7A8AED2-2241-A54F-BC4E-8F696997B8E6}" sibTransId="{49CBCE5D-07F9-9841-9883-78A11E654201}"/>
    <dgm:cxn modelId="{2062AD6B-6ECB-B54A-B826-C925C44D0075}" type="presParOf" srcId="{2277E0E5-B2B7-A746-A032-22E4BB962490}" destId="{AFC2678E-461B-E245-92CA-14FC712A4B3C}" srcOrd="0" destOrd="0" presId="urn:microsoft.com/office/officeart/2005/8/layout/process4"/>
    <dgm:cxn modelId="{44176695-CD8C-A045-AB0E-053EFA90D90E}" type="presParOf" srcId="{AFC2678E-461B-E245-92CA-14FC712A4B3C}" destId="{2F1E4803-D295-4B42-8342-C10917672478}" srcOrd="0" destOrd="0" presId="urn:microsoft.com/office/officeart/2005/8/layout/process4"/>
    <dgm:cxn modelId="{FC25845B-924A-5A46-996D-1BF92D7CC4CF}" type="presParOf" srcId="{2277E0E5-B2B7-A746-A032-22E4BB962490}" destId="{66BE636B-3FA7-AB4E-B58E-B791EF44CE2C}" srcOrd="1" destOrd="0" presId="urn:microsoft.com/office/officeart/2005/8/layout/process4"/>
    <dgm:cxn modelId="{CC173D06-156F-3741-8483-B8E0634BC65D}" type="presParOf" srcId="{2277E0E5-B2B7-A746-A032-22E4BB962490}" destId="{CE43D226-FE03-9348-B80A-3667B48002F2}" srcOrd="2" destOrd="0" presId="urn:microsoft.com/office/officeart/2005/8/layout/process4"/>
    <dgm:cxn modelId="{B8574E7D-10DA-EE4E-B38A-0C28FCF9ED1A}" type="presParOf" srcId="{CE43D226-FE03-9348-B80A-3667B48002F2}" destId="{0A8F5F9C-3DB3-7F46-96C4-08DCFCCCD89F}" srcOrd="0" destOrd="0" presId="urn:microsoft.com/office/officeart/2005/8/layout/process4"/>
    <dgm:cxn modelId="{7543BE92-F389-B047-B0F7-164A550477C1}" type="presParOf" srcId="{2277E0E5-B2B7-A746-A032-22E4BB962490}" destId="{637AF91D-91B7-0740-B969-934733F1E527}" srcOrd="3" destOrd="0" presId="urn:microsoft.com/office/officeart/2005/8/layout/process4"/>
    <dgm:cxn modelId="{B07A6AAB-346B-6D4B-A82B-A7B41D747D8A}" type="presParOf" srcId="{2277E0E5-B2B7-A746-A032-22E4BB962490}" destId="{58905668-5476-C146-A078-DD7436F69F6D}" srcOrd="4" destOrd="0" presId="urn:microsoft.com/office/officeart/2005/8/layout/process4"/>
    <dgm:cxn modelId="{291A12E1-7EDE-F44F-A0DF-79B37B2B67CA}" type="presParOf" srcId="{58905668-5476-C146-A078-DD7436F69F6D}" destId="{9846C177-A4BE-294F-8F41-C8A76BC7A6C5}" srcOrd="0" destOrd="0" presId="urn:microsoft.com/office/officeart/2005/8/layout/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7C7AD-FC2B-9546-A68B-61A7DDBA9110}">
      <dsp:nvSpPr>
        <dsp:cNvPr id="0" name=""/>
        <dsp:cNvSpPr/>
      </dsp:nvSpPr>
      <dsp:spPr>
        <a:xfrm>
          <a:off x="0" y="2583087"/>
          <a:ext cx="7569200" cy="847628"/>
        </a:xfrm>
        <a:prstGeom prst="rect">
          <a:avLst/>
        </a:prstGeom>
        <a:solidFill>
          <a:srgbClr val="C1DFF8"/>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Now we focus on what to do with that information.</a:t>
          </a:r>
        </a:p>
      </dsp:txBody>
      <dsp:txXfrm>
        <a:off x="0" y="2583087"/>
        <a:ext cx="7569200" cy="847628"/>
      </dsp:txXfrm>
    </dsp:sp>
    <dsp:sp modelId="{B064F118-5A33-D641-B4F1-CDD51EAE8392}">
      <dsp:nvSpPr>
        <dsp:cNvPr id="0" name=""/>
        <dsp:cNvSpPr/>
      </dsp:nvSpPr>
      <dsp:spPr>
        <a:xfrm rot="10800000">
          <a:off x="0" y="1291543"/>
          <a:ext cx="7569200" cy="1303651"/>
        </a:xfrm>
        <a:prstGeom prst="upArrowCallout">
          <a:avLst/>
        </a:prstGeom>
        <a:solidFill>
          <a:srgbClr val="C1DFF8"/>
        </a:solidFill>
        <a:ln w="25400" cap="flat" cmpd="sng" algn="ctr">
          <a:solidFill>
            <a:srgbClr val="C1DFF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Risk assessment identifies who is at risk.</a:t>
          </a:r>
        </a:p>
      </dsp:txBody>
      <dsp:txXfrm rot="10800000">
        <a:off x="0" y="1291543"/>
        <a:ext cx="7569200" cy="847073"/>
      </dsp:txXfrm>
    </dsp:sp>
    <dsp:sp modelId="{CC2BBBE5-46F8-6A45-98CE-720679842DA3}">
      <dsp:nvSpPr>
        <dsp:cNvPr id="0" name=""/>
        <dsp:cNvSpPr/>
      </dsp:nvSpPr>
      <dsp:spPr>
        <a:xfrm rot="10800000">
          <a:off x="0" y="606"/>
          <a:ext cx="7569200" cy="1303651"/>
        </a:xfrm>
        <a:prstGeom prst="upArrowCallout">
          <a:avLst/>
        </a:prstGeom>
        <a:solidFill>
          <a:srgbClr val="C1DFF8"/>
        </a:solidFill>
        <a:ln w="25400" cap="flat" cmpd="sng" algn="ctr">
          <a:solidFill>
            <a:srgbClr val="C1DFF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Risk factors and protective factors influence disease.</a:t>
          </a:r>
        </a:p>
      </dsp:txBody>
      <dsp:txXfrm rot="10800000">
        <a:off x="0" y="606"/>
        <a:ext cx="7569200" cy="847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9D04C-14C7-D147-AE37-9026175009A7}">
      <dsp:nvSpPr>
        <dsp:cNvPr id="0" name=""/>
        <dsp:cNvSpPr/>
      </dsp:nvSpPr>
      <dsp:spPr>
        <a:xfrm>
          <a:off x="2909500" y="2027198"/>
          <a:ext cx="2683648" cy="2683648"/>
        </a:xfrm>
        <a:prstGeom prst="ellipse">
          <a:avLst/>
        </a:prstGeom>
        <a:solidFill>
          <a:srgbClr val="C1DFF8"/>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E95329"/>
              </a:solidFill>
            </a:rPr>
            <a:t>This creates a window for early prevention.</a:t>
          </a:r>
        </a:p>
      </dsp:txBody>
      <dsp:txXfrm>
        <a:off x="3302511" y="2420209"/>
        <a:ext cx="1897626" cy="1897626"/>
      </dsp:txXfrm>
    </dsp:sp>
    <dsp:sp modelId="{795EF5C1-58BF-D34D-BA09-6F188A971025}">
      <dsp:nvSpPr>
        <dsp:cNvPr id="0" name=""/>
        <dsp:cNvSpPr/>
      </dsp:nvSpPr>
      <dsp:spPr>
        <a:xfrm rot="12900000">
          <a:off x="1079568" y="1523744"/>
          <a:ext cx="2165155" cy="764839"/>
        </a:xfrm>
        <a:prstGeom prst="lef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64A444AE-620E-1F47-8CFA-E338C13D1F21}">
      <dsp:nvSpPr>
        <dsp:cNvPr id="0" name=""/>
        <dsp:cNvSpPr/>
      </dsp:nvSpPr>
      <dsp:spPr>
        <a:xfrm>
          <a:off x="617" y="265436"/>
          <a:ext cx="2549466" cy="2039573"/>
        </a:xfrm>
        <a:prstGeom prst="roundRect">
          <a:avLst>
            <a:gd name="adj" fmla="val 10000"/>
          </a:avLst>
        </a:prstGeom>
        <a:solidFill>
          <a:srgbClr val="C1DFF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Biological changes occur before we can detect disease.</a:t>
          </a:r>
        </a:p>
      </dsp:txBody>
      <dsp:txXfrm>
        <a:off x="60354" y="325173"/>
        <a:ext cx="2429992" cy="1920099"/>
      </dsp:txXfrm>
    </dsp:sp>
    <dsp:sp modelId="{B5BFAE0F-BCB2-B342-9D35-6964321EB08B}">
      <dsp:nvSpPr>
        <dsp:cNvPr id="0" name=""/>
        <dsp:cNvSpPr/>
      </dsp:nvSpPr>
      <dsp:spPr>
        <a:xfrm rot="19500000">
          <a:off x="5257926" y="1523744"/>
          <a:ext cx="2165155" cy="764839"/>
        </a:xfrm>
        <a:prstGeom prst="lef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sp>
    <dsp:sp modelId="{77D9562F-2ED2-7749-93FF-2C45A9342E82}">
      <dsp:nvSpPr>
        <dsp:cNvPr id="0" name=""/>
        <dsp:cNvSpPr/>
      </dsp:nvSpPr>
      <dsp:spPr>
        <a:xfrm>
          <a:off x="5952566" y="265436"/>
          <a:ext cx="2549466" cy="2039573"/>
        </a:xfrm>
        <a:prstGeom prst="roundRect">
          <a:avLst>
            <a:gd name="adj" fmla="val 10000"/>
          </a:avLst>
        </a:prstGeom>
        <a:solidFill>
          <a:srgbClr val="C1DFF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Clinical detection happens after damage has started.</a:t>
          </a:r>
        </a:p>
      </dsp:txBody>
      <dsp:txXfrm>
        <a:off x="6012303" y="325173"/>
        <a:ext cx="2429992" cy="1920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74525-EFC5-C04F-B21B-BA237AB99D44}">
      <dsp:nvSpPr>
        <dsp:cNvPr id="0" name=""/>
        <dsp:cNvSpPr/>
      </dsp:nvSpPr>
      <dsp:spPr>
        <a:xfrm rot="5400000">
          <a:off x="500548" y="2516262"/>
          <a:ext cx="1505919" cy="2505816"/>
        </a:xfrm>
        <a:prstGeom prst="corner">
          <a:avLst>
            <a:gd name="adj1" fmla="val 16120"/>
            <a:gd name="adj2" fmla="val 16110"/>
          </a:avLst>
        </a:prstGeom>
        <a:solidFill>
          <a:srgbClr val="EAF3FB"/>
        </a:solidFill>
        <a:ln w="25400" cap="flat" cmpd="sng" algn="ctr">
          <a:solidFill>
            <a:srgbClr val="EAF3FB"/>
          </a:solidFill>
          <a:prstDash val="solid"/>
        </a:ln>
        <a:effectLst/>
      </dsp:spPr>
      <dsp:style>
        <a:lnRef idx="2">
          <a:scrgbClr r="0" g="0" b="0"/>
        </a:lnRef>
        <a:fillRef idx="1">
          <a:scrgbClr r="0" g="0" b="0"/>
        </a:fillRef>
        <a:effectRef idx="0">
          <a:scrgbClr r="0" g="0" b="0"/>
        </a:effectRef>
        <a:fontRef idx="minor">
          <a:schemeClr val="lt1"/>
        </a:fontRef>
      </dsp:style>
    </dsp:sp>
    <dsp:sp modelId="{D70DE537-CCEC-F145-A8A7-46748FD56E3D}">
      <dsp:nvSpPr>
        <dsp:cNvPr id="0" name=""/>
        <dsp:cNvSpPr/>
      </dsp:nvSpPr>
      <dsp:spPr>
        <a:xfrm>
          <a:off x="249172" y="3264961"/>
          <a:ext cx="2262264" cy="198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Primordial</a:t>
          </a:r>
        </a:p>
        <a:p>
          <a:pPr marL="228600" lvl="1" indent="-228600" algn="l" defTabSz="889000">
            <a:lnSpc>
              <a:spcPct val="90000"/>
            </a:lnSpc>
            <a:spcBef>
              <a:spcPct val="0"/>
            </a:spcBef>
            <a:spcAft>
              <a:spcPct val="15000"/>
            </a:spcAft>
            <a:buChar char="•"/>
          </a:pPr>
          <a:r>
            <a:rPr lang="en-US" sz="2000" kern="1200"/>
            <a:t>Prevent development of risk factors</a:t>
          </a:r>
        </a:p>
      </dsp:txBody>
      <dsp:txXfrm>
        <a:off x="249172" y="3264961"/>
        <a:ext cx="2262264" cy="1983007"/>
      </dsp:txXfrm>
    </dsp:sp>
    <dsp:sp modelId="{B6E1A9C9-E9C9-0742-93EC-23406293DE47}">
      <dsp:nvSpPr>
        <dsp:cNvPr id="0" name=""/>
        <dsp:cNvSpPr/>
      </dsp:nvSpPr>
      <dsp:spPr>
        <a:xfrm>
          <a:off x="2084595" y="2331781"/>
          <a:ext cx="426842" cy="426842"/>
        </a:xfrm>
        <a:prstGeom prst="triangle">
          <a:avLst>
            <a:gd name="adj" fmla="val 100000"/>
          </a:avLst>
        </a:prstGeom>
        <a:solidFill>
          <a:srgbClr val="E9532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1F0B4-8E0D-2D4C-8689-E3AA815E5EC0}">
      <dsp:nvSpPr>
        <dsp:cNvPr id="0" name=""/>
        <dsp:cNvSpPr/>
      </dsp:nvSpPr>
      <dsp:spPr>
        <a:xfrm rot="5400000">
          <a:off x="3270002" y="1830957"/>
          <a:ext cx="1505919" cy="2505816"/>
        </a:xfrm>
        <a:prstGeom prst="corner">
          <a:avLst>
            <a:gd name="adj1" fmla="val 16120"/>
            <a:gd name="adj2" fmla="val 16110"/>
          </a:avLst>
        </a:prstGeom>
        <a:solidFill>
          <a:srgbClr val="BCD9F1"/>
        </a:solidFill>
        <a:ln w="25400" cap="flat" cmpd="sng" algn="ctr">
          <a:solidFill>
            <a:srgbClr val="BCD9F1"/>
          </a:solidFill>
          <a:prstDash val="solid"/>
        </a:ln>
        <a:effectLst/>
      </dsp:spPr>
      <dsp:style>
        <a:lnRef idx="2">
          <a:scrgbClr r="0" g="0" b="0"/>
        </a:lnRef>
        <a:fillRef idx="1">
          <a:scrgbClr r="0" g="0" b="0"/>
        </a:fillRef>
        <a:effectRef idx="0">
          <a:scrgbClr r="0" g="0" b="0"/>
        </a:effectRef>
        <a:fontRef idx="minor">
          <a:schemeClr val="lt1"/>
        </a:fontRef>
      </dsp:style>
    </dsp:sp>
    <dsp:sp modelId="{BCAF29C6-8EE4-C345-8DC3-F359CAC24738}">
      <dsp:nvSpPr>
        <dsp:cNvPr id="0" name=""/>
        <dsp:cNvSpPr/>
      </dsp:nvSpPr>
      <dsp:spPr>
        <a:xfrm>
          <a:off x="3018626" y="2579657"/>
          <a:ext cx="2262264" cy="198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Primary</a:t>
          </a:r>
        </a:p>
        <a:p>
          <a:pPr marL="228600" lvl="1" indent="-228600" algn="l" defTabSz="889000">
            <a:lnSpc>
              <a:spcPct val="90000"/>
            </a:lnSpc>
            <a:spcBef>
              <a:spcPct val="0"/>
            </a:spcBef>
            <a:spcAft>
              <a:spcPct val="15000"/>
            </a:spcAft>
            <a:buChar char="•"/>
          </a:pPr>
          <a:r>
            <a:rPr lang="en-US" sz="2000" kern="1200"/>
            <a:t>Prevent disease onset</a:t>
          </a:r>
        </a:p>
      </dsp:txBody>
      <dsp:txXfrm>
        <a:off x="3018626" y="2579657"/>
        <a:ext cx="2262264" cy="1983007"/>
      </dsp:txXfrm>
    </dsp:sp>
    <dsp:sp modelId="{24887974-6651-6642-833E-B878F687DCA9}">
      <dsp:nvSpPr>
        <dsp:cNvPr id="0" name=""/>
        <dsp:cNvSpPr/>
      </dsp:nvSpPr>
      <dsp:spPr>
        <a:xfrm>
          <a:off x="4854049" y="1646476"/>
          <a:ext cx="426842" cy="426842"/>
        </a:xfrm>
        <a:prstGeom prst="triangle">
          <a:avLst>
            <a:gd name="adj" fmla="val 100000"/>
          </a:avLst>
        </a:prstGeom>
        <a:solidFill>
          <a:srgbClr val="E9532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4E9D7F-1337-5742-B93D-9CB11D761D03}">
      <dsp:nvSpPr>
        <dsp:cNvPr id="0" name=""/>
        <dsp:cNvSpPr/>
      </dsp:nvSpPr>
      <dsp:spPr>
        <a:xfrm rot="5400000">
          <a:off x="6039456" y="1145653"/>
          <a:ext cx="1505919" cy="2505816"/>
        </a:xfrm>
        <a:prstGeom prst="corner">
          <a:avLst>
            <a:gd name="adj1" fmla="val 16120"/>
            <a:gd name="adj2" fmla="val 16110"/>
          </a:avLst>
        </a:prstGeom>
        <a:solidFill>
          <a:srgbClr val="4E99CC"/>
        </a:solidFill>
        <a:ln w="25400" cap="flat" cmpd="sng" algn="ctr">
          <a:solidFill>
            <a:srgbClr val="4E99CC"/>
          </a:solidFill>
          <a:prstDash val="solid"/>
        </a:ln>
        <a:effectLst/>
      </dsp:spPr>
      <dsp:style>
        <a:lnRef idx="2">
          <a:scrgbClr r="0" g="0" b="0"/>
        </a:lnRef>
        <a:fillRef idx="1">
          <a:scrgbClr r="0" g="0" b="0"/>
        </a:fillRef>
        <a:effectRef idx="0">
          <a:scrgbClr r="0" g="0" b="0"/>
        </a:effectRef>
        <a:fontRef idx="minor">
          <a:schemeClr val="lt1"/>
        </a:fontRef>
      </dsp:style>
    </dsp:sp>
    <dsp:sp modelId="{EBD55791-43A2-C84C-BDD3-EE701CFFE7E6}">
      <dsp:nvSpPr>
        <dsp:cNvPr id="0" name=""/>
        <dsp:cNvSpPr/>
      </dsp:nvSpPr>
      <dsp:spPr>
        <a:xfrm>
          <a:off x="5788081" y="1894352"/>
          <a:ext cx="2262264" cy="198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Secondary</a:t>
          </a:r>
        </a:p>
        <a:p>
          <a:pPr marL="228600" lvl="1" indent="-228600" algn="l" defTabSz="889000">
            <a:lnSpc>
              <a:spcPct val="90000"/>
            </a:lnSpc>
            <a:spcBef>
              <a:spcPct val="0"/>
            </a:spcBef>
            <a:spcAft>
              <a:spcPct val="15000"/>
            </a:spcAft>
            <a:buChar char="•"/>
          </a:pPr>
          <a:r>
            <a:rPr lang="en-US" sz="2000" kern="1200"/>
            <a:t>Detect and manage early disease</a:t>
          </a:r>
        </a:p>
      </dsp:txBody>
      <dsp:txXfrm>
        <a:off x="5788081" y="1894352"/>
        <a:ext cx="2262264" cy="1983007"/>
      </dsp:txXfrm>
    </dsp:sp>
    <dsp:sp modelId="{16AA155D-6755-5540-B99A-D3CFD91585EE}">
      <dsp:nvSpPr>
        <dsp:cNvPr id="0" name=""/>
        <dsp:cNvSpPr/>
      </dsp:nvSpPr>
      <dsp:spPr>
        <a:xfrm>
          <a:off x="7623503" y="961172"/>
          <a:ext cx="426842" cy="426842"/>
        </a:xfrm>
        <a:prstGeom prst="triangle">
          <a:avLst>
            <a:gd name="adj" fmla="val 100000"/>
          </a:avLst>
        </a:prstGeom>
        <a:solidFill>
          <a:srgbClr val="E9532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6FE59-B45B-3A49-9D69-E9AF3716915B}">
      <dsp:nvSpPr>
        <dsp:cNvPr id="0" name=""/>
        <dsp:cNvSpPr/>
      </dsp:nvSpPr>
      <dsp:spPr>
        <a:xfrm rot="5400000">
          <a:off x="8808910" y="460349"/>
          <a:ext cx="1505919" cy="2505816"/>
        </a:xfrm>
        <a:prstGeom prst="corner">
          <a:avLst>
            <a:gd name="adj1" fmla="val 16120"/>
            <a:gd name="adj2" fmla="val 1611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44E5F046-3722-3949-8EB7-27E847842FD4}">
      <dsp:nvSpPr>
        <dsp:cNvPr id="0" name=""/>
        <dsp:cNvSpPr/>
      </dsp:nvSpPr>
      <dsp:spPr>
        <a:xfrm>
          <a:off x="8557535" y="1209048"/>
          <a:ext cx="2262264" cy="198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Tertiary</a:t>
          </a:r>
        </a:p>
        <a:p>
          <a:pPr marL="228600" lvl="1" indent="-228600" algn="l" defTabSz="889000">
            <a:lnSpc>
              <a:spcPct val="90000"/>
            </a:lnSpc>
            <a:spcBef>
              <a:spcPct val="0"/>
            </a:spcBef>
            <a:spcAft>
              <a:spcPct val="15000"/>
            </a:spcAft>
            <a:buChar char="•"/>
          </a:pPr>
          <a:r>
            <a:rPr lang="en-US" sz="2000" kern="1200"/>
            <a:t>Treat established disease and prevent complications</a:t>
          </a:r>
        </a:p>
      </dsp:txBody>
      <dsp:txXfrm>
        <a:off x="8557535" y="1209048"/>
        <a:ext cx="2262264" cy="19830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4EFFE-B192-A84F-9188-C0D1659CFF68}">
      <dsp:nvSpPr>
        <dsp:cNvPr id="0" name=""/>
        <dsp:cNvSpPr/>
      </dsp:nvSpPr>
      <dsp:spPr>
        <a:xfrm>
          <a:off x="0" y="2851047"/>
          <a:ext cx="6112774" cy="93577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Post-Clinical Phase</a:t>
          </a:r>
        </a:p>
      </dsp:txBody>
      <dsp:txXfrm>
        <a:off x="0" y="2851047"/>
        <a:ext cx="6112774" cy="505319"/>
      </dsp:txXfrm>
    </dsp:sp>
    <dsp:sp modelId="{7932D75A-662D-F442-974E-262372A8BAA7}">
      <dsp:nvSpPr>
        <dsp:cNvPr id="0" name=""/>
        <dsp:cNvSpPr/>
      </dsp:nvSpPr>
      <dsp:spPr>
        <a:xfrm>
          <a:off x="0" y="3337651"/>
          <a:ext cx="6112774" cy="430457"/>
        </a:xfrm>
        <a:prstGeom prst="rect">
          <a:avLst/>
        </a:prstGeom>
        <a:solidFill>
          <a:srgbClr val="EAF3FB"/>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disease is managed or treated</a:t>
          </a:r>
        </a:p>
      </dsp:txBody>
      <dsp:txXfrm>
        <a:off x="0" y="3337651"/>
        <a:ext cx="6112774" cy="430457"/>
      </dsp:txXfrm>
    </dsp:sp>
    <dsp:sp modelId="{BDE7DC5C-C403-7F4E-8F7E-8AE0F6F0090D}">
      <dsp:nvSpPr>
        <dsp:cNvPr id="0" name=""/>
        <dsp:cNvSpPr/>
      </dsp:nvSpPr>
      <dsp:spPr>
        <a:xfrm rot="10800000">
          <a:off x="0" y="1425858"/>
          <a:ext cx="6112774" cy="1439225"/>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Clinical Phase</a:t>
          </a:r>
        </a:p>
      </dsp:txBody>
      <dsp:txXfrm rot="-10800000">
        <a:off x="0" y="1425858"/>
        <a:ext cx="6112774" cy="505168"/>
      </dsp:txXfrm>
    </dsp:sp>
    <dsp:sp modelId="{4FBCA129-9698-184A-8D94-5967BA1779EE}">
      <dsp:nvSpPr>
        <dsp:cNvPr id="0" name=""/>
        <dsp:cNvSpPr/>
      </dsp:nvSpPr>
      <dsp:spPr>
        <a:xfrm>
          <a:off x="0" y="1931026"/>
          <a:ext cx="6112774" cy="430328"/>
        </a:xfrm>
        <a:prstGeom prst="rect">
          <a:avLst/>
        </a:prstGeom>
        <a:solidFill>
          <a:srgbClr val="EAF3FB"/>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disease becomes detectable</a:t>
          </a:r>
        </a:p>
      </dsp:txBody>
      <dsp:txXfrm>
        <a:off x="0" y="1931026"/>
        <a:ext cx="6112774" cy="430328"/>
      </dsp:txXfrm>
    </dsp:sp>
    <dsp:sp modelId="{A00FE73B-731D-0A43-9858-2A39AA0195AD}">
      <dsp:nvSpPr>
        <dsp:cNvPr id="0" name=""/>
        <dsp:cNvSpPr/>
      </dsp:nvSpPr>
      <dsp:spPr>
        <a:xfrm rot="10800000">
          <a:off x="0" y="7"/>
          <a:ext cx="6112774" cy="1439225"/>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Preclinical Phase</a:t>
          </a:r>
        </a:p>
      </dsp:txBody>
      <dsp:txXfrm rot="-10800000">
        <a:off x="0" y="7"/>
        <a:ext cx="6112774" cy="505168"/>
      </dsp:txXfrm>
    </dsp:sp>
    <dsp:sp modelId="{94D5C5CA-3D84-B847-A955-4A8C9142A7C0}">
      <dsp:nvSpPr>
        <dsp:cNvPr id="0" name=""/>
        <dsp:cNvSpPr/>
      </dsp:nvSpPr>
      <dsp:spPr>
        <a:xfrm>
          <a:off x="0" y="505837"/>
          <a:ext cx="6112774" cy="430328"/>
        </a:xfrm>
        <a:prstGeom prst="rect">
          <a:avLst/>
        </a:prstGeom>
        <a:solidFill>
          <a:srgbClr val="EAF3FB"/>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disease begins but is not visible</a:t>
          </a:r>
        </a:p>
      </dsp:txBody>
      <dsp:txXfrm>
        <a:off x="0" y="505837"/>
        <a:ext cx="6112774" cy="430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E4803-D295-4B42-8342-C10917672478}">
      <dsp:nvSpPr>
        <dsp:cNvPr id="0" name=""/>
        <dsp:cNvSpPr/>
      </dsp:nvSpPr>
      <dsp:spPr>
        <a:xfrm>
          <a:off x="0" y="2851047"/>
          <a:ext cx="6112774" cy="935777"/>
        </a:xfrm>
        <a:prstGeom prst="rect">
          <a:avLst/>
        </a:prstGeom>
        <a:solidFill>
          <a:srgbClr val="4E99CC"/>
        </a:solidFill>
        <a:ln w="25400" cap="flat" cmpd="sng" algn="ctr">
          <a:solidFill>
            <a:srgbClr val="EAF3F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Diagnosis and treatment follow detection.</a:t>
          </a:r>
        </a:p>
      </dsp:txBody>
      <dsp:txXfrm>
        <a:off x="0" y="2851047"/>
        <a:ext cx="6112774" cy="935777"/>
      </dsp:txXfrm>
    </dsp:sp>
    <dsp:sp modelId="{0A8F5F9C-3DB3-7F46-96C4-08DCFCCCD89F}">
      <dsp:nvSpPr>
        <dsp:cNvPr id="0" name=""/>
        <dsp:cNvSpPr/>
      </dsp:nvSpPr>
      <dsp:spPr>
        <a:xfrm rot="10800000">
          <a:off x="0" y="1425858"/>
          <a:ext cx="6112774" cy="1439225"/>
        </a:xfrm>
        <a:prstGeom prst="upArrowCallout">
          <a:avLst/>
        </a:prstGeom>
        <a:solidFill>
          <a:srgbClr val="4E99CC"/>
        </a:solidFill>
        <a:ln w="25400" cap="flat" cmpd="sng" algn="ctr">
          <a:solidFill>
            <a:srgbClr val="EAF3F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Symptoms appear later.</a:t>
          </a:r>
        </a:p>
      </dsp:txBody>
      <dsp:txXfrm rot="10800000">
        <a:off x="0" y="1425858"/>
        <a:ext cx="6112774" cy="935165"/>
      </dsp:txXfrm>
    </dsp:sp>
    <dsp:sp modelId="{9846C177-A4BE-294F-8F41-C8A76BC7A6C5}">
      <dsp:nvSpPr>
        <dsp:cNvPr id="0" name=""/>
        <dsp:cNvSpPr/>
      </dsp:nvSpPr>
      <dsp:spPr>
        <a:xfrm rot="10800000">
          <a:off x="0" y="0"/>
          <a:ext cx="6112774" cy="1439225"/>
        </a:xfrm>
        <a:prstGeom prst="upArrowCallout">
          <a:avLst/>
        </a:prstGeom>
        <a:solidFill>
          <a:srgbClr val="4E99CC"/>
        </a:solidFill>
        <a:ln w="25400" cap="flat" cmpd="sng" algn="ctr">
          <a:solidFill>
            <a:srgbClr val="EAF3F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Biological onset of disease occurs first.</a:t>
          </a:r>
        </a:p>
      </dsp:txBody>
      <dsp:txXfrm rot="10800000">
        <a:off x="0" y="0"/>
        <a:ext cx="6112774" cy="9351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CB43B8-8D47-FB45-85B1-AFC6CB69A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Header Placeholder 5">
            <a:extLst>
              <a:ext uri="{FF2B5EF4-FFF2-40B4-BE49-F238E27FC236}">
                <a16:creationId xmlns:a16="http://schemas.microsoft.com/office/drawing/2014/main" id="{1DA21C38-554B-9446-A581-DBCF89971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7" name="Date Placeholder 6">
            <a:extLst>
              <a:ext uri="{FF2B5EF4-FFF2-40B4-BE49-F238E27FC236}">
                <a16:creationId xmlns:a16="http://schemas.microsoft.com/office/drawing/2014/main" id="{C70FF768-26E6-364B-8B2E-B20D543B18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03BBB-45FC-8E46-BB83-F2F45572B841}" type="datetimeFigureOut">
              <a:rPr lang="en-US" smtClean="0"/>
              <a:t>4/10/2026</a:t>
            </a:fld>
            <a:endParaRPr lang="en-US"/>
          </a:p>
        </p:txBody>
      </p:sp>
      <p:sp>
        <p:nvSpPr>
          <p:cNvPr id="8" name="Slide Number Placeholder 7">
            <a:extLst>
              <a:ext uri="{FF2B5EF4-FFF2-40B4-BE49-F238E27FC236}">
                <a16:creationId xmlns:a16="http://schemas.microsoft.com/office/drawing/2014/main" id="{5B8EE26C-5435-F847-9B2A-6C5D0CB3E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57319A-CA25-0842-8766-32DFFA84FB75}" type="slidenum">
              <a:rPr lang="en-US" smtClean="0"/>
              <a:t>‹#›</a:t>
            </a:fld>
            <a:endParaRPr lang="en-US"/>
          </a:p>
        </p:txBody>
      </p:sp>
    </p:spTree>
    <p:extLst>
      <p:ext uri="{BB962C8B-B14F-4D97-AF65-F5344CB8AC3E}">
        <p14:creationId xmlns:p14="http://schemas.microsoft.com/office/powerpoint/2010/main" val="697656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FA5A0-695B-D34E-8D40-B720B47A54D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10BA5-E037-324B-A239-07AF460C56E8}" type="slidenum">
              <a:rPr lang="en-US" smtClean="0"/>
              <a:t>‹#›</a:t>
            </a:fld>
            <a:endParaRPr lang="en-US"/>
          </a:p>
        </p:txBody>
      </p:sp>
    </p:spTree>
    <p:extLst>
      <p:ext uri="{BB962C8B-B14F-4D97-AF65-F5344CB8AC3E}">
        <p14:creationId xmlns:p14="http://schemas.microsoft.com/office/powerpoint/2010/main" val="3674838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books/NBK578299/figure/ch3.fig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80/19424396.2007.12221277"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During this session</a:t>
            </a:r>
            <a:r>
              <a:rPr lang="en-US" sz="1200" b="0" i="0" kern="1200">
                <a:solidFill>
                  <a:schemeClr val="tx1"/>
                </a:solidFill>
                <a:effectLst/>
                <a:latin typeface="+mn-lt"/>
                <a:ea typeface="+mn-ea"/>
                <a:cs typeface="+mn-cs"/>
              </a:rPr>
              <a:t>, we will go through the levels of prevention, from public health strategies to clinical interventions on the individual and community levels. It will equip you with the knowledge to navigate the phases of prevention, including primordial, primary, secondary, and tertiary, underscoring the shift towards upstream approaches. The aim is to provide you with insights into preventive dentistry, emphasizing the pivotal role of early intervention and a comprehensive understanding of risk factors.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1</a:t>
            </a:fld>
            <a:endParaRPr lang="en-US"/>
          </a:p>
        </p:txBody>
      </p:sp>
    </p:spTree>
    <p:extLst>
      <p:ext uri="{BB962C8B-B14F-4D97-AF65-F5344CB8AC3E}">
        <p14:creationId xmlns:p14="http://schemas.microsoft.com/office/powerpoint/2010/main" val="2600310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Primordial prevention is receiving attention in the prevention of chronic diseases. For example, many adult health problems (e.g., obesity, hypertension) have their early origins in childhood, because this is the time when lifestyles are 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goal is to move upstream by providing resources earlier.  </a:t>
            </a:r>
            <a:r>
              <a:rPr lang="en-US" sz="1200" b="0" i="0" kern="1200">
                <a:solidFill>
                  <a:schemeClr val="tx1"/>
                </a:solidFill>
                <a:effectLst/>
                <a:latin typeface="+mn-lt"/>
                <a:ea typeface="+mn-ea"/>
                <a:cs typeface="+mn-cs"/>
              </a:rPr>
              <a:t>Examples of individual-level practices of primordial prevention are taking prenatal supplements or having peri/prenatal. On a broader scale, population-level strategies encompass addressing challenges such as food deserts, implementing fluoridated water systems, and enhancing community infrastructure, including roads and safety measures.</a:t>
            </a:r>
            <a:endParaRPr lang="en-US"/>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10</a:t>
            </a:fld>
            <a:endParaRPr lang="en-US"/>
          </a:p>
        </p:txBody>
      </p:sp>
    </p:spTree>
    <p:extLst>
      <p:ext uri="{BB962C8B-B14F-4D97-AF65-F5344CB8AC3E}">
        <p14:creationId xmlns:p14="http://schemas.microsoft.com/office/powerpoint/2010/main" val="189522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Primary Prevention involves maintaining health by individual or community initiatives to diminish risks, preventing the onset of the disease process, and consequently reducing the incidence of the disease. </a:t>
            </a:r>
          </a:p>
          <a:p>
            <a:r>
              <a:rPr lang="en-US" sz="1200" b="0" i="0" kern="1200">
                <a:solidFill>
                  <a:schemeClr val="tx1"/>
                </a:solidFill>
                <a:effectLst/>
                <a:latin typeface="+mn-lt"/>
                <a:ea typeface="+mn-ea"/>
                <a:cs typeface="+mn-cs"/>
              </a:rPr>
              <a:t>The desired outcome is the absence of the disease. </a:t>
            </a:r>
          </a:p>
          <a:p>
            <a:r>
              <a:rPr lang="en-US" sz="1200" b="0" i="0" kern="1200">
                <a:solidFill>
                  <a:schemeClr val="tx1"/>
                </a:solidFill>
                <a:effectLst/>
                <a:latin typeface="+mn-lt"/>
                <a:ea typeface="+mn-ea"/>
                <a:cs typeface="+mn-cs"/>
              </a:rPr>
              <a:t>This approach specifically targets causal factors, including immunizations, regular exercise, avoidance of smoking, water fluoridation, and toothbrushing.</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11</a:t>
            </a:fld>
            <a:endParaRPr lang="en-US"/>
          </a:p>
        </p:txBody>
      </p:sp>
    </p:spTree>
    <p:extLst>
      <p:ext uri="{BB962C8B-B14F-4D97-AF65-F5344CB8AC3E}">
        <p14:creationId xmlns:p14="http://schemas.microsoft.com/office/powerpoint/2010/main" val="71188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Examples of primary prevention at the individual level include providing nutrition counseling and oral hygiene instructions, applying sealants and fluoride varnish, and administering chemotherapeutics to modify the salivary environment. These interventions can be tailored based on a caries risk assessment conducted at the individual level to determine specific needs.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At the community level, primary prevention measures involve implementing water fluoridation, conducting dental health education programs, and establishing community-based fluoride initiatives. On the community level, the CAMBRA protocol can be applied to a population, such as through a school-based program.</a:t>
            </a:r>
          </a:p>
        </p:txBody>
      </p:sp>
      <p:sp>
        <p:nvSpPr>
          <p:cNvPr id="4" name="Slide Number Placeholder 3"/>
          <p:cNvSpPr>
            <a:spLocks noGrp="1"/>
          </p:cNvSpPr>
          <p:nvPr>
            <p:ph type="sldNum" sz="quarter" idx="5"/>
          </p:nvPr>
        </p:nvSpPr>
        <p:spPr/>
        <p:txBody>
          <a:bodyPr/>
          <a:lstStyle/>
          <a:p>
            <a:fld id="{EA410BA5-E037-324B-A239-07AF460C56E8}" type="slidenum">
              <a:rPr lang="en-US" smtClean="0"/>
              <a:t>12</a:t>
            </a:fld>
            <a:endParaRPr lang="en-US"/>
          </a:p>
        </p:txBody>
      </p:sp>
    </p:spTree>
    <p:extLst>
      <p:ext uri="{BB962C8B-B14F-4D97-AF65-F5344CB8AC3E}">
        <p14:creationId xmlns:p14="http://schemas.microsoft.com/office/powerpoint/2010/main" val="121420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Secondary Prevention involves detecting asymptomatic individuals with the disease to delay onset and mitigate the severity of the condition. </a:t>
            </a:r>
          </a:p>
          <a:p>
            <a:r>
              <a:rPr lang="en-US" sz="1200" b="0" i="0" kern="1200">
                <a:solidFill>
                  <a:schemeClr val="tx1"/>
                </a:solidFill>
                <a:effectLst/>
                <a:latin typeface="+mn-lt"/>
                <a:ea typeface="+mn-ea"/>
                <a:cs typeface="+mn-cs"/>
              </a:rPr>
              <a:t>The desired outcome is the absence of symptomatic disease. </a:t>
            </a:r>
          </a:p>
          <a:p>
            <a:r>
              <a:rPr lang="en-US" sz="1200" b="0" i="0" kern="1200">
                <a:solidFill>
                  <a:schemeClr val="tx1"/>
                </a:solidFill>
                <a:effectLst/>
                <a:latin typeface="+mn-lt"/>
                <a:ea typeface="+mn-ea"/>
                <a:cs typeface="+mn-cs"/>
              </a:rPr>
              <a:t>For example, early screening, coupled with counseling and drug therapies, can reduce the spread of HIV.</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13</a:t>
            </a:fld>
            <a:endParaRPr lang="en-US"/>
          </a:p>
        </p:txBody>
      </p:sp>
    </p:spTree>
    <p:extLst>
      <p:ext uri="{BB962C8B-B14F-4D97-AF65-F5344CB8AC3E}">
        <p14:creationId xmlns:p14="http://schemas.microsoft.com/office/powerpoint/2010/main" val="357622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secondary prevention, implementing a school-based program is viable at both the individual and community levels. At the individual level, the focus involves screening and preventive measures, while at the community level, these efforts extend to large groups of children. Individual secondary prevention may also encompass treating initial lesions through demineralization or resin restoration presentations.</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14</a:t>
            </a:fld>
            <a:endParaRPr lang="en-US"/>
          </a:p>
        </p:txBody>
      </p:sp>
    </p:spTree>
    <p:extLst>
      <p:ext uri="{BB962C8B-B14F-4D97-AF65-F5344CB8AC3E}">
        <p14:creationId xmlns:p14="http://schemas.microsoft.com/office/powerpoint/2010/main" val="242407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Tertiary Prevention aims to impede or halt the progression of a disease, thereby minimizing impairments and disabilities, enhancing the quality of life, and improving survival among individuals affected by the disease. </a:t>
            </a:r>
          </a:p>
          <a:p>
            <a:r>
              <a:rPr lang="en-US" sz="1200" b="0" i="0" kern="1200">
                <a:solidFill>
                  <a:schemeClr val="tx1"/>
                </a:solidFill>
                <a:effectLst/>
                <a:latin typeface="+mn-lt"/>
                <a:ea typeface="+mn-ea"/>
                <a:cs typeface="+mn-cs"/>
              </a:rPr>
              <a:t>The desired outcome is a reduction in the complications associated with the disease. </a:t>
            </a:r>
          </a:p>
          <a:p>
            <a:r>
              <a:rPr lang="en-US" sz="1200" b="0" i="0" kern="1200">
                <a:solidFill>
                  <a:schemeClr val="tx1"/>
                </a:solidFill>
                <a:effectLst/>
                <a:latin typeface="+mn-lt"/>
                <a:ea typeface="+mn-ea"/>
                <a:cs typeface="+mn-cs"/>
              </a:rPr>
              <a:t>For example, maintaining control over insulin levels serves as a preventive measure against retinopathy among individuals with diabetes.</a:t>
            </a: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410BA5-E037-324B-A239-07AF460C56E8}" type="slidenum">
              <a:rPr lang="en-US" smtClean="0"/>
              <a:t>15</a:t>
            </a:fld>
            <a:endParaRPr lang="en-US"/>
          </a:p>
        </p:txBody>
      </p:sp>
    </p:spTree>
    <p:extLst>
      <p:ext uri="{BB962C8B-B14F-4D97-AF65-F5344CB8AC3E}">
        <p14:creationId xmlns:p14="http://schemas.microsoft.com/office/powerpoint/2010/main" val="4220646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Tertiary prevention is evolving, much like the other levels of prevention in dentistry. Currently, in the realm of restorative procedures, tertiary prevention may involve techniques such as sealants, silver diamine fluoride, glass ionomer, and resin-modified glass ionomer.</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16</a:t>
            </a:fld>
            <a:endParaRPr lang="en-US"/>
          </a:p>
        </p:txBody>
      </p:sp>
    </p:spTree>
    <p:extLst>
      <p:ext uri="{BB962C8B-B14F-4D97-AF65-F5344CB8AC3E}">
        <p14:creationId xmlns:p14="http://schemas.microsoft.com/office/powerpoint/2010/main" val="343649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levels of prevention to some </a:t>
            </a:r>
            <a:r>
              <a:rPr lang="en-US" b="0"/>
              <a:t>real-world examples.</a:t>
            </a:r>
          </a:p>
          <a:p>
            <a:endParaRPr lang="en-US" b="0"/>
          </a:p>
          <a:p>
            <a:r>
              <a:rPr lang="en-US" b="0"/>
              <a:t>Fluoridated water </a:t>
            </a:r>
            <a:r>
              <a:rPr lang="en-US"/>
              <a:t>is an example of </a:t>
            </a:r>
            <a:r>
              <a:rPr lang="en-US" b="0"/>
              <a:t>primordial and primary prevention</a:t>
            </a:r>
            <a:r>
              <a:rPr lang="en-US"/>
              <a:t>, because it helps reduce risk and prevent disease before it starts — at a population level.</a:t>
            </a:r>
          </a:p>
          <a:p>
            <a:endParaRPr lang="en-US"/>
          </a:p>
          <a:p>
            <a:r>
              <a:rPr lang="en-US" b="0"/>
              <a:t>Sealants</a:t>
            </a:r>
            <a:r>
              <a:rPr lang="en-US"/>
              <a:t> fall under </a:t>
            </a:r>
            <a:r>
              <a:rPr lang="en-US" b="0"/>
              <a:t>primary prevention</a:t>
            </a:r>
            <a:r>
              <a:rPr lang="en-US"/>
              <a:t>, since they’re placed to protect the tooth and prevent caries from developing.</a:t>
            </a:r>
          </a:p>
          <a:p>
            <a:endParaRPr lang="en-US" b="0"/>
          </a:p>
          <a:p>
            <a:r>
              <a:rPr lang="en-US" b="0"/>
              <a:t>Radiographs and screening </a:t>
            </a:r>
            <a:r>
              <a:rPr lang="en-US"/>
              <a:t>are part of </a:t>
            </a:r>
            <a:r>
              <a:rPr lang="en-US" b="0"/>
              <a:t>secondary prevention</a:t>
            </a:r>
            <a:r>
              <a:rPr lang="en-US"/>
              <a:t>, where the focus is on on </a:t>
            </a:r>
            <a:r>
              <a:rPr lang="en-US" b="0"/>
              <a:t>detecting disease early and managing it.</a:t>
            </a:r>
          </a:p>
          <a:p>
            <a:endParaRPr lang="en-US"/>
          </a:p>
          <a:p>
            <a:r>
              <a:rPr lang="en-US"/>
              <a:t>And </a:t>
            </a:r>
            <a:r>
              <a:rPr lang="en-US" b="0"/>
              <a:t>restorations</a:t>
            </a:r>
            <a:r>
              <a:rPr lang="en-US"/>
              <a:t> represent </a:t>
            </a:r>
            <a:r>
              <a:rPr lang="en-US" b="0"/>
              <a:t>tertiary prevention</a:t>
            </a:r>
            <a:r>
              <a:rPr lang="en-US"/>
              <a:t>, where it is treating established disease and working to prevent further complications.</a:t>
            </a:r>
          </a:p>
          <a:p>
            <a:endParaRPr lang="en-US"/>
          </a:p>
          <a:p>
            <a:r>
              <a:rPr lang="en-US"/>
              <a:t>This framework helps us </a:t>
            </a:r>
            <a:r>
              <a:rPr lang="en-US" b="0"/>
              <a:t>understand where they fit and why they matter.</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17</a:t>
            </a:fld>
            <a:endParaRPr lang="en-US"/>
          </a:p>
        </p:txBody>
      </p:sp>
    </p:spTree>
    <p:extLst>
      <p:ext uri="{BB962C8B-B14F-4D97-AF65-F5344CB8AC3E}">
        <p14:creationId xmlns:p14="http://schemas.microsoft.com/office/powerpoint/2010/main" val="297330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care in terms of </a:t>
            </a:r>
            <a:r>
              <a:rPr lang="en-US" b="0"/>
              <a:t>upstream and downstream.</a:t>
            </a:r>
          </a:p>
          <a:p>
            <a:endParaRPr lang="en-US" b="1"/>
          </a:p>
          <a:p>
            <a:r>
              <a:rPr lang="en-US" b="0"/>
              <a:t>Upstream</a:t>
            </a:r>
            <a:r>
              <a:rPr lang="en-US"/>
              <a:t> focuses on </a:t>
            </a:r>
            <a:r>
              <a:rPr lang="en-US" b="0"/>
              <a:t>the systems and environments that influence risk </a:t>
            </a:r>
            <a:r>
              <a:rPr lang="en-US"/>
              <a:t>— things like prevention, access, and the conditions that shape health.</a:t>
            </a:r>
          </a:p>
          <a:p>
            <a:endParaRPr lang="en-US" b="1"/>
          </a:p>
          <a:p>
            <a:r>
              <a:rPr lang="en-US" b="0"/>
              <a:t>Downstream</a:t>
            </a:r>
            <a:r>
              <a:rPr lang="en-US"/>
              <a:t> is where treatment of </a:t>
            </a:r>
            <a:r>
              <a:rPr lang="en-US" b="0"/>
              <a:t>disease after it has already occurred.</a:t>
            </a:r>
          </a:p>
          <a:p>
            <a:endParaRPr lang="en-US" b="1"/>
          </a:p>
          <a:p>
            <a:r>
              <a:rPr lang="en-US"/>
              <a:t>And it’s important to recognize that </a:t>
            </a:r>
            <a:r>
              <a:rPr lang="en-US" b="0"/>
              <a:t>both are necessary for effective care.</a:t>
            </a:r>
          </a:p>
          <a:p>
            <a:endParaRPr lang="en-US" b="0"/>
          </a:p>
          <a:p>
            <a:r>
              <a:rPr lang="en-US"/>
              <a:t>It’s not one or the other. The goal is to understand how to shift more toward impact upstream while still providing the care patients need downstream.</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18</a:t>
            </a:fld>
            <a:endParaRPr lang="en-US"/>
          </a:p>
        </p:txBody>
      </p:sp>
    </p:spTree>
    <p:extLst>
      <p:ext uri="{BB962C8B-B14F-4D97-AF65-F5344CB8AC3E}">
        <p14:creationId xmlns:p14="http://schemas.microsoft.com/office/powerpoint/2010/main" val="3543310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Prevention happens across multiple levels.</a:t>
            </a:r>
          </a:p>
          <a:p>
            <a:endParaRPr lang="en-US"/>
          </a:p>
          <a:p>
            <a:r>
              <a:rPr lang="en-US"/>
              <a:t>At the </a:t>
            </a:r>
            <a:r>
              <a:rPr lang="en-US" b="0"/>
              <a:t>public health level</a:t>
            </a:r>
            <a:r>
              <a:rPr lang="en-US"/>
              <a:t>, the focus is on </a:t>
            </a:r>
            <a:r>
              <a:rPr lang="en-US" b="0"/>
              <a:t>policy, regulation, and the environment. </a:t>
            </a:r>
            <a:r>
              <a:rPr lang="en-US"/>
              <a:t>These factors shape access and the conditions that influence health. An example of this is </a:t>
            </a:r>
            <a:r>
              <a:rPr lang="en-US" b="0"/>
              <a:t>community water fluoridation.</a:t>
            </a:r>
          </a:p>
          <a:p>
            <a:endParaRPr lang="en-US" b="0"/>
          </a:p>
          <a:p>
            <a:r>
              <a:rPr lang="en-US"/>
              <a:t>At the </a:t>
            </a:r>
            <a:r>
              <a:rPr lang="en-US" b="0"/>
              <a:t>community and health promotion level</a:t>
            </a:r>
            <a:r>
              <a:rPr lang="en-US"/>
              <a:t>, the focus shifts to </a:t>
            </a:r>
            <a:r>
              <a:rPr lang="en-US" b="0"/>
              <a:t>programs and behavior support. </a:t>
            </a:r>
            <a:r>
              <a:rPr lang="en-US"/>
              <a:t>These efforts help build healthy habits and improve access. Examples include </a:t>
            </a:r>
            <a:r>
              <a:rPr lang="en-US" b="0"/>
              <a:t>oral hygiene education and school-based programs.</a:t>
            </a:r>
          </a:p>
          <a:p>
            <a:endParaRPr lang="en-US"/>
          </a:p>
          <a:p>
            <a:r>
              <a:rPr lang="en-US"/>
              <a:t>At the </a:t>
            </a:r>
            <a:r>
              <a:rPr lang="en-US" b="0"/>
              <a:t>clinical care level</a:t>
            </a:r>
            <a:r>
              <a:rPr lang="en-US"/>
              <a:t>, prevention occurs within </a:t>
            </a:r>
            <a:r>
              <a:rPr lang="en-US" b="0"/>
              <a:t>healthcare settings. </a:t>
            </a:r>
            <a:r>
              <a:rPr lang="en-US"/>
              <a:t>This includes interventions that both </a:t>
            </a:r>
            <a:r>
              <a:rPr lang="en-US" b="0"/>
              <a:t>prevent and manage disease. </a:t>
            </a:r>
            <a:r>
              <a:rPr lang="en-US"/>
              <a:t>Examples </a:t>
            </a:r>
            <a:r>
              <a:rPr lang="en-US" b="0"/>
              <a:t>include fluoride varnish and sealants.</a:t>
            </a:r>
          </a:p>
          <a:p>
            <a:endParaRPr lang="en-US"/>
          </a:p>
          <a:p>
            <a:r>
              <a:rPr lang="en-US"/>
              <a:t>Together, these levels highlight that prevention is not limited to one setting; it occurs across systems, communities, and clinical care.</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19</a:t>
            </a:fld>
            <a:endParaRPr lang="en-US"/>
          </a:p>
        </p:txBody>
      </p:sp>
    </p:spTree>
    <p:extLst>
      <p:ext uri="{BB962C8B-B14F-4D97-AF65-F5344CB8AC3E}">
        <p14:creationId xmlns:p14="http://schemas.microsoft.com/office/powerpoint/2010/main" val="333387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Our goals for this lesson are to achieve the following learning objectives: [read slide]</a:t>
            </a:r>
            <a:endParaRPr lang="en-US"/>
          </a:p>
          <a:p>
            <a:endParaRPr lang="en-US"/>
          </a:p>
        </p:txBody>
      </p:sp>
      <p:sp>
        <p:nvSpPr>
          <p:cNvPr id="4" name="Slide Number Placeholder 3"/>
          <p:cNvSpPr>
            <a:spLocks noGrp="1"/>
          </p:cNvSpPr>
          <p:nvPr>
            <p:ph type="sldNum" sz="quarter" idx="5"/>
          </p:nvPr>
        </p:nvSpPr>
        <p:spPr/>
        <p:txBody>
          <a:bodyPr/>
          <a:lstStyle/>
          <a:p>
            <a:fld id="{A2EC831D-AA7D-6D4B-9E9A-AC97125AEC8A}" type="slidenum">
              <a:rPr lang="en-US" smtClean="0"/>
              <a:t>2</a:t>
            </a:fld>
            <a:endParaRPr lang="en-US"/>
          </a:p>
        </p:txBody>
      </p:sp>
    </p:spTree>
    <p:extLst>
      <p:ext uri="{BB962C8B-B14F-4D97-AF65-F5344CB8AC3E}">
        <p14:creationId xmlns:p14="http://schemas.microsoft.com/office/powerpoint/2010/main" val="425534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concept can be understood as a </a:t>
            </a:r>
            <a:r>
              <a:rPr lang="en-US" b="0"/>
              <a:t>prevention timeline across disease phases.</a:t>
            </a:r>
          </a:p>
          <a:p>
            <a:endParaRPr lang="en-US"/>
          </a:p>
          <a:p>
            <a:r>
              <a:rPr lang="en-US"/>
              <a:t>In the </a:t>
            </a:r>
            <a:r>
              <a:rPr lang="en-US" b="0"/>
              <a:t>preclinical phase</a:t>
            </a:r>
            <a:r>
              <a:rPr lang="en-US"/>
              <a:t>, disease has already begun, but it is </a:t>
            </a:r>
            <a:r>
              <a:rPr lang="en-US" b="0"/>
              <a:t>not yet visible or detectable. </a:t>
            </a:r>
            <a:r>
              <a:rPr lang="en-US"/>
              <a:t>This is where biological changes are occurring beneath the surface.</a:t>
            </a:r>
          </a:p>
          <a:p>
            <a:endParaRPr lang="en-US"/>
          </a:p>
          <a:p>
            <a:r>
              <a:rPr lang="en-US"/>
              <a:t>In </a:t>
            </a:r>
            <a:r>
              <a:rPr lang="en-US" b="0"/>
              <a:t>the clinical phase</a:t>
            </a:r>
            <a:r>
              <a:rPr lang="en-US"/>
              <a:t>, disease becomes </a:t>
            </a:r>
            <a:r>
              <a:rPr lang="en-US" b="0"/>
              <a:t>detectable. </a:t>
            </a:r>
            <a:r>
              <a:rPr lang="en-US"/>
              <a:t>This is when signs can be identified during an exam or through diagnostic tools.</a:t>
            </a:r>
          </a:p>
          <a:p>
            <a:endParaRPr lang="en-US"/>
          </a:p>
          <a:p>
            <a:r>
              <a:rPr lang="en-US"/>
              <a:t>And in </a:t>
            </a:r>
            <a:r>
              <a:rPr lang="en-US" b="0"/>
              <a:t>the post-clinical phase</a:t>
            </a:r>
            <a:r>
              <a:rPr lang="en-US"/>
              <a:t>, disease is </a:t>
            </a:r>
            <a:r>
              <a:rPr lang="en-US" b="0"/>
              <a:t>managed or treated.</a:t>
            </a:r>
            <a:br>
              <a:rPr lang="en-US" b="0"/>
            </a:br>
            <a:endParaRPr lang="en-US" b="0"/>
          </a:p>
          <a:p>
            <a:r>
              <a:rPr lang="en-US"/>
              <a:t>At this stage, the focus shifts to controlling progression and addressing the damage that has occurred. Understanding where a patient falls along this timeline helps guide both detection and treatment decisions.</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20</a:t>
            </a:fld>
            <a:endParaRPr lang="en-US"/>
          </a:p>
        </p:txBody>
      </p:sp>
    </p:spTree>
    <p:extLst>
      <p:ext uri="{BB962C8B-B14F-4D97-AF65-F5344CB8AC3E}">
        <p14:creationId xmlns:p14="http://schemas.microsoft.com/office/powerpoint/2010/main" val="294925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Biological onset of disease occurs first. </a:t>
            </a:r>
            <a:r>
              <a:rPr lang="en-US"/>
              <a:t>At this stage, changes are happening at the microscopic level, before anything can be seen or detected clinically.</a:t>
            </a:r>
          </a:p>
          <a:p>
            <a:endParaRPr lang="en-US" b="1"/>
          </a:p>
          <a:p>
            <a:r>
              <a:rPr lang="en-US" b="0"/>
              <a:t>Symptoms appear later. </a:t>
            </a:r>
            <a:r>
              <a:rPr lang="en-US"/>
              <a:t>By the time a patient begins to notice changes, the disease process has already been progressing. </a:t>
            </a:r>
            <a:r>
              <a:rPr lang="en-US" b="0"/>
              <a:t>Detection happens after that point, </a:t>
            </a:r>
            <a:r>
              <a:rPr lang="en-US"/>
              <a:t>when disease becomes identifiable through clinical examination or diagnostic tools.</a:t>
            </a:r>
          </a:p>
          <a:p>
            <a:endParaRPr lang="en-US"/>
          </a:p>
          <a:p>
            <a:r>
              <a:rPr lang="en-US"/>
              <a:t>And finally, </a:t>
            </a:r>
            <a:r>
              <a:rPr lang="en-US" b="0"/>
              <a:t>diagnosis and treatment follow detection, </a:t>
            </a:r>
            <a:r>
              <a:rPr lang="en-US"/>
              <a:t>where care is directed toward managing or addressing the disease.</a:t>
            </a:r>
          </a:p>
          <a:p>
            <a:endParaRPr lang="en-US"/>
          </a:p>
          <a:p>
            <a:r>
              <a:rPr lang="en-US"/>
              <a:t>Recognizing this progression helps guide earlier detection and more effective intervention.</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21</a:t>
            </a:fld>
            <a:endParaRPr lang="en-US"/>
          </a:p>
        </p:txBody>
      </p:sp>
    </p:spTree>
    <p:extLst>
      <p:ext uri="{BB962C8B-B14F-4D97-AF65-F5344CB8AC3E}">
        <p14:creationId xmlns:p14="http://schemas.microsoft.com/office/powerpoint/2010/main" val="139583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Primordial and primary prevention occur before disease develops. </a:t>
            </a:r>
            <a:r>
              <a:rPr lang="en-US"/>
              <a:t>At this stage, the focus is on reducing risk and preventing disease from starting in the first place.</a:t>
            </a:r>
          </a:p>
          <a:p>
            <a:endParaRPr lang="en-US" b="1"/>
          </a:p>
          <a:p>
            <a:r>
              <a:rPr lang="en-US" b="0"/>
              <a:t>Secondary prevention occurs during early disease. </a:t>
            </a:r>
            <a:r>
              <a:rPr lang="en-US"/>
              <a:t>This is where detection and early management take place, with the goal of stopping progression.</a:t>
            </a:r>
          </a:p>
          <a:p>
            <a:endParaRPr lang="en-US"/>
          </a:p>
          <a:p>
            <a:r>
              <a:rPr lang="en-US"/>
              <a:t>And </a:t>
            </a:r>
            <a:r>
              <a:rPr lang="en-US" b="0"/>
              <a:t>tertiary prevention occurs after disease is established. </a:t>
            </a:r>
            <a:r>
              <a:rPr lang="en-US"/>
              <a:t>At this stage, care is focused on treatment and preventing further complications.</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22</a:t>
            </a:fld>
            <a:endParaRPr lang="en-US"/>
          </a:p>
        </p:txBody>
      </p:sp>
    </p:spTree>
    <p:extLst>
      <p:ext uri="{BB962C8B-B14F-4D97-AF65-F5344CB8AC3E}">
        <p14:creationId xmlns:p14="http://schemas.microsoft.com/office/powerpoint/2010/main" val="3390959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DCA99-F26B-265B-5610-4AB2FCCEB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46AC9-DCEF-CE5C-65EB-F7172C0C4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25561-7C79-EE61-2AAE-B97E2D8A58F1}"/>
              </a:ext>
            </a:extLst>
          </p:cNvPr>
          <p:cNvSpPr>
            <a:spLocks noGrp="1"/>
          </p:cNvSpPr>
          <p:nvPr>
            <p:ph type="body" idx="1"/>
          </p:nvPr>
        </p:nvSpPr>
        <p:spPr/>
        <p:txBody>
          <a:bodyPr/>
          <a:lstStyle/>
          <a:p>
            <a:r>
              <a:rPr lang="en-US"/>
              <a:t>This image represents the </a:t>
            </a:r>
            <a:r>
              <a:rPr lang="en-US" b="0"/>
              <a:t>full prevention framework.</a:t>
            </a:r>
          </a:p>
          <a:p>
            <a:endParaRPr lang="en-US"/>
          </a:p>
          <a:p>
            <a:r>
              <a:rPr lang="en-US"/>
              <a:t>It integrates both </a:t>
            </a:r>
            <a:r>
              <a:rPr lang="en-US" b="0"/>
              <a:t>disease progression and levels of prevention </a:t>
            </a:r>
            <a:r>
              <a:rPr lang="en-US"/>
              <a:t>into one model. By bringing these concepts together, it provides a more complete view of how disease develops and how care can be applied at different stages.</a:t>
            </a:r>
          </a:p>
          <a:p>
            <a:endParaRPr lang="en-US"/>
          </a:p>
          <a:p>
            <a:r>
              <a:rPr lang="en-US"/>
              <a:t>This framework can be used to </a:t>
            </a:r>
            <a:r>
              <a:rPr lang="en-US" b="0"/>
              <a:t>guide clinical decision-making, </a:t>
            </a:r>
            <a:r>
              <a:rPr lang="en-US"/>
              <a:t>helping determine when to focus on prevention, early intervention, or treatment.</a:t>
            </a:r>
          </a:p>
          <a:p>
            <a:r>
              <a:rPr lang="en-US"/>
              <a:t>It serves as a way to connect what is happening biologically with the appropriate level of care.</a:t>
            </a:r>
          </a:p>
        </p:txBody>
      </p:sp>
      <p:sp>
        <p:nvSpPr>
          <p:cNvPr id="4" name="Slide Number Placeholder 3">
            <a:extLst>
              <a:ext uri="{FF2B5EF4-FFF2-40B4-BE49-F238E27FC236}">
                <a16:creationId xmlns:a16="http://schemas.microsoft.com/office/drawing/2014/main" id="{57874265-E398-7F3F-2AD8-75BF8B62AF96}"/>
              </a:ext>
            </a:extLst>
          </p:cNvPr>
          <p:cNvSpPr>
            <a:spLocks noGrp="1"/>
          </p:cNvSpPr>
          <p:nvPr>
            <p:ph type="sldNum" sz="quarter" idx="5"/>
          </p:nvPr>
        </p:nvSpPr>
        <p:spPr/>
        <p:txBody>
          <a:bodyPr/>
          <a:lstStyle/>
          <a:p>
            <a:fld id="{EA410BA5-E037-324B-A239-07AF460C56E8}" type="slidenum">
              <a:rPr lang="en-US" smtClean="0"/>
              <a:t>23</a:t>
            </a:fld>
            <a:endParaRPr lang="en-US"/>
          </a:p>
        </p:txBody>
      </p:sp>
    </p:spTree>
    <p:extLst>
      <p:ext uri="{BB962C8B-B14F-4D97-AF65-F5344CB8AC3E}">
        <p14:creationId xmlns:p14="http://schemas.microsoft.com/office/powerpoint/2010/main" val="2969489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timeline to </a:t>
            </a:r>
            <a:r>
              <a:rPr lang="en-US" b="0"/>
              <a:t>classify prevention strategies </a:t>
            </a:r>
            <a:r>
              <a:rPr lang="en-US"/>
              <a:t>based on where they fall along disease progression. Then consider </a:t>
            </a:r>
            <a:r>
              <a:rPr lang="en-US" b="0"/>
              <a:t>when and where interventions occur, </a:t>
            </a:r>
            <a:r>
              <a:rPr lang="en-US"/>
              <a:t>whether that is before disease develops, during early stages, or after disease is established.</a:t>
            </a:r>
          </a:p>
          <a:p>
            <a:endParaRPr lang="en-US"/>
          </a:p>
          <a:p>
            <a:r>
              <a:rPr lang="en-US"/>
              <a:t>This approach helps connect prevention strategies to the appropriate point in the disease process. It supports more intentional and informed decision-making in patient care.</a:t>
            </a:r>
          </a:p>
        </p:txBody>
      </p:sp>
      <p:sp>
        <p:nvSpPr>
          <p:cNvPr id="4" name="Slide Number Placeholder 3"/>
          <p:cNvSpPr>
            <a:spLocks noGrp="1"/>
          </p:cNvSpPr>
          <p:nvPr>
            <p:ph type="sldNum" sz="quarter" idx="5"/>
          </p:nvPr>
        </p:nvSpPr>
        <p:spPr/>
        <p:txBody>
          <a:bodyPr/>
          <a:lstStyle/>
          <a:p>
            <a:fld id="{EA410BA5-E037-324B-A239-07AF460C56E8}" type="slidenum">
              <a:rPr lang="en-US" smtClean="0"/>
              <a:t>24</a:t>
            </a:fld>
            <a:endParaRPr lang="en-US"/>
          </a:p>
        </p:txBody>
      </p:sp>
    </p:spTree>
    <p:extLst>
      <p:ext uri="{BB962C8B-B14F-4D97-AF65-F5344CB8AC3E}">
        <p14:creationId xmlns:p14="http://schemas.microsoft.com/office/powerpoint/2010/main" val="2019958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dentistry, the use of the terms “prevent” or “prevention” goes beyond stopping diseases — it involves disrupting the caries disease process itself. While this might sound straightforward, previous research and intervention approaches are geared towards intervening in the midst of caries disease progression. Today, you will learn about true preventive practices. </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25</a:t>
            </a:fld>
            <a:endParaRPr lang="en-US"/>
          </a:p>
        </p:txBody>
      </p:sp>
    </p:spTree>
    <p:extLst>
      <p:ext uri="{BB962C8B-B14F-4D97-AF65-F5344CB8AC3E}">
        <p14:creationId xmlns:p14="http://schemas.microsoft.com/office/powerpoint/2010/main" val="108206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aim of this activity is to become familiar with the </a:t>
            </a:r>
            <a:r>
              <a:rPr lang="en-US" b="0"/>
              <a:t>terminology commonly used in public health </a:t>
            </a:r>
            <a:r>
              <a:rPr lang="en-US"/>
              <a:t>through a prevention timeline.</a:t>
            </a:r>
          </a:p>
          <a:p>
            <a:endParaRPr lang="en-US"/>
          </a:p>
          <a:p>
            <a:r>
              <a:rPr lang="en-US"/>
              <a:t>Form groups of </a:t>
            </a:r>
            <a:r>
              <a:rPr lang="en-US" b="0"/>
              <a:t>three to four </a:t>
            </a:r>
            <a:r>
              <a:rPr lang="en-US"/>
              <a:t>and take about </a:t>
            </a:r>
            <a:r>
              <a:rPr lang="en-US" b="0"/>
              <a:t>5 minutes </a:t>
            </a:r>
            <a:r>
              <a:rPr lang="en-US"/>
              <a:t>to work through the exercise. The </a:t>
            </a:r>
            <a:r>
              <a:rPr lang="en-US" b="0"/>
              <a:t>word bank on the left </a:t>
            </a:r>
            <a:r>
              <a:rPr lang="en-US"/>
              <a:t>includes the key public health terms.</a:t>
            </a:r>
            <a:br>
              <a:rPr lang="en-US"/>
            </a:br>
            <a:endParaRPr lang="en-US"/>
          </a:p>
          <a:p>
            <a:r>
              <a:rPr lang="en-US"/>
              <a:t>Each word is color-coded to match the box it belongs to, so use that as a guide as you work through the activity. Focus on placing each term in the correct location along the timeline based on where it fits in the prevention framework.</a:t>
            </a:r>
          </a:p>
          <a:p>
            <a:endParaRPr lang="en-US"/>
          </a:p>
          <a:p>
            <a:r>
              <a:rPr lang="en-US"/>
              <a:t>After 10 minutes, the activity will be reviewed together to assess understanding and discuss any questions.</a:t>
            </a:r>
          </a:p>
        </p:txBody>
      </p:sp>
      <p:sp>
        <p:nvSpPr>
          <p:cNvPr id="4" name="Slide Number Placeholder 3"/>
          <p:cNvSpPr>
            <a:spLocks noGrp="1"/>
          </p:cNvSpPr>
          <p:nvPr>
            <p:ph type="sldNum" sz="quarter" idx="5"/>
          </p:nvPr>
        </p:nvSpPr>
        <p:spPr/>
        <p:txBody>
          <a:bodyPr/>
          <a:lstStyle/>
          <a:p>
            <a:fld id="{EA410BA5-E037-324B-A239-07AF460C56E8}" type="slidenum">
              <a:rPr lang="en-US" smtClean="0"/>
              <a:t>26</a:t>
            </a:fld>
            <a:endParaRPr lang="en-US"/>
          </a:p>
        </p:txBody>
      </p:sp>
    </p:spTree>
    <p:extLst>
      <p:ext uri="{BB962C8B-B14F-4D97-AF65-F5344CB8AC3E}">
        <p14:creationId xmlns:p14="http://schemas.microsoft.com/office/powerpoint/2010/main" val="2402204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Another instance of identifying an environmental change before the onset of disease is evident in periodontal disease. As plaque develops, leading to either gingivitis or periodontitis, there is a shift in the environment preceding the early signs and symptoms of disease states (reversible vs. irreversible).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assessing oral health, particularly in terms of measuring bleeding within the mouth, a fundamental principle in promoting and maintaining wellness is to detect environmental changes before noticeable signs and symptoms manifest to both the clinician and the patient. Ideally, the earliest indicator of environmental changes can be seen in the saliva.</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concept of environment change versus disease state emphasizes that alterations in the oral environment precede visible signs or symptoms. The primary objective is to determine when this environmental change occurred, enabling the reversal or prevention of disease.</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27</a:t>
            </a:fld>
            <a:endParaRPr lang="en-US"/>
          </a:p>
        </p:txBody>
      </p:sp>
    </p:spTree>
    <p:extLst>
      <p:ext uri="{BB962C8B-B14F-4D97-AF65-F5344CB8AC3E}">
        <p14:creationId xmlns:p14="http://schemas.microsoft.com/office/powerpoint/2010/main" val="1441835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 caries risk assessment primarily serves as a subjective tool for identifying risk factors associated with disease and subsequently mitigating them. But what if we could pinpoint objective disease risk factors?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Disease prevention goes beyond merely identifying diseases early. Can we detect environmental changes before any signs of disease emerge?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second aspect involves recognizing these environmental changes and objectively measuring and linking them as risk factors, akin to cholesterol and heart disease.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Our goal is to better understand environmental changes, enabling us to truly address the underlying factors contributing to dental caries.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examining caries risk labels like ICADAS and ADA, it’s important to note that lesions categorized as D4 lesions into the pulp, and even those labeled as D3, D2, and below, are sometimes mislabeled as caries-free. This misclassification occurs because there may not be a visible hole in the tooth, but that doesn’t mean the tooth is entirely free of caries. There’s an environmental change occurring before subclinical lesions, right below the surface, where a salivary change precedes the subclinical changes in the tooth.</a:t>
            </a:r>
          </a:p>
          <a:p>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28</a:t>
            </a:fld>
            <a:endParaRPr lang="en-US"/>
          </a:p>
        </p:txBody>
      </p:sp>
    </p:spTree>
    <p:extLst>
      <p:ext uri="{BB962C8B-B14F-4D97-AF65-F5344CB8AC3E}">
        <p14:creationId xmlns:p14="http://schemas.microsoft.com/office/powerpoint/2010/main" val="163227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correct word bank option will appear in sequential order when the mouse is clicked.]</a:t>
            </a:r>
          </a:p>
          <a:p>
            <a:endParaRPr lang="en-US"/>
          </a:p>
          <a:p>
            <a:r>
              <a:rPr lang="en-US" u="sng"/>
              <a:t>Public Health</a:t>
            </a:r>
            <a:r>
              <a:rPr lang="en-US"/>
              <a:t>: CDC states, “Public health is the science of protecting and improving the health of people and their communities.” </a:t>
            </a:r>
            <a:r>
              <a:rPr lang="en-US" sz="1200" b="0" i="0" kern="1200">
                <a:solidFill>
                  <a:schemeClr val="tx1"/>
                </a:solidFill>
                <a:effectLst/>
                <a:latin typeface="+mn-lt"/>
                <a:ea typeface="+mn-ea"/>
                <a:cs typeface="+mn-cs"/>
              </a:rPr>
              <a:t>An example of public health involves community water fluoridation, where individuals may not be aware of its implementation, yet it plays an important role in preventing caries. Public health operates independently of individual participation.</a:t>
            </a:r>
          </a:p>
          <a:p>
            <a:endParaRPr lang="en-US"/>
          </a:p>
          <a:p>
            <a:r>
              <a:rPr lang="en-US" u="sng"/>
              <a:t>Health Promotion</a:t>
            </a:r>
            <a:r>
              <a:rPr lang="en-US"/>
              <a:t>: CDC states health promotion is “the process of enabling people to increase control over, and to improve their health.</a:t>
            </a:r>
            <a:r>
              <a:rPr lang="en-US" baseline="30000"/>
              <a:t> </a:t>
            </a:r>
            <a:r>
              <a:rPr lang="en-US"/>
              <a:t>Environmental and social resources for health can include: peace, economic security, a stable ecosystem, and safe housing. Individual resources for health can include: physical activity, healthful diet, social ties, resiliency, positive emotions, and autonomy. Health promotion activities aimed at strengthening such individual, environmental and social resources may ultimately improve well-being.” </a:t>
            </a:r>
            <a:r>
              <a:rPr lang="en-US" sz="1200" b="0" i="0" kern="1200">
                <a:solidFill>
                  <a:schemeClr val="tx1"/>
                </a:solidFill>
                <a:effectLst/>
                <a:latin typeface="+mn-lt"/>
                <a:ea typeface="+mn-ea"/>
                <a:cs typeface="+mn-cs"/>
              </a:rPr>
              <a:t>An example of health promotion involves engaging in a conversation about proper brushing, flossing, or incorporating probiotics — this actively encourages the development of healthy behaviors. It entails conveying a message that prompts the patient to take specific actions.</a:t>
            </a:r>
            <a:endParaRPr lang="en-US"/>
          </a:p>
          <a:p>
            <a:endParaRPr lang="en-US" sz="1200" b="0" i="0"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Clinical Prevention</a:t>
            </a:r>
            <a:r>
              <a:rPr lang="en-US" sz="1200" b="0" i="0" kern="1200">
                <a:solidFill>
                  <a:schemeClr val="tx1"/>
                </a:solidFill>
                <a:effectLst/>
                <a:latin typeface="+mn-lt"/>
                <a:ea typeface="+mn-ea"/>
                <a:cs typeface="+mn-cs"/>
              </a:rPr>
              <a:t>: If previous preventive measures have proven ineffective, the next step is to take action in the dental office to mitigate the associated risks.</a:t>
            </a:r>
            <a:endParaRPr lang="en-US" baseline="30000"/>
          </a:p>
        </p:txBody>
      </p:sp>
      <p:sp>
        <p:nvSpPr>
          <p:cNvPr id="4" name="Slide Number Placeholder 3"/>
          <p:cNvSpPr>
            <a:spLocks noGrp="1"/>
          </p:cNvSpPr>
          <p:nvPr>
            <p:ph type="sldNum" sz="quarter" idx="5"/>
          </p:nvPr>
        </p:nvSpPr>
        <p:spPr/>
        <p:txBody>
          <a:bodyPr/>
          <a:lstStyle/>
          <a:p>
            <a:fld id="{EA410BA5-E037-324B-A239-07AF460C56E8}" type="slidenum">
              <a:rPr lang="en-US" smtClean="0"/>
              <a:t>29</a:t>
            </a:fld>
            <a:endParaRPr lang="en-US"/>
          </a:p>
        </p:txBody>
      </p:sp>
    </p:spTree>
    <p:extLst>
      <p:ext uri="{BB962C8B-B14F-4D97-AF65-F5344CB8AC3E}">
        <p14:creationId xmlns:p14="http://schemas.microsoft.com/office/powerpoint/2010/main" val="132250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Caries begins </a:t>
            </a:r>
            <a:r>
              <a:rPr lang="en-US" b="0"/>
              <a:t>before we can see it clinically. </a:t>
            </a:r>
            <a:r>
              <a:rPr lang="en-US"/>
              <a:t>What is seen in the mouth is the result of a process that’s already been happening over time.</a:t>
            </a:r>
          </a:p>
          <a:p>
            <a:r>
              <a:rPr lang="en-US"/>
              <a:t>If nothing changes</a:t>
            </a:r>
            <a:r>
              <a:rPr lang="en-US" b="0"/>
              <a:t>, the disease will continue to progress </a:t>
            </a:r>
            <a:r>
              <a:rPr lang="en-US"/>
              <a:t>from subclinical, to early clinical, to advanced disease.</a:t>
            </a:r>
          </a:p>
          <a:p>
            <a:endParaRPr lang="en-US"/>
          </a:p>
          <a:p>
            <a:r>
              <a:rPr lang="en-US"/>
              <a:t>Early </a:t>
            </a:r>
            <a:r>
              <a:rPr lang="en-US" b="0"/>
              <a:t>intervention can stop or even reverse that process. The </a:t>
            </a:r>
            <a:r>
              <a:rPr lang="en-US"/>
              <a:t>focus shifts from treating </a:t>
            </a:r>
            <a:r>
              <a:rPr lang="en-US" b="0"/>
              <a:t>to interrupting the disease 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ea typeface="Calibri"/>
                <a:cs typeface="Calibri"/>
                <a:sym typeface="Calibri"/>
              </a:rPr>
              <a:t>Image: “</a:t>
            </a:r>
            <a:r>
              <a:rPr lang="en-US"/>
              <a:t>Oral Health in America: Advances and Challenges,” </a:t>
            </a:r>
            <a:r>
              <a:rPr lang="en-US" i="1"/>
              <a:t>National Institute of Dental and Craniofacial Research (US), </a:t>
            </a:r>
            <a:r>
              <a:rPr lang="en-US"/>
              <a:t>2021, </a:t>
            </a:r>
            <a:r>
              <a:rPr lang="en-US">
                <a:hlinkClick r:id="rId3"/>
              </a:rPr>
              <a:t>https://www.ncbi.nlm.nih.gov/books/NBK578299/figure/ch3.fig8/</a:t>
            </a:r>
            <a:r>
              <a:rPr lang="en-US"/>
              <a:t>.</a:t>
            </a:r>
          </a:p>
          <a:p>
            <a:endParaRPr lang="en-US"/>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a:t>
            </a:fld>
            <a:endParaRPr lang="en-US"/>
          </a:p>
        </p:txBody>
      </p:sp>
    </p:spTree>
    <p:extLst>
      <p:ext uri="{BB962C8B-B14F-4D97-AF65-F5344CB8AC3E}">
        <p14:creationId xmlns:p14="http://schemas.microsoft.com/office/powerpoint/2010/main" val="2722139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correct word bank option will appear in sequential order when the mouse is clicked.]</a:t>
            </a:r>
          </a:p>
          <a:p>
            <a:endParaRPr lang="en-US"/>
          </a:p>
          <a:p>
            <a:r>
              <a:rPr lang="en-US" u="sng"/>
              <a:t>Social Drivers</a:t>
            </a:r>
            <a:r>
              <a:rPr lang="en-US"/>
              <a:t>: S</a:t>
            </a:r>
            <a:r>
              <a:rPr lang="en-US" sz="1200" b="0" i="0" kern="1200">
                <a:solidFill>
                  <a:schemeClr val="tx1"/>
                </a:solidFill>
                <a:effectLst/>
                <a:latin typeface="+mn-lt"/>
                <a:ea typeface="+mn-ea"/>
                <a:cs typeface="+mn-cs"/>
              </a:rPr>
              <a:t>ocial drivers of health encompass the conditions in the environments where individuals are born, live, learn, work, play, worship, and age, influencing various health, functioning, and quality-of-life outcomes and risks. This aligns with public health strategies, such as altering grocery store offerings to include healthier food options, allowing individuals to seamlessly adopt healthier habits without necessitating additional changes. Similarly, providing access to clean, fluoridated water can naturally influence health behaviors and contribute to overall well-being.</a:t>
            </a:r>
          </a:p>
          <a:p>
            <a:endParaRPr lang="en-US"/>
          </a:p>
          <a:p>
            <a:r>
              <a:rPr lang="en-US" u="sng"/>
              <a:t>Risk and Protective Factors</a:t>
            </a:r>
            <a:r>
              <a:rPr lang="en-US"/>
              <a:t>: </a:t>
            </a:r>
            <a:r>
              <a:rPr lang="en-US" sz="1200" b="0" i="0" kern="1200">
                <a:solidFill>
                  <a:schemeClr val="tx1"/>
                </a:solidFill>
                <a:effectLst/>
                <a:latin typeface="+mn-lt"/>
                <a:ea typeface="+mn-ea"/>
                <a:cs typeface="+mn-cs"/>
              </a:rPr>
              <a:t>CAMBRA serves as a great example in the context of dental caries and the caries balance. It focuses on addressing factors when the environment is suboptimal, necessitating the initiation of behavioral changes.</a:t>
            </a:r>
          </a:p>
          <a:p>
            <a:endParaRPr lang="en-US"/>
          </a:p>
          <a:p>
            <a:r>
              <a:rPr lang="en-US" u="sng"/>
              <a:t>Preclinical Phase</a:t>
            </a:r>
            <a:r>
              <a:rPr lang="en-US"/>
              <a:t>: </a:t>
            </a:r>
            <a:r>
              <a:rPr lang="en-US" sz="1200" b="0" i="0" kern="1200">
                <a:solidFill>
                  <a:schemeClr val="tx1"/>
                </a:solidFill>
                <a:effectLst/>
                <a:latin typeface="+mn-lt"/>
                <a:ea typeface="+mn-ea"/>
                <a:cs typeface="+mn-cs"/>
              </a:rPr>
              <a:t>Items for home use, such as prescription toothpaste, can contribute to enhancing the process of remineralization.</a:t>
            </a:r>
            <a:r>
              <a:rPr lang="en-US"/>
              <a:t> </a:t>
            </a:r>
          </a:p>
          <a:p>
            <a:endParaRPr lang="en-US" u="sng"/>
          </a:p>
          <a:p>
            <a:r>
              <a:rPr lang="en-US" u="sng"/>
              <a:t>Clinical Phase</a:t>
            </a:r>
            <a:r>
              <a:rPr lang="en-US"/>
              <a:t>: This is when there is </a:t>
            </a:r>
            <a:r>
              <a:rPr lang="en-US" sz="1200" b="0" i="0" kern="1200">
                <a:solidFill>
                  <a:schemeClr val="tx1"/>
                </a:solidFill>
                <a:effectLst/>
                <a:latin typeface="+mn-lt"/>
                <a:ea typeface="+mn-ea"/>
                <a:cs typeface="+mn-cs"/>
              </a:rPr>
              <a:t>clinical intervention, which may involve actions like promoting remineralization, applying sealants, or performing dental restorations.</a:t>
            </a:r>
            <a:endParaRPr lang="en-US"/>
          </a:p>
          <a:p>
            <a:endParaRPr lang="en-US"/>
          </a:p>
          <a:p>
            <a:r>
              <a:rPr lang="en-US" u="sng"/>
              <a:t>Post-Clinical Phase</a:t>
            </a:r>
            <a:r>
              <a:rPr lang="en-US"/>
              <a:t>: </a:t>
            </a:r>
            <a:r>
              <a:rPr lang="en-US" sz="1200" b="0" i="0" kern="1200">
                <a:solidFill>
                  <a:schemeClr val="tx1"/>
                </a:solidFill>
                <a:effectLst/>
                <a:latin typeface="+mn-lt"/>
                <a:ea typeface="+mn-ea"/>
                <a:cs typeface="+mn-cs"/>
              </a:rPr>
              <a:t>The post-clinical phase involves determining the next steps after clinical intervention, including maintaining </a:t>
            </a:r>
            <a:r>
              <a:rPr lang="en-US" sz="1200" b="0" i="0" kern="1200" err="1">
                <a:solidFill>
                  <a:schemeClr val="tx1"/>
                </a:solidFill>
                <a:effectLst/>
                <a:latin typeface="+mn-lt"/>
                <a:ea typeface="+mn-ea"/>
                <a:cs typeface="+mn-cs"/>
              </a:rPr>
              <a:t>recare</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30</a:t>
            </a:fld>
            <a:endParaRPr lang="en-US"/>
          </a:p>
        </p:txBody>
      </p:sp>
    </p:spTree>
    <p:extLst>
      <p:ext uri="{BB962C8B-B14F-4D97-AF65-F5344CB8AC3E}">
        <p14:creationId xmlns:p14="http://schemas.microsoft.com/office/powerpoint/2010/main" val="1951825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correct word bank option will appear in sequential order when the mouse is clicked.]</a:t>
            </a:r>
          </a:p>
          <a:p>
            <a:endParaRPr lang="en-US"/>
          </a:p>
          <a:p>
            <a:r>
              <a:rPr lang="en-US" sz="1200" b="0" i="0" kern="1200">
                <a:solidFill>
                  <a:schemeClr val="tx1"/>
                </a:solidFill>
                <a:effectLst/>
                <a:latin typeface="+mn-lt"/>
                <a:ea typeface="+mn-ea"/>
                <a:cs typeface="+mn-cs"/>
              </a:rPr>
              <a:t>By addressing risk factors and protective factors effectively, you can prevent the </a:t>
            </a:r>
            <a:r>
              <a:rPr lang="en-US" sz="1200" b="0" i="0" u="sng" kern="1200">
                <a:solidFill>
                  <a:schemeClr val="tx1"/>
                </a:solidFill>
                <a:effectLst/>
                <a:latin typeface="+mn-lt"/>
                <a:ea typeface="+mn-ea"/>
                <a:cs typeface="+mn-cs"/>
              </a:rPr>
              <a:t>biological onset of disease</a:t>
            </a: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before symptoms manifest. For example, saliva may become acidic and pH may drop before visible signs of tooth decay occur, indicating that the disease initiated prior to the appearance of </a:t>
            </a:r>
            <a:r>
              <a:rPr lang="en-US" sz="1200" b="0" i="0" u="sng" kern="1200">
                <a:solidFill>
                  <a:schemeClr val="tx1"/>
                </a:solidFill>
                <a:effectLst/>
                <a:latin typeface="+mn-lt"/>
                <a:ea typeface="+mn-ea"/>
                <a:cs typeface="+mn-cs"/>
              </a:rPr>
              <a:t>symptoms</a:t>
            </a:r>
            <a:r>
              <a:rPr lang="en-US" sz="1200" b="0" i="0" kern="1200">
                <a:solidFill>
                  <a:schemeClr val="tx1"/>
                </a:solidFill>
                <a:effectLst/>
                <a:latin typeface="+mn-lt"/>
                <a:ea typeface="+mn-ea"/>
                <a:cs typeface="+mn-cs"/>
              </a:rPr>
              <a:t>. </a:t>
            </a:r>
            <a:r>
              <a:rPr lang="en-US" sz="1200" b="0" i="0" u="sng" kern="1200">
                <a:solidFill>
                  <a:schemeClr val="tx1"/>
                </a:solidFill>
                <a:effectLst/>
                <a:latin typeface="+mn-lt"/>
                <a:ea typeface="+mn-ea"/>
                <a:cs typeface="+mn-cs"/>
              </a:rPr>
              <a:t>Diagnosis and therapy</a:t>
            </a: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can then occur when symptoms become apparent.</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31</a:t>
            </a:fld>
            <a:endParaRPr lang="en-US"/>
          </a:p>
        </p:txBody>
      </p:sp>
    </p:spTree>
    <p:extLst>
      <p:ext uri="{BB962C8B-B14F-4D97-AF65-F5344CB8AC3E}">
        <p14:creationId xmlns:p14="http://schemas.microsoft.com/office/powerpoint/2010/main" val="2591160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correct word bank option will appear in sequential order when the mouse is clicked.]</a:t>
            </a:r>
          </a:p>
          <a:p>
            <a:endParaRPr lang="en-US"/>
          </a:p>
          <a:p>
            <a:r>
              <a:rPr lang="en-US" sz="1200" b="0" i="0" u="sng" kern="1200">
                <a:solidFill>
                  <a:schemeClr val="tx1"/>
                </a:solidFill>
                <a:effectLst/>
                <a:latin typeface="+mn-lt"/>
                <a:ea typeface="+mn-ea"/>
                <a:cs typeface="+mn-cs"/>
              </a:rPr>
              <a:t>Primordial Prevention</a:t>
            </a:r>
            <a:r>
              <a:rPr lang="en-US" sz="1200" b="0" i="0" kern="1200">
                <a:solidFill>
                  <a:schemeClr val="tx1"/>
                </a:solidFill>
                <a:effectLst/>
                <a:latin typeface="+mn-lt"/>
                <a:ea typeface="+mn-ea"/>
                <a:cs typeface="+mn-cs"/>
              </a:rPr>
              <a:t>: Involves actions taken during the prenatal phase to ensure the optimal development and health of infants. An instance is the intake of folate, calcium, and vitamin D by expectant mothers, along with the consumption of fluoridated water. This approach aims to establish a foundation for well-being before any disease onset.</a:t>
            </a:r>
          </a:p>
          <a:p>
            <a:endParaRPr lang="en-US" sz="1200" b="0" i="0"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Primary Prevention</a:t>
            </a:r>
            <a:r>
              <a:rPr lang="en-US" sz="1200" b="0" i="0" kern="1200">
                <a:solidFill>
                  <a:schemeClr val="tx1"/>
                </a:solidFill>
                <a:effectLst/>
                <a:latin typeface="+mn-lt"/>
                <a:ea typeface="+mn-ea"/>
                <a:cs typeface="+mn-cs"/>
              </a:rPr>
              <a:t>: Occurs preceding the manifestation of any disease. For instance, pregnant mothers ensuring the intake of fluoridated water for their developing child exemplifies primordial prevention. When a child drinks fluoridated water, it’s an example of primary prevention.</a:t>
            </a:r>
          </a:p>
          <a:p>
            <a:endParaRPr lang="en-US" sz="1200" b="0" i="0"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Secondary Prevention</a:t>
            </a:r>
            <a:r>
              <a:rPr lang="en-US" sz="1200" b="0" i="0" kern="1200">
                <a:solidFill>
                  <a:schemeClr val="tx1"/>
                </a:solidFill>
                <a:effectLst/>
                <a:latin typeface="+mn-lt"/>
                <a:ea typeface="+mn-ea"/>
                <a:cs typeface="+mn-cs"/>
              </a:rPr>
              <a:t>: Taking proactive measures, such as the application of fluoride or silver diamine fluoride (SDF), during the developmental stage of caries.</a:t>
            </a:r>
          </a:p>
          <a:p>
            <a:endParaRPr lang="en-US" sz="1200" b="0" i="0"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Tertiary Prevention</a:t>
            </a:r>
            <a:r>
              <a:rPr lang="en-US" sz="1200" b="0" i="0" kern="1200">
                <a:solidFill>
                  <a:schemeClr val="tx1"/>
                </a:solidFill>
                <a:effectLst/>
                <a:latin typeface="+mn-lt"/>
                <a:ea typeface="+mn-ea"/>
                <a:cs typeface="+mn-cs"/>
              </a:rPr>
              <a:t>: Involves clinical care and addresses the actual onset of diseases.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Traditionally, dentistry has predominantly focused on providing tertiary preventive or clinical care. However, there’s been a shift towards emphasizing primordial prevention. This redirection is important in recognizing and addressing the social drivers of health.</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32</a:t>
            </a:fld>
            <a:endParaRPr lang="en-US"/>
          </a:p>
        </p:txBody>
      </p:sp>
    </p:spTree>
    <p:extLst>
      <p:ext uri="{BB962C8B-B14F-4D97-AF65-F5344CB8AC3E}">
        <p14:creationId xmlns:p14="http://schemas.microsoft.com/office/powerpoint/2010/main" val="1633850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correct word bank option will appear in sequential order when the mouse is clicked.]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discussions about the social drivers of health, two terms are often used interchangeably, particularly within communities. People commonly express the need to address </a:t>
            </a:r>
            <a:r>
              <a:rPr lang="en-US" sz="1200" b="0" i="0" u="sng" kern="1200">
                <a:solidFill>
                  <a:schemeClr val="tx1"/>
                </a:solidFill>
                <a:effectLst/>
                <a:latin typeface="+mn-lt"/>
                <a:ea typeface="+mn-ea"/>
                <a:cs typeface="+mn-cs"/>
              </a:rPr>
              <a:t>upstream</a:t>
            </a:r>
            <a:r>
              <a:rPr lang="en-US" sz="1200" b="0" i="0" kern="1200">
                <a:solidFill>
                  <a:schemeClr val="tx1"/>
                </a:solidFill>
                <a:effectLst/>
                <a:latin typeface="+mn-lt"/>
                <a:ea typeface="+mn-ea"/>
                <a:cs typeface="+mn-cs"/>
              </a:rPr>
              <a:t> factors, meaning the need to modify the environment to prevent the need for conversations about risks or protective factors. </a:t>
            </a:r>
            <a:r>
              <a:rPr lang="en-US" sz="1200" b="0" i="0" u="sng" kern="1200">
                <a:solidFill>
                  <a:schemeClr val="tx1"/>
                </a:solidFill>
                <a:effectLst/>
                <a:latin typeface="+mn-lt"/>
                <a:ea typeface="+mn-ea"/>
                <a:cs typeface="+mn-cs"/>
              </a:rPr>
              <a:t>Downstream</a:t>
            </a:r>
            <a:r>
              <a:rPr lang="en-US" sz="1200" b="0" i="0" kern="1200">
                <a:solidFill>
                  <a:schemeClr val="tx1"/>
                </a:solidFill>
                <a:effectLst/>
                <a:latin typeface="+mn-lt"/>
                <a:ea typeface="+mn-ea"/>
                <a:cs typeface="+mn-cs"/>
              </a:rPr>
              <a:t> factors focus on assisting with access to care. This involves considering how to offer support for tertiary dental care, emphasizing interventions further along the health continuum. The trend in dental public health leans increasingly toward upstream prevention. </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33</a:t>
            </a:fld>
            <a:endParaRPr lang="en-US"/>
          </a:p>
        </p:txBody>
      </p:sp>
    </p:spTree>
    <p:extLst>
      <p:ext uri="{BB962C8B-B14F-4D97-AF65-F5344CB8AC3E}">
        <p14:creationId xmlns:p14="http://schemas.microsoft.com/office/powerpoint/2010/main" val="2224510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would a smartwatch be in the prevention timeline? </a:t>
            </a:r>
          </a:p>
          <a:p>
            <a:endParaRPr lang="en-US"/>
          </a:p>
          <a:p>
            <a:r>
              <a:rPr lang="en-US"/>
              <a:t>[Allow learners the opportunity to answer.]</a:t>
            </a:r>
          </a:p>
        </p:txBody>
      </p:sp>
      <p:sp>
        <p:nvSpPr>
          <p:cNvPr id="4" name="Slide Number Placeholder 3"/>
          <p:cNvSpPr>
            <a:spLocks noGrp="1"/>
          </p:cNvSpPr>
          <p:nvPr>
            <p:ph type="sldNum" sz="quarter" idx="5"/>
          </p:nvPr>
        </p:nvSpPr>
        <p:spPr/>
        <p:txBody>
          <a:bodyPr/>
          <a:lstStyle/>
          <a:p>
            <a:fld id="{EA410BA5-E037-324B-A239-07AF460C56E8}" type="slidenum">
              <a:rPr lang="en-US" smtClean="0"/>
              <a:t>34</a:t>
            </a:fld>
            <a:endParaRPr lang="en-US"/>
          </a:p>
        </p:txBody>
      </p:sp>
    </p:spTree>
    <p:extLst>
      <p:ext uri="{BB962C8B-B14F-4D97-AF65-F5344CB8AC3E}">
        <p14:creationId xmlns:p14="http://schemas.microsoft.com/office/powerpoint/2010/main" val="125214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smartwatch has the capability to track your health and offer feedback, functioning as a </a:t>
            </a:r>
            <a:r>
              <a:rPr lang="en-US" sz="1200" b="0" i="0" u="sng" kern="1200">
                <a:solidFill>
                  <a:schemeClr val="tx1"/>
                </a:solidFill>
                <a:effectLst/>
                <a:latin typeface="+mn-lt"/>
                <a:ea typeface="+mn-ea"/>
                <a:cs typeface="+mn-cs"/>
              </a:rPr>
              <a:t>health promotion</a:t>
            </a: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tool and serving as a form of </a:t>
            </a:r>
            <a:r>
              <a:rPr lang="en-US" sz="1200" b="0" i="0" u="sng" kern="1200">
                <a:solidFill>
                  <a:schemeClr val="tx1"/>
                </a:solidFill>
                <a:effectLst/>
                <a:latin typeface="+mn-lt"/>
                <a:ea typeface="+mn-ea"/>
                <a:cs typeface="+mn-cs"/>
              </a:rPr>
              <a:t>primary prevention</a:t>
            </a:r>
            <a:r>
              <a:rPr lang="en-US" sz="1200" b="0" i="0" kern="1200">
                <a:solidFill>
                  <a:schemeClr val="tx1"/>
                </a:solidFill>
                <a:effectLst/>
                <a:latin typeface="+mn-lt"/>
                <a:ea typeface="+mn-ea"/>
                <a:cs typeface="+mn-cs"/>
              </a:rPr>
              <a:t>. Notice how it aligns vertically with primary prevention. This alignment is designed to illustrate the interchangeable nature of these concepts.  A smartwatch may promote protective factors by providing feedback and encouraging regular exercise. Simultaneously, it can act as a primary prevention measure by contributing to overall health and preventing the onset of diseases.</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35</a:t>
            </a:fld>
            <a:endParaRPr lang="en-US"/>
          </a:p>
        </p:txBody>
      </p:sp>
    </p:spTree>
    <p:extLst>
      <p:ext uri="{BB962C8B-B14F-4D97-AF65-F5344CB8AC3E}">
        <p14:creationId xmlns:p14="http://schemas.microsoft.com/office/powerpoint/2010/main" val="1131432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would the application of dental sealants be in the timeline?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 learners the opportunity to answer.]</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36</a:t>
            </a:fld>
            <a:endParaRPr lang="en-US"/>
          </a:p>
        </p:txBody>
      </p:sp>
    </p:spTree>
    <p:extLst>
      <p:ext uri="{BB962C8B-B14F-4D97-AF65-F5344CB8AC3E}">
        <p14:creationId xmlns:p14="http://schemas.microsoft.com/office/powerpoint/2010/main" val="2625164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Dental sealants serve as a clinical intervention that not only offers a protective factor but also serves as a form of primary prevention.</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37</a:t>
            </a:fld>
            <a:endParaRPr lang="en-US"/>
          </a:p>
        </p:txBody>
      </p:sp>
    </p:spTree>
    <p:extLst>
      <p:ext uri="{BB962C8B-B14F-4D97-AF65-F5344CB8AC3E}">
        <p14:creationId xmlns:p14="http://schemas.microsoft.com/office/powerpoint/2010/main" val="588369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would community water fluoridation be in the timeline?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 learners the opportunity to answer.]</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38</a:t>
            </a:fld>
            <a:endParaRPr lang="en-US"/>
          </a:p>
        </p:txBody>
      </p:sp>
    </p:spTree>
    <p:extLst>
      <p:ext uri="{BB962C8B-B14F-4D97-AF65-F5344CB8AC3E}">
        <p14:creationId xmlns:p14="http://schemas.microsoft.com/office/powerpoint/2010/main" val="2180933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Community water fluoridation addresses both risk and protective factors within social drivers of health. Drinking fluoridated water at the community level not only tackles a social driver of health but also operates as an upstream factor, contributing to primordial prevention.</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39</a:t>
            </a:fld>
            <a:endParaRPr lang="en-US"/>
          </a:p>
        </p:txBody>
      </p:sp>
    </p:spTree>
    <p:extLst>
      <p:ext uri="{BB962C8B-B14F-4D97-AF65-F5344CB8AC3E}">
        <p14:creationId xmlns:p14="http://schemas.microsoft.com/office/powerpoint/2010/main" val="124783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build on what you already know.</a:t>
            </a:r>
          </a:p>
          <a:p>
            <a:endParaRPr lang="en-US"/>
          </a:p>
          <a:p>
            <a:r>
              <a:rPr lang="en-US"/>
              <a:t>We’ve talked about caries as a </a:t>
            </a:r>
            <a:r>
              <a:rPr lang="en-US" b="0"/>
              <a:t>multifaceted disease process — that </a:t>
            </a:r>
            <a:r>
              <a:rPr lang="en-US"/>
              <a:t>it’s not caused by just one thing, but a combination of factors interacting over time.</a:t>
            </a:r>
          </a:p>
          <a:p>
            <a:endParaRPr lang="en-US"/>
          </a:p>
          <a:p>
            <a:r>
              <a:rPr lang="en-US"/>
              <a:t>We also know that </a:t>
            </a:r>
            <a:r>
              <a:rPr lang="en-US" b="0"/>
              <a:t>risk factors and protective factors </a:t>
            </a:r>
            <a:r>
              <a:rPr lang="en-US"/>
              <a:t>are constantly influencing whether disease progresses or stays stable.</a:t>
            </a:r>
          </a:p>
          <a:p>
            <a:r>
              <a:rPr lang="en-US"/>
              <a:t>And through </a:t>
            </a:r>
            <a:r>
              <a:rPr lang="en-US" b="0"/>
              <a:t>risk assessment</a:t>
            </a:r>
            <a:r>
              <a:rPr lang="en-US"/>
              <a:t>, we’re able to identify who is at higher risk and who may be more stable.</a:t>
            </a:r>
          </a:p>
          <a:p>
            <a:endParaRPr lang="en-US"/>
          </a:p>
          <a:p>
            <a:r>
              <a:rPr lang="en-US"/>
              <a:t>Now we focus on what on what to do with that information.</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a:t>
            </a:fld>
            <a:endParaRPr lang="en-US"/>
          </a:p>
        </p:txBody>
      </p:sp>
    </p:spTree>
    <p:extLst>
      <p:ext uri="{BB962C8B-B14F-4D97-AF65-F5344CB8AC3E}">
        <p14:creationId xmlns:p14="http://schemas.microsoft.com/office/powerpoint/2010/main" val="1604350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would the CAMBRA protocol be in the timeline?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[Allow learners the opportunity to answer.]</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40</a:t>
            </a:fld>
            <a:endParaRPr lang="en-US"/>
          </a:p>
        </p:txBody>
      </p:sp>
    </p:spTree>
    <p:extLst>
      <p:ext uri="{BB962C8B-B14F-4D97-AF65-F5344CB8AC3E}">
        <p14:creationId xmlns:p14="http://schemas.microsoft.com/office/powerpoint/2010/main" val="83742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CAMBRA protocol serves a form of clinical prevention and functions as a protective factor. In the preclinical phase, it resides in an intermediate position, emphasizing primary prevention in a comprehensive manner.</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41</a:t>
            </a:fld>
            <a:endParaRPr lang="en-US"/>
          </a:p>
        </p:txBody>
      </p:sp>
    </p:spTree>
    <p:extLst>
      <p:ext uri="{BB962C8B-B14F-4D97-AF65-F5344CB8AC3E}">
        <p14:creationId xmlns:p14="http://schemas.microsoft.com/office/powerpoint/2010/main" val="2371540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CAMBRA stand for?</a:t>
            </a:r>
          </a:p>
        </p:txBody>
      </p:sp>
      <p:sp>
        <p:nvSpPr>
          <p:cNvPr id="4" name="Slide Number Placeholder 3"/>
          <p:cNvSpPr>
            <a:spLocks noGrp="1"/>
          </p:cNvSpPr>
          <p:nvPr>
            <p:ph type="sldNum" sz="quarter" idx="5"/>
          </p:nvPr>
        </p:nvSpPr>
        <p:spPr/>
        <p:txBody>
          <a:bodyPr/>
          <a:lstStyle/>
          <a:p>
            <a:fld id="{EA410BA5-E037-324B-A239-07AF460C56E8}" type="slidenum">
              <a:rPr lang="en-US" smtClean="0"/>
              <a:t>42</a:t>
            </a:fld>
            <a:endParaRPr lang="en-US"/>
          </a:p>
        </p:txBody>
      </p:sp>
    </p:spTree>
    <p:extLst>
      <p:ext uri="{BB962C8B-B14F-4D97-AF65-F5344CB8AC3E}">
        <p14:creationId xmlns:p14="http://schemas.microsoft.com/office/powerpoint/2010/main" val="3871095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Our responsibility as dental professionals extends beyond drilling out decay and placing restorations. To effectively treat the disease caries, it is necessary to be able to assess a patient’s risk for developing caries. This allows us to employ preventive measures, including chemical therapy, patient education, and when necessary, minimally invasive restorative treatment.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1997, Dr. John Featherstone conducted the first clinical trial focused on this very topic. The end result was a caries risk assessment (CRA) tool that set the national standard for assessing and managing caries known as Caries Management by Risk Assessment (CAMBRA).</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Caries risk refers to how likely a patient is to have a new carious lesion in the near future. CAMBRA was shown to be highly effective in predicting future caries development in three clinical studies involving thousands of patients of varying age groups.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Using this system, a patient's caries risk is determined to be low, moderate, high, or extreme. Today, we will review the method by which this risk is determined and the protocol enlisted for each risk level.</a:t>
            </a:r>
          </a:p>
          <a:p>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Reference: </a:t>
            </a:r>
            <a:r>
              <a:rPr lang="en-US"/>
              <a:t>“CAMBRA Coalition,” CAMBRA Coalition, accessed March 28, 2026, </a:t>
            </a:r>
            <a:r>
              <a:rPr lang="en-US" err="1"/>
              <a:t>www.cambracoalition.org</a:t>
            </a:r>
            <a:r>
              <a:rPr lang="en-US"/>
              <a:t>.</a:t>
            </a:r>
          </a:p>
          <a:p>
            <a:endParaRPr lang="en-US" sz="1200" b="1"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410BA5-E037-324B-A239-07AF460C56E8}" type="slidenum">
              <a:rPr lang="en-US" smtClean="0"/>
              <a:t>43</a:t>
            </a:fld>
            <a:endParaRPr lang="en-US"/>
          </a:p>
        </p:txBody>
      </p:sp>
    </p:spTree>
    <p:extLst>
      <p:ext uri="{BB962C8B-B14F-4D97-AF65-F5344CB8AC3E}">
        <p14:creationId xmlns:p14="http://schemas.microsoft.com/office/powerpoint/2010/main" val="3305525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This chart is a version of the CAMBRA protocol for children 0–6. </a:t>
            </a:r>
            <a:r>
              <a:rPr lang="en-US" sz="1200" b="0" i="0" kern="1200">
                <a:solidFill>
                  <a:schemeClr val="tx1"/>
                </a:solidFill>
                <a:effectLst/>
                <a:latin typeface="+mn-lt"/>
                <a:ea typeface="+mn-ea"/>
                <a:cs typeface="+mn-cs"/>
              </a:rPr>
              <a:t>It illustrates various methods of classifying and categorizing CAMBRA professional and at-home recommendations based on risk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John Featherstone, Yasmi Crystal, Pamela Alston, </a:t>
            </a:r>
            <a:r>
              <a:rPr lang="en-US" i="1"/>
              <a:t>et al</a:t>
            </a:r>
            <a:r>
              <a:rPr lang="en-US"/>
              <a:t>., “Evidence-Based Caries Management for All Ages-Practical Guidelines,” </a:t>
            </a:r>
            <a:r>
              <a:rPr lang="en-US" i="1"/>
              <a:t>Frontiers in Oral Health, </a:t>
            </a:r>
            <a:r>
              <a:rPr lang="en-US" i="0"/>
              <a:t>2</a:t>
            </a:r>
            <a:r>
              <a:rPr lang="en-US" i="1"/>
              <a:t> </a:t>
            </a:r>
            <a:r>
              <a:rPr lang="en-US" i="0"/>
              <a:t>(April 21, 2021), </a:t>
            </a:r>
            <a:r>
              <a:rPr lang="en-US"/>
              <a:t>https://</a:t>
            </a:r>
            <a:r>
              <a:rPr lang="en-US" err="1"/>
              <a:t>doi.org</a:t>
            </a:r>
            <a:r>
              <a:rPr lang="en-US"/>
              <a:t>/10.3389/froh.2021.657518.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44</a:t>
            </a:fld>
            <a:endParaRPr lang="en-US"/>
          </a:p>
        </p:txBody>
      </p:sp>
    </p:spTree>
    <p:extLst>
      <p:ext uri="{BB962C8B-B14F-4D97-AF65-F5344CB8AC3E}">
        <p14:creationId xmlns:p14="http://schemas.microsoft.com/office/powerpoint/2010/main" val="1773938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another professional and at-home recommendations list for the different risk levels we went over in the previous sessions. We are going to talk about why the recommendations are different for each risk level.</a:t>
            </a:r>
          </a:p>
          <a:p>
            <a:endParaRPr lang="en-US"/>
          </a:p>
          <a:p>
            <a:pPr marL="0" marR="0" lvl="0" indent="0" algn="l" rtl="0">
              <a:spcBef>
                <a:spcPts val="600"/>
              </a:spcBef>
              <a:spcAft>
                <a:spcPts val="0"/>
              </a:spcAft>
              <a:buClr>
                <a:schemeClr val="dk1"/>
              </a:buClr>
              <a:buSzPts val="800"/>
              <a:buFont typeface="Calibri"/>
              <a:buNone/>
            </a:pPr>
            <a:r>
              <a:rPr lang="en-US" sz="1200" b="0" i="0" u="none" strike="noStrike" cap="none">
                <a:solidFill>
                  <a:schemeClr val="dk1"/>
                </a:solidFill>
                <a:latin typeface="+mn-lt"/>
                <a:ea typeface="Calibri"/>
                <a:cs typeface="Calibri"/>
                <a:sym typeface="Calibri"/>
              </a:rPr>
              <a:t>Adapted from: Larry Jenson, Alan Budenz, John Featherstone, </a:t>
            </a:r>
            <a:r>
              <a:rPr lang="en-US" sz="1200" b="0" i="1" u="none" strike="noStrike" cap="none">
                <a:solidFill>
                  <a:schemeClr val="dk1"/>
                </a:solidFill>
                <a:latin typeface="+mn-lt"/>
                <a:ea typeface="Calibri"/>
                <a:cs typeface="Calibri"/>
                <a:sym typeface="Calibri"/>
              </a:rPr>
              <a:t>et al</a:t>
            </a:r>
            <a:r>
              <a:rPr lang="en-US" sz="1200" b="0" i="0" u="none" strike="noStrike" cap="none">
                <a:solidFill>
                  <a:schemeClr val="dk1"/>
                </a:solidFill>
                <a:latin typeface="+mn-lt"/>
                <a:ea typeface="Calibri"/>
                <a:cs typeface="Calibri"/>
                <a:sym typeface="Calibri"/>
              </a:rPr>
              <a:t>., “Clinical protocols for caries management by risk assessment,” </a:t>
            </a:r>
            <a:r>
              <a:rPr lang="en-US" sz="1200" b="0" i="1" kern="1200">
                <a:solidFill>
                  <a:schemeClr val="tx1"/>
                </a:solidFill>
                <a:effectLst/>
                <a:latin typeface="+mn-lt"/>
                <a:ea typeface="+mn-ea"/>
                <a:cs typeface="+mn-cs"/>
              </a:rPr>
              <a:t>Journal of the California Dental Association</a:t>
            </a:r>
            <a:r>
              <a:rPr lang="en-US" sz="1200" b="0" i="0" kern="1200">
                <a:solidFill>
                  <a:schemeClr val="tx1"/>
                </a:solidFill>
                <a:effectLst/>
                <a:latin typeface="+mn-lt"/>
                <a:ea typeface="+mn-ea"/>
                <a:cs typeface="+mn-cs"/>
              </a:rPr>
              <a:t>, 35(10) (October 2007), 714–723, DOI:</a:t>
            </a:r>
            <a:r>
              <a:rPr lang="en-US" sz="1200" b="0" i="0" u="sng" kern="1200">
                <a:solidFill>
                  <a:schemeClr val="tx1"/>
                </a:solidFill>
                <a:effectLst/>
                <a:latin typeface="+mn-lt"/>
                <a:ea typeface="+mn-ea"/>
                <a:cs typeface="+mn-cs"/>
                <a:hlinkClick r:id="rId3"/>
              </a:rPr>
              <a:t>10.1080/19424396.2007.12221277</a:t>
            </a:r>
            <a:r>
              <a:rPr lang="en-US" sz="1200" b="0" i="0" u="sng" kern="1200">
                <a:solidFill>
                  <a:schemeClr val="tx1"/>
                </a:solidFill>
                <a:effectLst/>
                <a:latin typeface="+mn-lt"/>
                <a:ea typeface="+mn-ea"/>
                <a:cs typeface="+mn-cs"/>
              </a:rPr>
              <a:t>.</a:t>
            </a:r>
            <a:endParaRPr lang="en-US" sz="1200" b="0" i="0" u="none" strike="noStrike" cap="none">
              <a:solidFill>
                <a:schemeClr val="dk1"/>
              </a:solidFill>
              <a:latin typeface="+mn-lt"/>
              <a:ea typeface="Calibri"/>
              <a:cs typeface="Calibri"/>
              <a:sym typeface="Calibri"/>
            </a:endParaRPr>
          </a:p>
          <a:p>
            <a:pPr marL="0" marR="0" lvl="0" indent="0" algn="l" rtl="0">
              <a:spcBef>
                <a:spcPts val="600"/>
              </a:spcBef>
              <a:spcAft>
                <a:spcPts val="0"/>
              </a:spcAft>
              <a:buClr>
                <a:schemeClr val="dk1"/>
              </a:buClr>
              <a:buSzPts val="800"/>
              <a:buFont typeface="Arial"/>
              <a:buNone/>
            </a:pPr>
            <a:endParaRPr lang="en-US" sz="1200" b="0" i="0" u="none" strike="noStrike" cap="none">
              <a:solidFill>
                <a:schemeClr val="dk1"/>
              </a:solidFill>
              <a:latin typeface="Arial"/>
              <a:ea typeface="Arial"/>
              <a:cs typeface="Arial"/>
              <a:sym typeface="Arial"/>
            </a:endParaRPr>
          </a:p>
          <a:p>
            <a:pPr marL="0" marR="0" lvl="0" indent="0" algn="l" rtl="0">
              <a:spcBef>
                <a:spcPts val="600"/>
              </a:spcBef>
              <a:spcAft>
                <a:spcPts val="0"/>
              </a:spcAft>
              <a:buClr>
                <a:schemeClr val="dk1"/>
              </a:buClr>
              <a:buSzPts val="800"/>
              <a:buFont typeface="Arial"/>
              <a:buNone/>
            </a:pPr>
            <a:r>
              <a:rPr lang="en-US" sz="1200" b="0" i="0" u="none" strike="noStrike" cap="none">
                <a:solidFill>
                  <a:schemeClr val="dk1"/>
                </a:solidFill>
                <a:latin typeface="Arial"/>
                <a:ea typeface="Arial"/>
                <a:cs typeface="Arial"/>
                <a:sym typeface="Arial"/>
              </a:rPr>
              <a:t>Francisco Ramos-Gomez, Yasmi Crystal, John Featherstone, </a:t>
            </a:r>
            <a:r>
              <a:rPr lang="en-US" sz="1200" b="0" i="1" u="none" strike="noStrike" cap="none">
                <a:solidFill>
                  <a:schemeClr val="dk1"/>
                </a:solidFill>
                <a:latin typeface="Arial"/>
                <a:ea typeface="Arial"/>
                <a:cs typeface="Arial"/>
                <a:sym typeface="Arial"/>
              </a:rPr>
              <a:t>et al</a:t>
            </a:r>
            <a:r>
              <a:rPr lang="en-US" sz="1200" b="0" i="0" u="none" strike="noStrike" cap="none">
                <a:solidFill>
                  <a:schemeClr val="dk1"/>
                </a:solidFill>
                <a:latin typeface="Arial"/>
                <a:ea typeface="Arial"/>
                <a:cs typeface="Arial"/>
                <a:sym typeface="Arial"/>
              </a:rPr>
              <a:t>., “Pediatric dental care: prevention and management protocols based on caries risk assessment,” </a:t>
            </a:r>
            <a:r>
              <a:rPr lang="en-US" sz="1200" b="0" i="1" kern="1200">
                <a:solidFill>
                  <a:schemeClr val="tx1"/>
                </a:solidFill>
                <a:effectLst/>
                <a:latin typeface="+mn-lt"/>
                <a:ea typeface="+mn-ea"/>
                <a:cs typeface="+mn-cs"/>
              </a:rPr>
              <a:t>Journal of the California Dental Association</a:t>
            </a:r>
            <a:r>
              <a:rPr lang="en-US" sz="1200" b="0" i="0" kern="1200">
                <a:solidFill>
                  <a:schemeClr val="tx1"/>
                </a:solidFill>
                <a:effectLst/>
                <a:latin typeface="+mn-lt"/>
                <a:ea typeface="+mn-ea"/>
                <a:cs typeface="+mn-cs"/>
              </a:rPr>
              <a:t>, 38(10) (October 2010), 746–761, https://</a:t>
            </a:r>
            <a:r>
              <a:rPr lang="en-US" sz="1200" b="0" i="0" kern="1200" err="1">
                <a:solidFill>
                  <a:schemeClr val="tx1"/>
                </a:solidFill>
                <a:effectLst/>
                <a:latin typeface="+mn-lt"/>
                <a:ea typeface="+mn-ea"/>
                <a:cs typeface="+mn-cs"/>
              </a:rPr>
              <a:t>pmc.ncbi.nlm.nih.gov</a:t>
            </a:r>
            <a:r>
              <a:rPr lang="en-US" sz="1200" b="0" i="0" kern="1200">
                <a:solidFill>
                  <a:schemeClr val="tx1"/>
                </a:solidFill>
                <a:effectLst/>
                <a:latin typeface="+mn-lt"/>
                <a:ea typeface="+mn-ea"/>
                <a:cs typeface="+mn-cs"/>
              </a:rPr>
              <a:t>/articles/PMC3470809/.</a:t>
            </a:r>
            <a:endParaRPr lang="en-US" sz="3600" b="0" i="0" u="none" strike="noStrike" cap="none">
              <a:solidFill>
                <a:schemeClr val="dk1"/>
              </a:solidFill>
              <a:latin typeface="Arial"/>
              <a:ea typeface="Arial"/>
              <a:cs typeface="Arial"/>
              <a:sym typeface="Arial"/>
            </a:endParaRP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45</a:t>
            </a:fld>
            <a:endParaRPr lang="en-US"/>
          </a:p>
        </p:txBody>
      </p:sp>
    </p:spTree>
    <p:extLst>
      <p:ext uri="{BB962C8B-B14F-4D97-AF65-F5344CB8AC3E}">
        <p14:creationId xmlns:p14="http://schemas.microsoft.com/office/powerpoint/2010/main" val="2528933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FBAA-073E-9970-70F5-2E416030C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6E12D-69AA-68D7-A2E4-9869A1E8F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06538-7A0F-A060-4A16-32C2662CF75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The variability in the timing of diagnostic exams is influenced by the individual's risk level. Recommendations can span from 1–3 to 12–24 months. For those at a higher risk, more frequent diagnostic exams are advised to detect lesions early, providing the chance for remineralization. However, limitations exist due to factors like payment and insurance restrictions on exam frequency, time constraints during appointments, and the absence of a specific CDT coding to differentiate the need for frequent diagnostic exams.</a:t>
            </a:r>
            <a:endParaRPr lang="en-US"/>
          </a:p>
        </p:txBody>
      </p:sp>
      <p:sp>
        <p:nvSpPr>
          <p:cNvPr id="4" name="Slide Number Placeholder 3">
            <a:extLst>
              <a:ext uri="{FF2B5EF4-FFF2-40B4-BE49-F238E27FC236}">
                <a16:creationId xmlns:a16="http://schemas.microsoft.com/office/drawing/2014/main" id="{E9A6952C-04B7-D87F-733A-068AC2C55D6F}"/>
              </a:ext>
            </a:extLst>
          </p:cNvPr>
          <p:cNvSpPr>
            <a:spLocks noGrp="1"/>
          </p:cNvSpPr>
          <p:nvPr>
            <p:ph type="sldNum" sz="quarter" idx="5"/>
          </p:nvPr>
        </p:nvSpPr>
        <p:spPr/>
        <p:txBody>
          <a:bodyPr/>
          <a:lstStyle/>
          <a:p>
            <a:fld id="{EA410BA5-E037-324B-A239-07AF460C56E8}" type="slidenum">
              <a:rPr lang="en-US" smtClean="0"/>
              <a:t>46</a:t>
            </a:fld>
            <a:endParaRPr lang="en-US"/>
          </a:p>
        </p:txBody>
      </p:sp>
    </p:spTree>
    <p:extLst>
      <p:ext uri="{BB962C8B-B14F-4D97-AF65-F5344CB8AC3E}">
        <p14:creationId xmlns:p14="http://schemas.microsoft.com/office/powerpoint/2010/main" val="364344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Why is there a range for diagnostic radiographs in relation to dental caries? Concerning the risk level, recommendations can vary from 6 months to 12–24 months. Radiographs are taken to identify new interproximal lesions for early intervention and monitor interproximal remineralization. It's important to note that low-risk patients, who may need less intervention, still benefit from radiographs to detect lesions early. Challenges persist, including insurance coverage not aligning with the patient’s risk level, time constraints, and CDT coding.</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47</a:t>
            </a:fld>
            <a:endParaRPr lang="en-US"/>
          </a:p>
        </p:txBody>
      </p:sp>
    </p:spTree>
    <p:extLst>
      <p:ext uri="{BB962C8B-B14F-4D97-AF65-F5344CB8AC3E}">
        <p14:creationId xmlns:p14="http://schemas.microsoft.com/office/powerpoint/2010/main" val="155304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this session, we explored prevention strategies at various levels, including public health and clinical intervention on both individual and community levels. CAMBRA, or caries management by risk assessment, is an evidence-based approach to prevent and address cavities across different prevention stages. This involves assessing a patient’s health and lifestyle risks, formulating a tailored management plan, offering recommendations, and continuous monitoring.</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48</a:t>
            </a:fld>
            <a:endParaRPr lang="en-US"/>
          </a:p>
        </p:txBody>
      </p:sp>
    </p:spTree>
    <p:extLst>
      <p:ext uri="{BB962C8B-B14F-4D97-AF65-F5344CB8AC3E}">
        <p14:creationId xmlns:p14="http://schemas.microsoft.com/office/powerpoint/2010/main" val="3525831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concept to keep in mind is that </a:t>
            </a:r>
            <a:r>
              <a:rPr lang="en-US" b="0"/>
              <a:t>biological changes occur before we can detect disease</a:t>
            </a:r>
            <a:r>
              <a:rPr lang="en-US" b="1"/>
              <a:t>.</a:t>
            </a:r>
            <a:endParaRPr lang="en-US"/>
          </a:p>
          <a:p>
            <a:endParaRPr lang="en-US"/>
          </a:p>
          <a:p>
            <a:r>
              <a:rPr lang="en-US"/>
              <a:t>What’s happening at the microscopic level starts long before we see anything clinically. By the time we’re able to detect it, the </a:t>
            </a:r>
            <a:r>
              <a:rPr lang="en-US" b="0"/>
              <a:t>damage has already started.</a:t>
            </a:r>
          </a:p>
          <a:p>
            <a:endParaRPr lang="en-US"/>
          </a:p>
          <a:p>
            <a:r>
              <a:rPr lang="en-US"/>
              <a:t>This is why early intervention matters because the disease doesn’t begin when we see it, it begins much earlier.</a:t>
            </a:r>
          </a:p>
        </p:txBody>
      </p:sp>
      <p:sp>
        <p:nvSpPr>
          <p:cNvPr id="4" name="Slide Number Placeholder 3"/>
          <p:cNvSpPr>
            <a:spLocks noGrp="1"/>
          </p:cNvSpPr>
          <p:nvPr>
            <p:ph type="sldNum" sz="quarter" idx="5"/>
          </p:nvPr>
        </p:nvSpPr>
        <p:spPr/>
        <p:txBody>
          <a:bodyPr/>
          <a:lstStyle/>
          <a:p>
            <a:fld id="{EA410BA5-E037-324B-A239-07AF460C56E8}" type="slidenum">
              <a:rPr lang="en-US" smtClean="0"/>
              <a:t>5</a:t>
            </a:fld>
            <a:endParaRPr lang="en-US"/>
          </a:p>
        </p:txBody>
      </p:sp>
    </p:spTree>
    <p:extLst>
      <p:ext uri="{BB962C8B-B14F-4D97-AF65-F5344CB8AC3E}">
        <p14:creationId xmlns:p14="http://schemas.microsoft.com/office/powerpoint/2010/main" val="2645789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50</a:t>
            </a:fld>
            <a:endParaRPr lang="en-US"/>
          </a:p>
        </p:txBody>
      </p:sp>
    </p:spTree>
    <p:extLst>
      <p:ext uri="{BB962C8B-B14F-4D97-AF65-F5344CB8AC3E}">
        <p14:creationId xmlns:p14="http://schemas.microsoft.com/office/powerpoint/2010/main" val="41597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stages help us understand how far the disease has progressed.</a:t>
            </a:r>
          </a:p>
          <a:p>
            <a:endParaRPr lang="en-US"/>
          </a:p>
          <a:p>
            <a:r>
              <a:rPr lang="en-US"/>
              <a:t>At </a:t>
            </a:r>
            <a:r>
              <a:rPr lang="en-US" b="0"/>
              <a:t>D1</a:t>
            </a:r>
            <a:r>
              <a:rPr lang="en-US"/>
              <a:t>, there is </a:t>
            </a:r>
            <a:r>
              <a:rPr lang="en-US" b="0"/>
              <a:t>early enamel demineralization </a:t>
            </a:r>
            <a:r>
              <a:rPr lang="en-US"/>
              <a:t>— this is non-cavitated and often still reversible.</a:t>
            </a:r>
          </a:p>
          <a:p>
            <a:endParaRPr lang="en-US"/>
          </a:p>
          <a:p>
            <a:r>
              <a:rPr lang="en-US"/>
              <a:t>At </a:t>
            </a:r>
            <a:r>
              <a:rPr lang="en-US" b="0"/>
              <a:t>D2</a:t>
            </a:r>
            <a:r>
              <a:rPr lang="en-US"/>
              <a:t>, there is </a:t>
            </a:r>
            <a:r>
              <a:rPr lang="en-US" b="0"/>
              <a:t>enamel cavitation</a:t>
            </a:r>
            <a:r>
              <a:rPr lang="en-US"/>
              <a:t>, meaning the surface has broken down.</a:t>
            </a:r>
          </a:p>
          <a:p>
            <a:endParaRPr lang="en-US"/>
          </a:p>
          <a:p>
            <a:r>
              <a:rPr lang="en-US"/>
              <a:t>By </a:t>
            </a:r>
            <a:r>
              <a:rPr lang="en-US" b="0"/>
              <a:t>D3</a:t>
            </a:r>
            <a:r>
              <a:rPr lang="en-US"/>
              <a:t>, the lesion has progressed into the </a:t>
            </a:r>
            <a:r>
              <a:rPr lang="en-US" b="0"/>
              <a:t>dentin</a:t>
            </a:r>
            <a:r>
              <a:rPr lang="en-US"/>
              <a:t>, which typically means more active disease and greater progression.</a:t>
            </a:r>
          </a:p>
          <a:p>
            <a:endParaRPr lang="en-US"/>
          </a:p>
          <a:p>
            <a:r>
              <a:rPr lang="en-US"/>
              <a:t>And at </a:t>
            </a:r>
            <a:r>
              <a:rPr lang="en-US" b="0"/>
              <a:t>D4</a:t>
            </a:r>
            <a:r>
              <a:rPr lang="en-US"/>
              <a:t>, there is </a:t>
            </a:r>
            <a:r>
              <a:rPr lang="en-US" b="0"/>
              <a:t>pulp involvement</a:t>
            </a:r>
            <a:r>
              <a:rPr lang="en-US"/>
              <a:t>, representing advanced disease.</a:t>
            </a:r>
          </a:p>
          <a:p>
            <a:endParaRPr lang="en-US"/>
          </a:p>
          <a:p>
            <a:r>
              <a:rPr lang="en-US"/>
              <a:t>From D1 to D4, there is a progression of </a:t>
            </a:r>
            <a:r>
              <a:rPr lang="en-US" b="0"/>
              <a:t>increasing severity</a:t>
            </a:r>
            <a:r>
              <a:rPr lang="en-US" b="1"/>
              <a:t>. </a:t>
            </a:r>
            <a:r>
              <a:rPr lang="en-US"/>
              <a:t>And this is important, because where the lesion is on this spectrum helps guide how we manage 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Douglas Young, Brian Nový, Gregory Zeller, </a:t>
            </a:r>
            <a:r>
              <a:rPr lang="en-US" i="1"/>
              <a:t>et al</a:t>
            </a:r>
            <a:r>
              <a:rPr lang="en-US"/>
              <a:t>., “The American Dental Association Caries Classification System for Clinical Practice,” </a:t>
            </a:r>
            <a:r>
              <a:rPr lang="en-US" i="1"/>
              <a:t>The Journal of the American Dental Association</a:t>
            </a:r>
            <a:r>
              <a:rPr lang="en-US"/>
              <a:t>, </a:t>
            </a:r>
            <a:r>
              <a:rPr lang="en-US" i="0"/>
              <a:t>146 (May 25, 2015) 79-86, </a:t>
            </a:r>
            <a:r>
              <a:rPr lang="en-US"/>
              <a:t>https://</a:t>
            </a:r>
            <a:r>
              <a:rPr lang="en-US" err="1"/>
              <a:t>jada.ada.org</a:t>
            </a:r>
            <a:r>
              <a:rPr lang="en-US"/>
              <a:t>/article/S0002-8177%2814%2900029-4/</a:t>
            </a:r>
            <a:r>
              <a:rPr lang="en-US" err="1"/>
              <a:t>fulltext</a:t>
            </a:r>
            <a:r>
              <a:rPr lang="en-US"/>
              <a:t>.</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6</a:t>
            </a:fld>
            <a:endParaRPr lang="en-US"/>
          </a:p>
        </p:txBody>
      </p:sp>
    </p:spTree>
    <p:extLst>
      <p:ext uri="{BB962C8B-B14F-4D97-AF65-F5344CB8AC3E}">
        <p14:creationId xmlns:p14="http://schemas.microsoft.com/office/powerpoint/2010/main" val="198394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There are levels of prevention.</a:t>
            </a:r>
          </a:p>
          <a:p>
            <a:endParaRPr lang="en-US"/>
          </a:p>
          <a:p>
            <a:r>
              <a:rPr lang="en-US"/>
              <a:t>At the </a:t>
            </a:r>
            <a:r>
              <a:rPr lang="en-US" b="0"/>
              <a:t>primordial level</a:t>
            </a:r>
            <a:r>
              <a:rPr lang="en-US"/>
              <a:t>, the focus is on </a:t>
            </a:r>
            <a:r>
              <a:rPr lang="en-US" b="0"/>
              <a:t>preventing the development of risk factors </a:t>
            </a:r>
            <a:r>
              <a:rPr lang="en-US"/>
              <a:t>in the first place.</a:t>
            </a:r>
          </a:p>
          <a:p>
            <a:endParaRPr lang="en-US"/>
          </a:p>
          <a:p>
            <a:r>
              <a:rPr lang="en-US"/>
              <a:t>At the </a:t>
            </a:r>
            <a:r>
              <a:rPr lang="en-US" b="0"/>
              <a:t>primary level</a:t>
            </a:r>
            <a:r>
              <a:rPr lang="en-US"/>
              <a:t>, the goal is to </a:t>
            </a:r>
            <a:r>
              <a:rPr lang="en-US" b="0"/>
              <a:t>prevent disease from ever starting.</a:t>
            </a:r>
          </a:p>
          <a:p>
            <a:endParaRPr lang="en-US"/>
          </a:p>
          <a:p>
            <a:r>
              <a:rPr lang="en-US"/>
              <a:t>With </a:t>
            </a:r>
            <a:r>
              <a:rPr lang="en-US" b="0"/>
              <a:t>secondary prevention, </a:t>
            </a:r>
            <a:r>
              <a:rPr lang="en-US"/>
              <a:t>it is to </a:t>
            </a:r>
            <a:r>
              <a:rPr lang="en-US" b="0"/>
              <a:t>detect and manage disease early</a:t>
            </a:r>
            <a:r>
              <a:rPr lang="en-US"/>
              <a:t>, before it progresses.</a:t>
            </a:r>
          </a:p>
          <a:p>
            <a:endParaRPr lang="en-US"/>
          </a:p>
          <a:p>
            <a:r>
              <a:rPr lang="en-US"/>
              <a:t>And at the </a:t>
            </a:r>
            <a:r>
              <a:rPr lang="en-US" b="0"/>
              <a:t>tertiary level, </a:t>
            </a:r>
            <a:r>
              <a:rPr lang="en-US"/>
              <a:t>it is </a:t>
            </a:r>
            <a:r>
              <a:rPr lang="en-US" b="0"/>
              <a:t>treating established disease and preventing complications.</a:t>
            </a:r>
          </a:p>
          <a:p>
            <a:endParaRPr lang="en-US"/>
          </a:p>
          <a:p>
            <a:r>
              <a:rPr lang="en-US"/>
              <a:t>Across these levels, there is movement from prevention to early detection and to treatment. Understanding this spectrum helps guide the type of care provided..</a:t>
            </a:r>
          </a:p>
          <a:p>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7</a:t>
            </a:fld>
            <a:endParaRPr lang="en-US"/>
          </a:p>
        </p:txBody>
      </p:sp>
    </p:spTree>
    <p:extLst>
      <p:ext uri="{BB962C8B-B14F-4D97-AF65-F5344CB8AC3E}">
        <p14:creationId xmlns:p14="http://schemas.microsoft.com/office/powerpoint/2010/main" val="159583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chart illustrates prevention strategies available at both the individual and population levels. The choice between them depends on what works best for the patient and the specific patient population that is being addressed.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8</a:t>
            </a:fld>
            <a:endParaRPr lang="en-US"/>
          </a:p>
        </p:txBody>
      </p:sp>
    </p:spTree>
    <p:extLst>
      <p:ext uri="{BB962C8B-B14F-4D97-AF65-F5344CB8AC3E}">
        <p14:creationId xmlns:p14="http://schemas.microsoft.com/office/powerpoint/2010/main" val="1031424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Primordial prevention is characterized by the proactive prevention of risk factors at their roots. </a:t>
            </a:r>
          </a:p>
          <a:p>
            <a:r>
              <a:rPr lang="en-US" sz="1200" b="0" i="0" kern="1200">
                <a:solidFill>
                  <a:schemeClr val="tx1"/>
                </a:solidFill>
                <a:effectLst/>
                <a:latin typeface="+mn-lt"/>
                <a:ea typeface="+mn-ea"/>
                <a:cs typeface="+mn-cs"/>
              </a:rPr>
              <a:t>This involves initiating changes in the social and environmental conditions where these factors typically emerge. </a:t>
            </a:r>
          </a:p>
          <a:p>
            <a:r>
              <a:rPr lang="en-US" sz="1200" b="0" i="0" kern="1200">
                <a:solidFill>
                  <a:schemeClr val="tx1"/>
                </a:solidFill>
                <a:effectLst/>
                <a:latin typeface="+mn-lt"/>
                <a:ea typeface="+mn-ea"/>
                <a:cs typeface="+mn-cs"/>
              </a:rPr>
              <a:t>It is an ongoing process particularly focused on high-risk individuals such as children, adolescents, and young adults. </a:t>
            </a:r>
          </a:p>
          <a:p>
            <a:r>
              <a:rPr lang="en-US" sz="1200" b="0" i="0" kern="1200">
                <a:solidFill>
                  <a:schemeClr val="tx1"/>
                </a:solidFill>
                <a:effectLst/>
                <a:latin typeface="+mn-lt"/>
                <a:ea typeface="+mn-ea"/>
                <a:cs typeface="+mn-cs"/>
              </a:rPr>
              <a:t>This approach directly addresses the foundational conditions that contribute to the causation of risk factors.</a:t>
            </a:r>
            <a:endParaRPr lang="en-US"/>
          </a:p>
        </p:txBody>
      </p:sp>
      <p:sp>
        <p:nvSpPr>
          <p:cNvPr id="4" name="Slide Number Placeholder 3"/>
          <p:cNvSpPr>
            <a:spLocks noGrp="1"/>
          </p:cNvSpPr>
          <p:nvPr>
            <p:ph type="sldNum" sz="quarter" idx="5"/>
          </p:nvPr>
        </p:nvSpPr>
        <p:spPr/>
        <p:txBody>
          <a:bodyPr/>
          <a:lstStyle/>
          <a:p>
            <a:fld id="{EA410BA5-E037-324B-A239-07AF460C56E8}" type="slidenum">
              <a:rPr lang="en-US" smtClean="0"/>
              <a:t>9</a:t>
            </a:fld>
            <a:endParaRPr lang="en-US"/>
          </a:p>
        </p:txBody>
      </p:sp>
    </p:spTree>
    <p:extLst>
      <p:ext uri="{BB962C8B-B14F-4D97-AF65-F5344CB8AC3E}">
        <p14:creationId xmlns:p14="http://schemas.microsoft.com/office/powerpoint/2010/main" val="4229379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13.sv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14.sv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5255156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2"/>
                </a:solidFill>
              </a:defRPr>
            </a:lvl1pPr>
          </a:lstStyle>
          <a:p>
            <a:pPr lvl="0"/>
            <a:r>
              <a:rPr lang="en-US"/>
              <a:t>Click to edit date</a:t>
            </a:r>
          </a:p>
        </p:txBody>
      </p:sp>
    </p:spTree>
    <p:extLst>
      <p:ext uri="{BB962C8B-B14F-4D97-AF65-F5344CB8AC3E}">
        <p14:creationId xmlns:p14="http://schemas.microsoft.com/office/powerpoint/2010/main" val="273491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5755493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p:nvPr>
        </p:nvSpPr>
        <p:spPr>
          <a:xfrm>
            <a:off x="6858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4263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318348467"/>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176489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79"/>
            <a:ext cx="3149600" cy="4260395"/>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DBE34A8C-692E-584C-9ACB-8B9E24195584}"/>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5" name="TextBox 14">
            <a:extLst>
              <a:ext uri="{FF2B5EF4-FFF2-40B4-BE49-F238E27FC236}">
                <a16:creationId xmlns:a16="http://schemas.microsoft.com/office/drawing/2014/main" id="{7D6514E9-F46E-5546-BFFF-6C5403D2DB11}"/>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14" name="Picture 13">
            <a:extLst>
              <a:ext uri="{FF2B5EF4-FFF2-40B4-BE49-F238E27FC236}">
                <a16:creationId xmlns:a16="http://schemas.microsoft.com/office/drawing/2014/main" id="{C3DCCAC0-DDDC-8E4F-BEBF-BD212ABCB16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539404295"/>
      </p:ext>
    </p:extLst>
  </p:cSld>
  <p:clrMapOvr>
    <a:masterClrMapping/>
  </p:clrMapOvr>
  <p:extLst>
    <p:ext uri="{DCECCB84-F9BA-43D5-87BE-67443E8EF086}">
      <p15:sldGuideLst xmlns:p15="http://schemas.microsoft.com/office/powerpoint/2012/main">
        <p15:guide id="1" pos="2418">
          <p15:clr>
            <a:srgbClr val="FBAE40"/>
          </p15:clr>
        </p15:guide>
        <p15:guide id="2" pos="2844">
          <p15:clr>
            <a:srgbClr val="FBAE40"/>
          </p15:clr>
        </p15:guide>
        <p15:guide id="3" pos="4834">
          <p15:clr>
            <a:srgbClr val="FBAE40"/>
          </p15:clr>
        </p15:guide>
        <p15:guide id="4" pos="5262">
          <p15:clr>
            <a:srgbClr val="FBAE40"/>
          </p15:clr>
        </p15:guide>
        <p15:guide id="5" pos="429">
          <p15:clr>
            <a:srgbClr val="FBAE40"/>
          </p15:clr>
        </p15:guide>
        <p15:guide id="6" pos="7251">
          <p15:clr>
            <a:srgbClr val="FBAE40"/>
          </p15:clr>
        </p15:guide>
        <p15:guide id="7" orient="horz" pos="916">
          <p15:clr>
            <a:srgbClr val="FBAE40"/>
          </p15:clr>
        </p15:guide>
        <p15:guide id="8" orient="horz" pos="304">
          <p15:clr>
            <a:srgbClr val="FBAE40"/>
          </p15:clr>
        </p15:guide>
        <p15:guide id="9" orient="horz" pos="974">
          <p15:clr>
            <a:srgbClr val="FBAE40"/>
          </p15:clr>
        </p15:guide>
        <p15:guide id="10" orient="horz" pos="3789">
          <p15:clr>
            <a:srgbClr val="FBAE40"/>
          </p15:clr>
        </p15:guide>
        <p15:guide id="12" orient="horz" pos="41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029796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79"/>
            <a:ext cx="31496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79"/>
            <a:ext cx="6985000" cy="4251517"/>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C5D95B0A-AFCF-8E47-8231-980049A3FF59}"/>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977276354"/>
      </p:ext>
    </p:extLst>
  </p:cSld>
  <p:clrMapOvr>
    <a:masterClrMapping/>
  </p:clrMapOvr>
  <p:extLst>
    <p:ext uri="{DCECCB84-F9BA-43D5-87BE-67443E8EF086}">
      <p15:sldGuideLst xmlns:p15="http://schemas.microsoft.com/office/powerpoint/2012/main">
        <p15:guide id="1" pos="2418" userDrawn="1">
          <p15:clr>
            <a:srgbClr val="FBAE40"/>
          </p15:clr>
        </p15:guide>
        <p15:guide id="2" pos="2846" userDrawn="1">
          <p15:clr>
            <a:srgbClr val="FBAE40"/>
          </p15:clr>
        </p15:guide>
        <p15:guide id="3" pos="432" userDrawn="1">
          <p15:clr>
            <a:srgbClr val="FBAE40"/>
          </p15:clr>
        </p15:guide>
        <p15:guide id="4" pos="7251" userDrawn="1">
          <p15:clr>
            <a:srgbClr val="FBAE40"/>
          </p15:clr>
        </p15:guide>
        <p15:guide id="5" orient="horz" pos="918" userDrawn="1">
          <p15:clr>
            <a:srgbClr val="FBAE40"/>
          </p15:clr>
        </p15:guide>
        <p15:guide id="6" orient="horz" pos="308" userDrawn="1">
          <p15:clr>
            <a:srgbClr val="FBAE40"/>
          </p15:clr>
        </p15:guide>
        <p15:guide id="7" orient="horz" pos="974" userDrawn="1">
          <p15:clr>
            <a:srgbClr val="FBAE40"/>
          </p15:clr>
        </p15:guide>
        <p15:guide id="8" orient="horz" pos="3792" userDrawn="1">
          <p15:clr>
            <a:srgbClr val="FBAE40"/>
          </p15:clr>
        </p15:guide>
        <p15:guide id="10" orient="horz" pos="41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861568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p:nvPr>
        </p:nvSpPr>
        <p:spPr>
          <a:xfrm>
            <a:off x="685800" y="1554479"/>
            <a:ext cx="4657724" cy="4242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85800" y="486167"/>
            <a:ext cx="4657725" cy="966701"/>
          </a:xfrm>
        </p:spPr>
        <p:txBody>
          <a:bodyPr/>
          <a:lstStyle/>
          <a:p>
            <a:r>
              <a:rPr lang="en-US"/>
              <a:t>Click to edit title</a:t>
            </a:r>
          </a:p>
        </p:txBody>
      </p:sp>
      <p:sp>
        <p:nvSpPr>
          <p:cNvPr id="8" name="Picture Placeholder 7">
            <a:extLst>
              <a:ext uri="{FF2B5EF4-FFF2-40B4-BE49-F238E27FC236}">
                <a16:creationId xmlns:a16="http://schemas.microsoft.com/office/drawing/2014/main" id="{D4AEBFDB-020C-BA45-BD44-18B5B63448F6}"/>
              </a:ext>
            </a:extLst>
          </p:cNvPr>
          <p:cNvSpPr>
            <a:spLocks noGrp="1"/>
          </p:cNvSpPr>
          <p:nvPr>
            <p:ph type="pic" sz="quarter" idx="11"/>
          </p:nvPr>
        </p:nvSpPr>
        <p:spPr>
          <a:xfrm>
            <a:off x="6096000" y="-1"/>
            <a:ext cx="6096000" cy="6857999"/>
          </a:xfrm>
          <a:solidFill>
            <a:schemeClr val="bg1"/>
          </a:solidFill>
        </p:spPr>
        <p:txBody>
          <a:bodyPr/>
          <a:lstStyle>
            <a:lvl1pPr>
              <a:defRPr>
                <a:solidFill>
                  <a:srgbClr val="FF0000"/>
                </a:solidFill>
              </a:defRPr>
            </a:lvl1pPr>
          </a:lstStyle>
          <a:p>
            <a:r>
              <a:rPr lang="en-US"/>
              <a:t>Click icon to add picture</a:t>
            </a:r>
          </a:p>
        </p:txBody>
      </p:sp>
    </p:spTree>
    <p:extLst>
      <p:ext uri="{BB962C8B-B14F-4D97-AF65-F5344CB8AC3E}">
        <p14:creationId xmlns:p14="http://schemas.microsoft.com/office/powerpoint/2010/main" val="3867402642"/>
      </p:ext>
    </p:extLst>
  </p:cSld>
  <p:clrMapOvr>
    <a:masterClrMapping/>
  </p:clrMapOvr>
  <p:extLst>
    <p:ext uri="{DCECCB84-F9BA-43D5-87BE-67443E8EF086}">
      <p15:sldGuideLst xmlns:p15="http://schemas.microsoft.com/office/powerpoint/2012/main">
        <p15:guide id="1" pos="3840" userDrawn="1">
          <p15:clr>
            <a:srgbClr val="FBAE40"/>
          </p15:clr>
        </p15:guide>
        <p15:guide id="2" pos="3366" userDrawn="1">
          <p15:clr>
            <a:srgbClr val="FBAE40"/>
          </p15:clr>
        </p15:guide>
        <p15:guide id="3" pos="429" userDrawn="1">
          <p15:clr>
            <a:srgbClr val="FBAE40"/>
          </p15:clr>
        </p15:guide>
        <p15:guide id="4" orient="horz" pos="918" userDrawn="1">
          <p15:clr>
            <a:srgbClr val="FBAE40"/>
          </p15:clr>
        </p15:guide>
        <p15:guide id="5" orient="horz" pos="305" userDrawn="1">
          <p15:clr>
            <a:srgbClr val="FBAE40"/>
          </p15:clr>
        </p15:guide>
        <p15:guide id="6" orient="horz" pos="974" userDrawn="1">
          <p15:clr>
            <a:srgbClr val="FBAE40"/>
          </p15:clr>
        </p15:guide>
        <p15:guide id="7" orient="horz" pos="3792" userDrawn="1">
          <p15:clr>
            <a:srgbClr val="FBAE40"/>
          </p15:clr>
        </p15:guide>
        <p15:guide id="9" orient="horz" pos="414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608710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457951" y="1554479"/>
            <a:ext cx="5048249" cy="42603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72A61A17-3CE4-794D-9056-719C8031E218}"/>
              </a:ext>
            </a:extLst>
          </p:cNvPr>
          <p:cNvSpPr>
            <a:spLocks noGrp="1"/>
          </p:cNvSpPr>
          <p:nvPr>
            <p:ph sz="half" idx="1"/>
          </p:nvPr>
        </p:nvSpPr>
        <p:spPr>
          <a:xfrm>
            <a:off x="685800" y="1554480"/>
            <a:ext cx="5048250" cy="426039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457950" y="1554479"/>
            <a:ext cx="5048249" cy="4260395"/>
          </a:xfrm>
        </p:spPr>
        <p:txBody>
          <a:bodyPr/>
          <a:lstStyle/>
          <a:p>
            <a:r>
              <a:rPr lang="en-US"/>
              <a:t>Click icon to add chart</a:t>
            </a:r>
          </a:p>
        </p:txBody>
      </p:sp>
      <p:sp>
        <p:nvSpPr>
          <p:cNvPr id="9" name="Text Placeholder 3">
            <a:extLst>
              <a:ext uri="{FF2B5EF4-FFF2-40B4-BE49-F238E27FC236}">
                <a16:creationId xmlns:a16="http://schemas.microsoft.com/office/drawing/2014/main" id="{CE34E907-8ECD-A247-90F0-8089C11A7453}"/>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4290532623"/>
      </p:ext>
    </p:extLst>
  </p:cSld>
  <p:clrMapOvr>
    <a:masterClrMapping/>
  </p:clrMapOvr>
  <p:extLst>
    <p:ext uri="{DCECCB84-F9BA-43D5-87BE-67443E8EF086}">
      <p15:sldGuideLst xmlns:p15="http://schemas.microsoft.com/office/powerpoint/2012/main">
        <p15:guide id="1" pos="4068" userDrawn="1">
          <p15:clr>
            <a:srgbClr val="FBAE40"/>
          </p15:clr>
        </p15:guide>
        <p15:guide id="2" pos="3612" userDrawn="1">
          <p15:clr>
            <a:srgbClr val="FBAE40"/>
          </p15:clr>
        </p15:guide>
        <p15:guide id="3" pos="429" userDrawn="1">
          <p15:clr>
            <a:srgbClr val="FBAE40"/>
          </p15:clr>
        </p15:guide>
        <p15:guide id="4" pos="7251" userDrawn="1">
          <p15:clr>
            <a:srgbClr val="FBAE40"/>
          </p15:clr>
        </p15:guide>
        <p15:guide id="5" orient="horz" pos="305" userDrawn="1">
          <p15:clr>
            <a:srgbClr val="FBAE40"/>
          </p15:clr>
        </p15:guide>
        <p15:guide id="6" orient="horz" pos="918"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70605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B54EDF0-EE16-F249-BE06-487F678FF89B}"/>
              </a:ext>
            </a:extLst>
          </p:cNvPr>
          <p:cNvSpPr/>
          <p:nvPr/>
        </p:nvSpPr>
        <p:spPr>
          <a:xfrm>
            <a:off x="685801" y="1554480"/>
            <a:ext cx="10820400" cy="4242638"/>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85800" y="1554479"/>
            <a:ext cx="10820400" cy="4242639"/>
          </a:xfrm>
        </p:spPr>
        <p:txBody>
          <a:bodyPr/>
          <a:lstStyle/>
          <a:p>
            <a:r>
              <a:rPr lang="en-US"/>
              <a:t>Click icon to add chart</a:t>
            </a:r>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864941192"/>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with char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0378513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lvl1pPr>
          </a:lstStyle>
          <a:p>
            <a:r>
              <a:rPr lang="en-US"/>
              <a:t>Click to edit Master title style</a:t>
            </a:r>
          </a:p>
        </p:txBody>
      </p:sp>
      <p:sp>
        <p:nvSpPr>
          <p:cNvPr id="6" name="Chart Placeholder 5">
            <a:extLst>
              <a:ext uri="{FF2B5EF4-FFF2-40B4-BE49-F238E27FC236}">
                <a16:creationId xmlns:a16="http://schemas.microsoft.com/office/drawing/2014/main" id="{251225CD-4C36-CB43-A45B-21266AC5A3AD}"/>
              </a:ext>
            </a:extLst>
          </p:cNvPr>
          <p:cNvSpPr>
            <a:spLocks noGrp="1"/>
          </p:cNvSpPr>
          <p:nvPr>
            <p:ph type="chart" sz="quarter" idx="12"/>
          </p:nvPr>
        </p:nvSpPr>
        <p:spPr>
          <a:xfrm>
            <a:off x="690563" y="1554479"/>
            <a:ext cx="10820400" cy="4283614"/>
          </a:xfrm>
        </p:spPr>
        <p:txBody>
          <a:bodyPr/>
          <a:lstStyle/>
          <a:p>
            <a:r>
              <a:rPr lang="en-US"/>
              <a:t>Click icon to add chart</a:t>
            </a:r>
          </a:p>
        </p:txBody>
      </p:sp>
      <p:sp>
        <p:nvSpPr>
          <p:cNvPr id="8" name="Text Placeholder 3">
            <a:extLst>
              <a:ext uri="{FF2B5EF4-FFF2-40B4-BE49-F238E27FC236}">
                <a16:creationId xmlns:a16="http://schemas.microsoft.com/office/drawing/2014/main" id="{D9E6ADEF-C73F-4445-99EA-1ADFC12EE67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9152642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918" userDrawn="1">
          <p15:clr>
            <a:srgbClr val="FBAE40"/>
          </p15:clr>
        </p15:guide>
        <p15:guide id="4" orient="horz" pos="305" userDrawn="1">
          <p15:clr>
            <a:srgbClr val="FBAE40"/>
          </p15:clr>
        </p15:guide>
        <p15:guide id="5" orient="horz" pos="974" userDrawn="1">
          <p15:clr>
            <a:srgbClr val="FBAE40"/>
          </p15:clr>
        </p15:guide>
        <p15:guide id="6" orient="horz" pos="3792" userDrawn="1">
          <p15:clr>
            <a:srgbClr val="FBAE40"/>
          </p15:clr>
        </p15:guide>
        <p15:guide id="8" orient="horz" pos="41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2B43944D-6D92-4F40-BFAA-5B27C8ABD3EB}"/>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2381292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orient="horz" pos="305" userDrawn="1">
          <p15:clr>
            <a:srgbClr val="FBAE40"/>
          </p15:clr>
        </p15:guide>
        <p15:guide id="4" orient="horz" pos="918" userDrawn="1">
          <p15:clr>
            <a:srgbClr val="FBAE40"/>
          </p15:clr>
        </p15:guide>
        <p15:guide id="5" orient="horz" pos="3789" userDrawn="1">
          <p15:clr>
            <a:srgbClr val="FBAE40"/>
          </p15:clr>
        </p15:guide>
        <p15:guide id="7" orient="horz" pos="41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3">
            <a:extLst>
              <a:ext uri="{FF2B5EF4-FFF2-40B4-BE49-F238E27FC236}">
                <a16:creationId xmlns:a16="http://schemas.microsoft.com/office/drawing/2014/main" id="{314AD9C5-6228-ED44-889E-6904764410D1}"/>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9" name="TextBox 8">
            <a:extLst>
              <a:ext uri="{FF2B5EF4-FFF2-40B4-BE49-F238E27FC236}">
                <a16:creationId xmlns:a16="http://schemas.microsoft.com/office/drawing/2014/main" id="{A27CB764-653A-3D40-A383-E25B1CA34C60}"/>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8" name="Picture 7">
            <a:extLst>
              <a:ext uri="{FF2B5EF4-FFF2-40B4-BE49-F238E27FC236}">
                <a16:creationId xmlns:a16="http://schemas.microsoft.com/office/drawing/2014/main" id="{65C25B89-0A47-6847-B754-E3CA7837F726}"/>
              </a:ext>
            </a:extLst>
          </p:cNvPr>
          <p:cNvPicPr>
            <a:picLocks noChangeAspect="1"/>
          </p:cNvPicPr>
          <p:nvPr userDrawn="1"/>
        </p:nvPicPr>
        <p:blipFill>
          <a:blip r:embed="rId2"/>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795886014"/>
      </p:ext>
    </p:extLst>
  </p:cSld>
  <p:clrMapOvr>
    <a:masterClrMapping/>
  </p:clrMapOvr>
  <p:extLst>
    <p:ext uri="{DCECCB84-F9BA-43D5-87BE-67443E8EF086}">
      <p15:sldGuideLst xmlns:p15="http://schemas.microsoft.com/office/powerpoint/2012/main">
        <p15:guide id="1" pos="7251" userDrawn="1">
          <p15:clr>
            <a:srgbClr val="FBAE40"/>
          </p15:clr>
        </p15:guide>
        <p15:guide id="2" pos="429" userDrawn="1">
          <p15:clr>
            <a:srgbClr val="FBAE40"/>
          </p15:clr>
        </p15:guide>
        <p15:guide id="3" orient="horz" pos="918" userDrawn="1">
          <p15:clr>
            <a:srgbClr val="FBAE40"/>
          </p15:clr>
        </p15:guide>
        <p15:guide id="4" orient="horz" pos="305" userDrawn="1">
          <p15:clr>
            <a:srgbClr val="FBAE40"/>
          </p15:clr>
        </p15:guide>
        <p15:guide id="5" orient="horz" pos="3789" userDrawn="1">
          <p15:clr>
            <a:srgbClr val="FBAE40"/>
          </p15:clr>
        </p15:guide>
        <p15:guide id="7" orient="horz" pos="41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25220057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2"/>
                </a:solidFill>
              </a:defRPr>
            </a:lvl1pPr>
          </a:lstStyle>
          <a:p>
            <a:r>
              <a:rPr lang="en-US"/>
              <a:t>Click to Edit Divider</a:t>
            </a:r>
          </a:p>
        </p:txBody>
      </p:sp>
      <p:sp>
        <p:nvSpPr>
          <p:cNvPr id="4" name="Content Placeholder 3">
            <a:extLst>
              <a:ext uri="{FF2B5EF4-FFF2-40B4-BE49-F238E27FC236}">
                <a16:creationId xmlns:a16="http://schemas.microsoft.com/office/drawing/2014/main" id="{A806201F-83F0-4304-B1F9-B02CCDB0F901}"/>
              </a:ext>
            </a:extLst>
          </p:cNvPr>
          <p:cNvSpPr>
            <a:spLocks noGrp="1"/>
          </p:cNvSpPr>
          <p:nvPr>
            <p:ph sz="quarter" idx="10" hasCustomPrompt="1"/>
          </p:nvPr>
        </p:nvSpPr>
        <p:spPr>
          <a:xfrm>
            <a:off x="763588" y="3789363"/>
            <a:ext cx="10136187" cy="1462087"/>
          </a:xfrm>
        </p:spPr>
        <p:txBody>
          <a:bodyPr/>
          <a:lstStyle>
            <a:lvl1pPr>
              <a:defRPr sz="3600">
                <a:solidFill>
                  <a:schemeClr val="tx2"/>
                </a:solidFill>
              </a:defRPr>
            </a:lvl1pPr>
          </a:lstStyle>
          <a:p>
            <a:pPr lvl="0"/>
            <a:r>
              <a:rPr lang="en-US"/>
              <a:t>Click to edit Subtitle</a:t>
            </a:r>
          </a:p>
        </p:txBody>
      </p:sp>
    </p:spTree>
    <p:extLst>
      <p:ext uri="{BB962C8B-B14F-4D97-AF65-F5344CB8AC3E}">
        <p14:creationId xmlns:p14="http://schemas.microsoft.com/office/powerpoint/2010/main" val="44525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Ref idx="1001">
        <a:schemeClr val="bg2"/>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489424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0100"/>
            <a:ext cx="9089516" cy="2019300"/>
          </a:xfrm>
        </p:spPr>
        <p:txBody>
          <a:bodyPr/>
          <a:lstStyle>
            <a:lvl1pPr>
              <a:lnSpc>
                <a:spcPct val="90000"/>
              </a:lnSpc>
              <a:defRPr sz="6800">
                <a:solidFill>
                  <a:schemeClr val="tx1"/>
                </a:solidFill>
              </a:defRPr>
            </a:lvl1pPr>
          </a:lstStyle>
          <a:p>
            <a:r>
              <a:rPr lang="en-US"/>
              <a:t>Click to Edit Title</a:t>
            </a:r>
          </a:p>
        </p:txBody>
      </p:sp>
      <p:sp>
        <p:nvSpPr>
          <p:cNvPr id="3" name="Subtitle 2"/>
          <p:cNvSpPr>
            <a:spLocks noGrp="1"/>
          </p:cNvSpPr>
          <p:nvPr>
            <p:ph type="subTitle" idx="1" hasCustomPrompt="1"/>
          </p:nvPr>
        </p:nvSpPr>
        <p:spPr>
          <a:xfrm>
            <a:off x="676276" y="2819400"/>
            <a:ext cx="10839448" cy="1371599"/>
          </a:xfrm>
        </p:spPr>
        <p:txBody>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57805E39-2073-418B-A986-F392C9B3BE1B}"/>
              </a:ext>
            </a:extLst>
          </p:cNvPr>
          <p:cNvSpPr>
            <a:spLocks noGrp="1"/>
          </p:cNvSpPr>
          <p:nvPr>
            <p:ph type="body" sz="quarter" idx="10" hasCustomPrompt="1"/>
          </p:nvPr>
        </p:nvSpPr>
        <p:spPr>
          <a:xfrm>
            <a:off x="676276" y="4343400"/>
            <a:ext cx="5254625" cy="704850"/>
          </a:xfrm>
        </p:spPr>
        <p:txBody>
          <a:bodyPr/>
          <a:lstStyle>
            <a:lvl1pPr>
              <a:defRPr>
                <a:solidFill>
                  <a:schemeClr val="tx1"/>
                </a:solidFill>
              </a:defRPr>
            </a:lvl1pPr>
          </a:lstStyle>
          <a:p>
            <a:pPr lvl="0"/>
            <a:r>
              <a:rPr lang="en-US"/>
              <a:t>Click to edit date</a:t>
            </a:r>
          </a:p>
        </p:txBody>
      </p:sp>
      <p:pic>
        <p:nvPicPr>
          <p:cNvPr id="6" name="Picture 5">
            <a:extLst>
              <a:ext uri="{FF2B5EF4-FFF2-40B4-BE49-F238E27FC236}">
                <a16:creationId xmlns:a16="http://schemas.microsoft.com/office/drawing/2014/main" id="{C2CB8D2B-0080-194E-8F31-E630E9CA43B7}"/>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978480081"/>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50853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a:t>Click to Edit Divider</a:t>
            </a:r>
          </a:p>
        </p:txBody>
      </p:sp>
      <p:sp>
        <p:nvSpPr>
          <p:cNvPr id="4" name="Content Placeholder 3">
            <a:extLst>
              <a:ext uri="{FF2B5EF4-FFF2-40B4-BE49-F238E27FC236}">
                <a16:creationId xmlns:a16="http://schemas.microsoft.com/office/drawing/2014/main" id="{AE250DA8-42F8-45FD-9083-3FD90963044A}"/>
              </a:ext>
            </a:extLst>
          </p:cNvPr>
          <p:cNvSpPr>
            <a:spLocks noGrp="1"/>
          </p:cNvSpPr>
          <p:nvPr>
            <p:ph sz="quarter" idx="10" hasCustomPrompt="1"/>
          </p:nvPr>
        </p:nvSpPr>
        <p:spPr>
          <a:xfrm>
            <a:off x="763588" y="3789363"/>
            <a:ext cx="10734675" cy="1657350"/>
          </a:xfrm>
        </p:spPr>
        <p:txBody>
          <a:bodyPr/>
          <a:lstStyle>
            <a:lvl1pPr>
              <a:defRPr sz="3600">
                <a:solidFill>
                  <a:schemeClr val="tx2"/>
                </a:solidFill>
              </a:defRPr>
            </a:lvl1pPr>
          </a:lstStyle>
          <a:p>
            <a:pPr lvl="0"/>
            <a:r>
              <a:rPr lang="en-US"/>
              <a:t>Click to edit Subtitle</a:t>
            </a:r>
          </a:p>
        </p:txBody>
      </p:sp>
    </p:spTree>
    <p:extLst>
      <p:ext uri="{BB962C8B-B14F-4D97-AF65-F5344CB8AC3E}">
        <p14:creationId xmlns:p14="http://schemas.microsoft.com/office/powerpoint/2010/main" val="2664721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8335060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bg1"/>
                </a:solidFill>
              </a:defRPr>
            </a:lvl1pPr>
          </a:lstStyle>
          <a:p>
            <a:r>
              <a:rPr lang="en-US"/>
              <a:t>Click to Edit Divider</a:t>
            </a:r>
          </a:p>
        </p:txBody>
      </p:sp>
      <p:sp>
        <p:nvSpPr>
          <p:cNvPr id="8" name="TextBox 7">
            <a:extLst>
              <a:ext uri="{FF2B5EF4-FFF2-40B4-BE49-F238E27FC236}">
                <a16:creationId xmlns:a16="http://schemas.microsoft.com/office/drawing/2014/main" id="{C4C0B21A-34FD-434E-AD6A-6FD7FA899829}"/>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sp>
        <p:nvSpPr>
          <p:cNvPr id="4" name="Content Placeholder 3">
            <a:extLst>
              <a:ext uri="{FF2B5EF4-FFF2-40B4-BE49-F238E27FC236}">
                <a16:creationId xmlns:a16="http://schemas.microsoft.com/office/drawing/2014/main" id="{56E1FCE1-4399-4142-8D1B-EC751D53CBD2}"/>
              </a:ext>
            </a:extLst>
          </p:cNvPr>
          <p:cNvSpPr>
            <a:spLocks noGrp="1"/>
          </p:cNvSpPr>
          <p:nvPr>
            <p:ph sz="quarter" idx="10" hasCustomPrompt="1"/>
          </p:nvPr>
        </p:nvSpPr>
        <p:spPr>
          <a:xfrm>
            <a:off x="763588" y="3789363"/>
            <a:ext cx="10664825" cy="1462087"/>
          </a:xfrm>
        </p:spPr>
        <p:txBody>
          <a:bodyPr/>
          <a:lstStyle>
            <a:lvl1pPr>
              <a:defRPr sz="3600">
                <a:solidFill>
                  <a:schemeClr val="bg1"/>
                </a:solidFill>
              </a:defRPr>
            </a:lvl1pPr>
            <a:lvl2pPr>
              <a:buNone/>
              <a:defRPr/>
            </a:lvl2pPr>
          </a:lstStyle>
          <a:p>
            <a:pPr lvl="0"/>
            <a:r>
              <a:rPr lang="en-US"/>
              <a:t>Click to edit Subtitle</a:t>
            </a:r>
          </a:p>
        </p:txBody>
      </p:sp>
      <p:pic>
        <p:nvPicPr>
          <p:cNvPr id="9" name="Picture 8">
            <a:extLst>
              <a:ext uri="{FF2B5EF4-FFF2-40B4-BE49-F238E27FC236}">
                <a16:creationId xmlns:a16="http://schemas.microsoft.com/office/drawing/2014/main" id="{2C0BD4CA-9931-9E4E-BB70-EA84A5F4CE34}"/>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241999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601020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tx1"/>
                </a:solidFill>
              </a:defRPr>
            </a:lvl1pPr>
          </a:lstStyle>
          <a:p>
            <a:r>
              <a:rPr lang="en-US"/>
              <a:t>Click to Edit Divider</a:t>
            </a:r>
          </a:p>
        </p:txBody>
      </p:sp>
    </p:spTree>
    <p:extLst>
      <p:ext uri="{BB962C8B-B14F-4D97-AF65-F5344CB8AC3E}">
        <p14:creationId xmlns:p14="http://schemas.microsoft.com/office/powerpoint/2010/main" val="3328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with ima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4EAD11C-819C-6B4B-90E9-E4EC57663DB4}"/>
              </a:ext>
            </a:extLst>
          </p:cNvPr>
          <p:cNvGraphicFramePr>
            <a:graphicFrameLocks noChangeAspect="1"/>
          </p:cNvGraphicFramePr>
          <p:nvPr>
            <p:custDataLst>
              <p:tags r:id="rId1"/>
            </p:custDataLst>
            <p:extLst>
              <p:ext uri="{D42A27DB-BD31-4B8C-83A1-F6EECF244321}">
                <p14:modId xmlns:p14="http://schemas.microsoft.com/office/powerpoint/2010/main" val="15987588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4EAD11C-819C-6B4B-90E9-E4EC57663DB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47BB59BB-CB13-104E-A23E-FC98C0B84C84}"/>
              </a:ext>
            </a:extLst>
          </p:cNvPr>
          <p:cNvSpPr>
            <a:spLocks noGrp="1"/>
          </p:cNvSpPr>
          <p:nvPr>
            <p:ph type="pic" sz="quarter" idx="10" hasCustomPrompt="1"/>
          </p:nvPr>
        </p:nvSpPr>
        <p:spPr>
          <a:xfrm>
            <a:off x="0" y="0"/>
            <a:ext cx="12191998" cy="68580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9" name="Text Placeholder 6">
            <a:extLst>
              <a:ext uri="{FF2B5EF4-FFF2-40B4-BE49-F238E27FC236}">
                <a16:creationId xmlns:a16="http://schemas.microsoft.com/office/drawing/2014/main" id="{91B6C995-740F-9D43-90F7-B61814D2A326}"/>
              </a:ext>
            </a:extLst>
          </p:cNvPr>
          <p:cNvSpPr>
            <a:spLocks noGrp="1"/>
          </p:cNvSpPr>
          <p:nvPr>
            <p:ph type="body" sz="quarter" idx="11" hasCustomPrompt="1"/>
          </p:nvPr>
        </p:nvSpPr>
        <p:spPr>
          <a:xfrm>
            <a:off x="0" y="0"/>
            <a:ext cx="12191998" cy="68580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title" hasCustomPrompt="1"/>
          </p:nvPr>
        </p:nvSpPr>
        <p:spPr>
          <a:xfrm>
            <a:off x="763059" y="1411287"/>
            <a:ext cx="7315200" cy="2377440"/>
          </a:xfrm>
        </p:spPr>
        <p:txBody>
          <a:bodyPr anchor="t"/>
          <a:lstStyle>
            <a:lvl1pPr algn="l">
              <a:lnSpc>
                <a:spcPct val="100000"/>
              </a:lnSpc>
              <a:defRPr sz="7200" b="0" cap="none">
                <a:solidFill>
                  <a:schemeClr val="accent2"/>
                </a:solidFill>
              </a:defRPr>
            </a:lvl1pPr>
          </a:lstStyle>
          <a:p>
            <a:r>
              <a:rPr lang="en-US"/>
              <a:t>Click to Edit Divider</a:t>
            </a:r>
          </a:p>
        </p:txBody>
      </p:sp>
    </p:spTree>
    <p:extLst>
      <p:ext uri="{BB962C8B-B14F-4D97-AF65-F5344CB8AC3E}">
        <p14:creationId xmlns:p14="http://schemas.microsoft.com/office/powerpoint/2010/main" val="776108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1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44A32-2950-5840-B535-B41E4F58B975}"/>
              </a:ext>
            </a:extLst>
          </p:cNvPr>
          <p:cNvPicPr>
            <a:picLocks noChangeAspect="1"/>
          </p:cNvPicPr>
          <p:nvPr userDrawn="1"/>
        </p:nvPicPr>
        <p:blipFill>
          <a:blip r:embed="rId2"/>
          <a:stretch>
            <a:fillRect/>
          </a:stretch>
        </p:blipFill>
        <p:spPr>
          <a:xfrm>
            <a:off x="4120361" y="2383747"/>
            <a:ext cx="3943453" cy="1455322"/>
          </a:xfrm>
          <a:prstGeom prst="rect">
            <a:avLst/>
          </a:prstGeom>
        </p:spPr>
      </p:pic>
    </p:spTree>
    <p:extLst>
      <p:ext uri="{BB962C8B-B14F-4D97-AF65-F5344CB8AC3E}">
        <p14:creationId xmlns:p14="http://schemas.microsoft.com/office/powerpoint/2010/main" val="26184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F6D07F-A63F-E542-B09E-E79310F1AB1D}"/>
              </a:ext>
            </a:extLst>
          </p:cNvPr>
          <p:cNvGraphicFramePr>
            <a:graphicFrameLocks noChangeAspect="1"/>
          </p:cNvGraphicFramePr>
          <p:nvPr>
            <p:custDataLst>
              <p:tags r:id="rId1"/>
            </p:custDataLst>
            <p:extLst>
              <p:ext uri="{D42A27DB-BD31-4B8C-83A1-F6EECF244321}">
                <p14:modId xmlns:p14="http://schemas.microsoft.com/office/powerpoint/2010/main" val="2232920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3F6D07F-A63F-E542-B09E-E79310F1AB1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descr="Logo&#10;&#10;Description automatically generated">
            <a:extLst>
              <a:ext uri="{FF2B5EF4-FFF2-40B4-BE49-F238E27FC236}">
                <a16:creationId xmlns:a16="http://schemas.microsoft.com/office/drawing/2014/main" id="{02434B36-8E71-9446-A1BC-5D5BF99F3232}"/>
              </a:ext>
            </a:extLst>
          </p:cNvPr>
          <p:cNvPicPr>
            <a:picLocks noChangeAspect="1"/>
          </p:cNvPicPr>
          <p:nvPr userDrawn="1"/>
        </p:nvPicPr>
        <p:blipFill>
          <a:blip r:embed="rId5"/>
          <a:stretch>
            <a:fillRect/>
          </a:stretch>
        </p:blipFill>
        <p:spPr>
          <a:xfrm>
            <a:off x="4120362" y="2362297"/>
            <a:ext cx="3943452" cy="1455322"/>
          </a:xfrm>
          <a:prstGeom prst="rect">
            <a:avLst/>
          </a:prstGeom>
        </p:spPr>
      </p:pic>
    </p:spTree>
    <p:extLst>
      <p:ext uri="{BB962C8B-B14F-4D97-AF65-F5344CB8AC3E}">
        <p14:creationId xmlns:p14="http://schemas.microsoft.com/office/powerpoint/2010/main" val="574196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ico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30237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05B91738-4B95-2140-9C94-01849D0CBAF5}"/>
              </a:ext>
            </a:extLst>
          </p:cNvPr>
          <p:cNvSpPr>
            <a:spLocks noGrp="1"/>
          </p:cNvSpPr>
          <p:nvPr>
            <p:ph type="pic" sz="quarter" idx="14"/>
          </p:nvPr>
        </p:nvSpPr>
        <p:spPr>
          <a:xfrm>
            <a:off x="683260" y="1546225"/>
            <a:ext cx="2423160" cy="1094189"/>
          </a:xfrm>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EE55E4-2AC4-1643-B946-18BF3435E294}"/>
              </a:ext>
            </a:extLst>
          </p:cNvPr>
          <p:cNvSpPr>
            <a:spLocks noGrp="1"/>
          </p:cNvSpPr>
          <p:nvPr>
            <p:ph type="body" sz="quarter" idx="10" hasCustomPrompt="1"/>
          </p:nvPr>
        </p:nvSpPr>
        <p:spPr>
          <a:xfrm>
            <a:off x="685800" y="3133725"/>
            <a:ext cx="2423160" cy="2286000"/>
          </a:xfrm>
        </p:spPr>
        <p:txBody>
          <a:bodyPr/>
          <a:lstStyle>
            <a:lvl1pPr>
              <a:defRPr sz="2200"/>
            </a:lvl1pPr>
          </a:lstStyle>
          <a:p>
            <a:pPr lvl="0"/>
            <a:r>
              <a:rPr lang="en-US"/>
              <a:t>Click to edit text</a:t>
            </a:r>
          </a:p>
        </p:txBody>
      </p:sp>
      <p:sp>
        <p:nvSpPr>
          <p:cNvPr id="12" name="Text Placeholder 5">
            <a:extLst>
              <a:ext uri="{FF2B5EF4-FFF2-40B4-BE49-F238E27FC236}">
                <a16:creationId xmlns:a16="http://schemas.microsoft.com/office/drawing/2014/main" id="{FA8A2AFC-14B9-4E44-807C-AA683A7D1DD4}"/>
              </a:ext>
            </a:extLst>
          </p:cNvPr>
          <p:cNvSpPr>
            <a:spLocks noGrp="1"/>
          </p:cNvSpPr>
          <p:nvPr>
            <p:ph type="body" sz="quarter" idx="11" hasCustomPrompt="1"/>
          </p:nvPr>
        </p:nvSpPr>
        <p:spPr>
          <a:xfrm>
            <a:off x="3486468" y="3133725"/>
            <a:ext cx="2423160" cy="2286000"/>
          </a:xfrm>
        </p:spPr>
        <p:txBody>
          <a:bodyPr/>
          <a:lstStyle>
            <a:lvl1pPr>
              <a:defRPr sz="2200"/>
            </a:lvl1pPr>
          </a:lstStyle>
          <a:p>
            <a:pPr lvl="0"/>
            <a:r>
              <a:rPr lang="en-US"/>
              <a:t>Click to edit text</a:t>
            </a:r>
          </a:p>
        </p:txBody>
      </p:sp>
      <p:sp>
        <p:nvSpPr>
          <p:cNvPr id="13" name="Text Placeholder 5">
            <a:extLst>
              <a:ext uri="{FF2B5EF4-FFF2-40B4-BE49-F238E27FC236}">
                <a16:creationId xmlns:a16="http://schemas.microsoft.com/office/drawing/2014/main" id="{9041BBF7-1139-944E-BB1F-E4A521CA43D1}"/>
              </a:ext>
            </a:extLst>
          </p:cNvPr>
          <p:cNvSpPr>
            <a:spLocks noGrp="1"/>
          </p:cNvSpPr>
          <p:nvPr>
            <p:ph type="body" sz="quarter" idx="12" hasCustomPrompt="1"/>
          </p:nvPr>
        </p:nvSpPr>
        <p:spPr>
          <a:xfrm>
            <a:off x="6287136" y="3133725"/>
            <a:ext cx="2423160" cy="2286000"/>
          </a:xfrm>
        </p:spPr>
        <p:txBody>
          <a:bodyPr/>
          <a:lstStyle>
            <a:lvl1pPr>
              <a:defRPr sz="2200"/>
            </a:lvl1pPr>
          </a:lstStyle>
          <a:p>
            <a:pPr lvl="0"/>
            <a:r>
              <a:rPr lang="en-US"/>
              <a:t>Click to edit text</a:t>
            </a:r>
          </a:p>
        </p:txBody>
      </p:sp>
      <p:sp>
        <p:nvSpPr>
          <p:cNvPr id="14" name="Text Placeholder 5">
            <a:extLst>
              <a:ext uri="{FF2B5EF4-FFF2-40B4-BE49-F238E27FC236}">
                <a16:creationId xmlns:a16="http://schemas.microsoft.com/office/drawing/2014/main" id="{FE708A00-168A-1744-A1FD-95C224DF40D2}"/>
              </a:ext>
            </a:extLst>
          </p:cNvPr>
          <p:cNvSpPr>
            <a:spLocks noGrp="1"/>
          </p:cNvSpPr>
          <p:nvPr>
            <p:ph type="body" sz="quarter" idx="13" hasCustomPrompt="1"/>
          </p:nvPr>
        </p:nvSpPr>
        <p:spPr>
          <a:xfrm>
            <a:off x="9087803" y="3133725"/>
            <a:ext cx="2423160" cy="2286000"/>
          </a:xfrm>
        </p:spPr>
        <p:txBody>
          <a:bodyPr/>
          <a:lstStyle>
            <a:lvl1pPr>
              <a:defRPr sz="2200"/>
            </a:lvl1pPr>
          </a:lstStyle>
          <a:p>
            <a:pPr lvl="0"/>
            <a:r>
              <a:rPr lang="en-US"/>
              <a:t>Click to edit text</a:t>
            </a:r>
          </a:p>
        </p:txBody>
      </p:sp>
      <p:sp>
        <p:nvSpPr>
          <p:cNvPr id="18" name="Picture Placeholder 16">
            <a:extLst>
              <a:ext uri="{FF2B5EF4-FFF2-40B4-BE49-F238E27FC236}">
                <a16:creationId xmlns:a16="http://schemas.microsoft.com/office/drawing/2014/main" id="{82E5E583-0CCC-5749-A61E-8B68166D0C33}"/>
              </a:ext>
            </a:extLst>
          </p:cNvPr>
          <p:cNvSpPr>
            <a:spLocks noGrp="1"/>
          </p:cNvSpPr>
          <p:nvPr>
            <p:ph type="pic" sz="quarter" idx="15"/>
          </p:nvPr>
        </p:nvSpPr>
        <p:spPr>
          <a:xfrm>
            <a:off x="3484774" y="1546225"/>
            <a:ext cx="2423160" cy="1094189"/>
          </a:xfrm>
        </p:spPr>
        <p:txBody>
          <a:bodyPr/>
          <a:lstStyle>
            <a:lvl1pPr>
              <a:defRPr sz="1200">
                <a:solidFill>
                  <a:srgbClr val="FF0000"/>
                </a:solidFill>
              </a:defRPr>
            </a:lvl1pPr>
          </a:lstStyle>
          <a:p>
            <a:r>
              <a:rPr lang="en-US"/>
              <a:t>Click icon to add picture</a:t>
            </a:r>
          </a:p>
        </p:txBody>
      </p:sp>
      <p:sp>
        <p:nvSpPr>
          <p:cNvPr id="19" name="Picture Placeholder 16">
            <a:extLst>
              <a:ext uri="{FF2B5EF4-FFF2-40B4-BE49-F238E27FC236}">
                <a16:creationId xmlns:a16="http://schemas.microsoft.com/office/drawing/2014/main" id="{73B3615F-7B7F-C049-A051-269B92BDA1EA}"/>
              </a:ext>
            </a:extLst>
          </p:cNvPr>
          <p:cNvSpPr>
            <a:spLocks noGrp="1"/>
          </p:cNvSpPr>
          <p:nvPr>
            <p:ph type="pic" sz="quarter" idx="16"/>
          </p:nvPr>
        </p:nvSpPr>
        <p:spPr>
          <a:xfrm>
            <a:off x="6286288" y="1546225"/>
            <a:ext cx="2423160" cy="1094189"/>
          </a:xfrm>
        </p:spPr>
        <p:txBody>
          <a:bodyPr/>
          <a:lstStyle>
            <a:lvl1pPr>
              <a:defRPr sz="1200">
                <a:solidFill>
                  <a:srgbClr val="FF0000"/>
                </a:solidFill>
              </a:defRPr>
            </a:lvl1pPr>
          </a:lstStyle>
          <a:p>
            <a:r>
              <a:rPr lang="en-US"/>
              <a:t>Click icon to add picture</a:t>
            </a:r>
          </a:p>
        </p:txBody>
      </p:sp>
      <p:sp>
        <p:nvSpPr>
          <p:cNvPr id="20" name="Picture Placeholder 16">
            <a:extLst>
              <a:ext uri="{FF2B5EF4-FFF2-40B4-BE49-F238E27FC236}">
                <a16:creationId xmlns:a16="http://schemas.microsoft.com/office/drawing/2014/main" id="{7BED6C5F-628A-634C-A1BE-5BCC177EAC29}"/>
              </a:ext>
            </a:extLst>
          </p:cNvPr>
          <p:cNvSpPr>
            <a:spLocks noGrp="1"/>
          </p:cNvSpPr>
          <p:nvPr>
            <p:ph type="pic" sz="quarter" idx="17"/>
          </p:nvPr>
        </p:nvSpPr>
        <p:spPr>
          <a:xfrm>
            <a:off x="9087803" y="1546225"/>
            <a:ext cx="2423160" cy="1094189"/>
          </a:xfrm>
        </p:spPr>
        <p:txBody>
          <a:bodyPr/>
          <a:lstStyle>
            <a:lvl1pPr>
              <a:defRPr sz="1200">
                <a:solidFill>
                  <a:srgbClr val="FF0000"/>
                </a:solidFill>
              </a:defRPr>
            </a:lvl1pPr>
          </a:lstStyle>
          <a:p>
            <a:r>
              <a:rPr lang="en-US"/>
              <a:t>Click icon to add picture</a:t>
            </a:r>
          </a:p>
        </p:txBody>
      </p:sp>
      <p:sp>
        <p:nvSpPr>
          <p:cNvPr id="16" name="Text Placeholder 3">
            <a:extLst>
              <a:ext uri="{FF2B5EF4-FFF2-40B4-BE49-F238E27FC236}">
                <a16:creationId xmlns:a16="http://schemas.microsoft.com/office/drawing/2014/main" id="{08E43F54-A4C7-E048-AEC6-C190217EF53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11729529"/>
      </p:ext>
    </p:extLst>
  </p:cSld>
  <p:clrMapOvr>
    <a:masterClrMapping/>
  </p:clrMapOvr>
  <p:extLst>
    <p:ext uri="{DCECCB84-F9BA-43D5-87BE-67443E8EF086}">
      <p15:sldGuideLst xmlns:p15="http://schemas.microsoft.com/office/powerpoint/2012/main">
        <p15:guide id="1" pos="432" userDrawn="1">
          <p15:clr>
            <a:srgbClr val="FBAE40"/>
          </p15:clr>
        </p15:guide>
        <p15:guide id="2" pos="7251" userDrawn="1">
          <p15:clr>
            <a:srgbClr val="FBAE40"/>
          </p15:clr>
        </p15:guide>
        <p15:guide id="3" orient="horz" pos="918" userDrawn="1">
          <p15:clr>
            <a:srgbClr val="FBAE40"/>
          </p15:clr>
        </p15:guide>
        <p15:guide id="4" orient="horz" pos="974" userDrawn="1">
          <p15:clr>
            <a:srgbClr val="FBAE40"/>
          </p15:clr>
        </p15:guide>
        <p15:guide id="5" orient="horz" pos="305" userDrawn="1">
          <p15:clr>
            <a:srgbClr val="FBAE40"/>
          </p15:clr>
        </p15:guide>
        <p15:guide id="6" pos="1968" userDrawn="1">
          <p15:clr>
            <a:srgbClr val="FBAE40"/>
          </p15:clr>
        </p15:guide>
        <p15:guide id="7" pos="2184" userDrawn="1">
          <p15:clr>
            <a:srgbClr val="FBAE40"/>
          </p15:clr>
        </p15:guide>
        <p15:guide id="8" pos="3720" userDrawn="1">
          <p15:clr>
            <a:srgbClr val="FBAE40"/>
          </p15:clr>
        </p15:guide>
        <p15:guide id="9" pos="3960" userDrawn="1">
          <p15:clr>
            <a:srgbClr val="FBAE40"/>
          </p15:clr>
        </p15:guide>
        <p15:guide id="10" pos="5472" userDrawn="1">
          <p15:clr>
            <a:srgbClr val="FBAE40"/>
          </p15:clr>
        </p15:guide>
        <p15:guide id="11" pos="5712" userDrawn="1">
          <p15:clr>
            <a:srgbClr val="FBAE40"/>
          </p15:clr>
        </p15:guide>
        <p15:guide id="12" orient="horz" pos="1663" userDrawn="1">
          <p15:clr>
            <a:srgbClr val="FBAE40"/>
          </p15:clr>
        </p15:guide>
        <p15:guide id="13" orient="horz" pos="1968" userDrawn="1">
          <p15:clr>
            <a:srgbClr val="FBAE40"/>
          </p15:clr>
        </p15:guide>
        <p15:guide id="15" orient="horz" pos="4145" userDrawn="1">
          <p15:clr>
            <a:srgbClr val="FBAE40"/>
          </p15:clr>
        </p15:guide>
        <p15:guide id="16" orient="horz" pos="379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1857204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0"/>
            <a:ext cx="3149600" cy="2752817"/>
          </a:xfrm>
        </p:spPr>
        <p:txBody>
          <a:bodyPr/>
          <a:lstStyle/>
          <a:p>
            <a:pPr lvl="0"/>
            <a:r>
              <a:rPr lang="en-US"/>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52817"/>
          </a:xfrm>
        </p:spPr>
        <p:txBody>
          <a:bodyPr/>
          <a:lstStyle/>
          <a:p>
            <a:pPr lvl="0"/>
            <a:r>
              <a:rPr lang="en-US"/>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52817"/>
          </a:xfrm>
        </p:spPr>
        <p:txBody>
          <a:bodyPr/>
          <a:lstStyle/>
          <a:p>
            <a:pPr lvl="0"/>
            <a:r>
              <a:rPr lang="en-US"/>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tx2"/>
                </a:solidFill>
              </a:defRPr>
            </a:lvl1pPr>
          </a:lstStyle>
          <a:p>
            <a:pPr lvl="0"/>
            <a:r>
              <a:rPr lang="en-US"/>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tx2"/>
                </a:solidFill>
              </a:defRPr>
            </a:lvl1pPr>
          </a:lstStyle>
          <a:p>
            <a:pPr lvl="0"/>
            <a:r>
              <a:rPr lang="en-US"/>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tx2"/>
                </a:solidFill>
              </a:defRPr>
            </a:lvl1pPr>
          </a:lstStyle>
          <a:p>
            <a:pPr lvl="0"/>
            <a:r>
              <a:rPr lang="en-US"/>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3824596383"/>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guide id="13" orient="horz" pos="196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 Statistic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898771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12" name="Text Placeholder 5">
            <a:extLst>
              <a:ext uri="{FF2B5EF4-FFF2-40B4-BE49-F238E27FC236}">
                <a16:creationId xmlns:a16="http://schemas.microsoft.com/office/drawing/2014/main" id="{21177A3D-4A3B-7947-AEC5-B449F32D177A}"/>
              </a:ext>
            </a:extLst>
          </p:cNvPr>
          <p:cNvSpPr>
            <a:spLocks noGrp="1"/>
          </p:cNvSpPr>
          <p:nvPr>
            <p:ph type="body" sz="quarter" idx="12" hasCustomPrompt="1"/>
          </p:nvPr>
        </p:nvSpPr>
        <p:spPr>
          <a:xfrm>
            <a:off x="685800" y="3124201"/>
            <a:ext cx="3149600" cy="2726184"/>
          </a:xfrm>
        </p:spPr>
        <p:txBody>
          <a:bodyPr/>
          <a:lstStyle/>
          <a:p>
            <a:pPr lvl="0"/>
            <a:r>
              <a:rPr lang="en-US"/>
              <a:t>Click to edit text</a:t>
            </a:r>
          </a:p>
        </p:txBody>
      </p:sp>
      <p:sp>
        <p:nvSpPr>
          <p:cNvPr id="13" name="Text Placeholder 5">
            <a:extLst>
              <a:ext uri="{FF2B5EF4-FFF2-40B4-BE49-F238E27FC236}">
                <a16:creationId xmlns:a16="http://schemas.microsoft.com/office/drawing/2014/main" id="{DD277856-EAAC-5045-8D25-579EF6B0A0D5}"/>
              </a:ext>
            </a:extLst>
          </p:cNvPr>
          <p:cNvSpPr>
            <a:spLocks noGrp="1"/>
          </p:cNvSpPr>
          <p:nvPr>
            <p:ph type="body" sz="quarter" idx="13" hasCustomPrompt="1"/>
          </p:nvPr>
        </p:nvSpPr>
        <p:spPr>
          <a:xfrm>
            <a:off x="4521708" y="3124200"/>
            <a:ext cx="3149600" cy="2726185"/>
          </a:xfrm>
        </p:spPr>
        <p:txBody>
          <a:bodyPr/>
          <a:lstStyle/>
          <a:p>
            <a:pPr lvl="0"/>
            <a:r>
              <a:rPr lang="en-US"/>
              <a:t>Click to edit text</a:t>
            </a:r>
          </a:p>
        </p:txBody>
      </p:sp>
      <p:sp>
        <p:nvSpPr>
          <p:cNvPr id="14" name="Text Placeholder 5">
            <a:extLst>
              <a:ext uri="{FF2B5EF4-FFF2-40B4-BE49-F238E27FC236}">
                <a16:creationId xmlns:a16="http://schemas.microsoft.com/office/drawing/2014/main" id="{5AEEC403-2E22-7449-9722-70875FDAAA8B}"/>
              </a:ext>
            </a:extLst>
          </p:cNvPr>
          <p:cNvSpPr>
            <a:spLocks noGrp="1"/>
          </p:cNvSpPr>
          <p:nvPr>
            <p:ph type="body" sz="quarter" idx="14" hasCustomPrompt="1"/>
          </p:nvPr>
        </p:nvSpPr>
        <p:spPr>
          <a:xfrm>
            <a:off x="8357616" y="3124200"/>
            <a:ext cx="3149600" cy="2726185"/>
          </a:xfrm>
        </p:spPr>
        <p:txBody>
          <a:bodyPr/>
          <a:lstStyle/>
          <a:p>
            <a:pPr lvl="0"/>
            <a:r>
              <a:rPr lang="en-US"/>
              <a:t>Click to edit text</a:t>
            </a:r>
          </a:p>
        </p:txBody>
      </p:sp>
      <p:sp>
        <p:nvSpPr>
          <p:cNvPr id="15" name="Text Placeholder 6">
            <a:extLst>
              <a:ext uri="{FF2B5EF4-FFF2-40B4-BE49-F238E27FC236}">
                <a16:creationId xmlns:a16="http://schemas.microsoft.com/office/drawing/2014/main" id="{C8CFE25B-CB8D-2942-8363-87001A496ED7}"/>
              </a:ext>
            </a:extLst>
          </p:cNvPr>
          <p:cNvSpPr>
            <a:spLocks noGrp="1"/>
          </p:cNvSpPr>
          <p:nvPr>
            <p:ph type="body" sz="quarter" idx="15" hasCustomPrompt="1"/>
          </p:nvPr>
        </p:nvSpPr>
        <p:spPr>
          <a:xfrm>
            <a:off x="685800" y="1552576"/>
            <a:ext cx="3149600" cy="1343026"/>
          </a:xfrm>
        </p:spPr>
        <p:txBody>
          <a:bodyPr anchor="t"/>
          <a:lstStyle>
            <a:lvl1pPr algn="ctr">
              <a:defRPr sz="8200">
                <a:solidFill>
                  <a:schemeClr val="accent2"/>
                </a:solidFill>
              </a:defRPr>
            </a:lvl1pPr>
          </a:lstStyle>
          <a:p>
            <a:pPr lvl="0"/>
            <a:r>
              <a:rPr lang="en-US"/>
              <a:t>00%</a:t>
            </a:r>
          </a:p>
        </p:txBody>
      </p:sp>
      <p:sp>
        <p:nvSpPr>
          <p:cNvPr id="16" name="Text Placeholder 6">
            <a:extLst>
              <a:ext uri="{FF2B5EF4-FFF2-40B4-BE49-F238E27FC236}">
                <a16:creationId xmlns:a16="http://schemas.microsoft.com/office/drawing/2014/main" id="{EC71ADF9-E7ED-A84F-A07E-475C447D3F9B}"/>
              </a:ext>
            </a:extLst>
          </p:cNvPr>
          <p:cNvSpPr>
            <a:spLocks noGrp="1"/>
          </p:cNvSpPr>
          <p:nvPr>
            <p:ph type="body" sz="quarter" idx="16" hasCustomPrompt="1"/>
          </p:nvPr>
        </p:nvSpPr>
        <p:spPr>
          <a:xfrm>
            <a:off x="4524375" y="1552576"/>
            <a:ext cx="3149600" cy="1343026"/>
          </a:xfrm>
        </p:spPr>
        <p:txBody>
          <a:bodyPr anchor="t"/>
          <a:lstStyle>
            <a:lvl1pPr algn="ctr">
              <a:defRPr sz="8200">
                <a:solidFill>
                  <a:schemeClr val="accent2"/>
                </a:solidFill>
              </a:defRPr>
            </a:lvl1pPr>
          </a:lstStyle>
          <a:p>
            <a:pPr lvl="0"/>
            <a:r>
              <a:rPr lang="en-US"/>
              <a:t>00%</a:t>
            </a:r>
          </a:p>
        </p:txBody>
      </p:sp>
      <p:sp>
        <p:nvSpPr>
          <p:cNvPr id="17" name="Text Placeholder 6">
            <a:extLst>
              <a:ext uri="{FF2B5EF4-FFF2-40B4-BE49-F238E27FC236}">
                <a16:creationId xmlns:a16="http://schemas.microsoft.com/office/drawing/2014/main" id="{23C59C0B-0B99-8946-A964-B883A7CF6083}"/>
              </a:ext>
            </a:extLst>
          </p:cNvPr>
          <p:cNvSpPr>
            <a:spLocks noGrp="1"/>
          </p:cNvSpPr>
          <p:nvPr>
            <p:ph type="body" sz="quarter" idx="17" hasCustomPrompt="1"/>
          </p:nvPr>
        </p:nvSpPr>
        <p:spPr>
          <a:xfrm>
            <a:off x="8361363" y="1552576"/>
            <a:ext cx="3149600" cy="1343026"/>
          </a:xfrm>
        </p:spPr>
        <p:txBody>
          <a:bodyPr anchor="t"/>
          <a:lstStyle>
            <a:lvl1pPr algn="ctr">
              <a:defRPr sz="8200">
                <a:solidFill>
                  <a:schemeClr val="accent2"/>
                </a:solidFill>
              </a:defRPr>
            </a:lvl1pPr>
          </a:lstStyle>
          <a:p>
            <a:pPr lvl="0"/>
            <a:r>
              <a:rPr lang="en-US"/>
              <a:t>00%</a:t>
            </a:r>
          </a:p>
        </p:txBody>
      </p:sp>
      <p:sp>
        <p:nvSpPr>
          <p:cNvPr id="11" name="Text Placeholder 3">
            <a:extLst>
              <a:ext uri="{FF2B5EF4-FFF2-40B4-BE49-F238E27FC236}">
                <a16:creationId xmlns:a16="http://schemas.microsoft.com/office/drawing/2014/main" id="{C0435EC5-7AF3-ED45-A2D1-126EEFDB6085}"/>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670737002"/>
      </p:ext>
    </p:extLst>
  </p:cSld>
  <p:clrMapOvr>
    <a:masterClrMapping/>
  </p:clrMapOvr>
  <p:extLst>
    <p:ext uri="{DCECCB84-F9BA-43D5-87BE-67443E8EF086}">
      <p15:sldGuideLst xmlns:p15="http://schemas.microsoft.com/office/powerpoint/2012/main">
        <p15:guide id="1" pos="2416">
          <p15:clr>
            <a:srgbClr val="FBAE40"/>
          </p15:clr>
        </p15:guide>
        <p15:guide id="2" pos="2846">
          <p15:clr>
            <a:srgbClr val="FBAE40"/>
          </p15:clr>
        </p15:guide>
        <p15:guide id="3" pos="4834">
          <p15:clr>
            <a:srgbClr val="FBAE40"/>
          </p15:clr>
        </p15:guide>
        <p15:guide id="4" pos="5262">
          <p15:clr>
            <a:srgbClr val="FBAE40"/>
          </p15:clr>
        </p15:guide>
        <p15:guide id="5" pos="428">
          <p15:clr>
            <a:srgbClr val="FBAE40"/>
          </p15:clr>
        </p15:guide>
        <p15:guide id="6" pos="7251">
          <p15:clr>
            <a:srgbClr val="FBAE40"/>
          </p15:clr>
        </p15:guide>
        <p15:guide id="7" orient="horz" pos="306">
          <p15:clr>
            <a:srgbClr val="FBAE40"/>
          </p15:clr>
        </p15:guide>
        <p15:guide id="8" orient="horz" pos="916">
          <p15:clr>
            <a:srgbClr val="FBAE40"/>
          </p15:clr>
        </p15:guide>
        <p15:guide id="9" orient="horz" pos="974">
          <p15:clr>
            <a:srgbClr val="FBAE40"/>
          </p15:clr>
        </p15:guide>
        <p15:guide id="10" orient="horz" pos="3792">
          <p15:clr>
            <a:srgbClr val="FBAE40"/>
          </p15:clr>
        </p15:guide>
        <p15:guide id="12" orient="horz" pos="4148">
          <p15:clr>
            <a:srgbClr val="FBAE40"/>
          </p15:clr>
        </p15:guide>
        <p15:guide id="13" orient="horz" pos="19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0" name="Title 9">
            <a:extLst>
              <a:ext uri="{FF2B5EF4-FFF2-40B4-BE49-F238E27FC236}">
                <a16:creationId xmlns:a16="http://schemas.microsoft.com/office/drawing/2014/main" id="{9EA2F1B1-9452-3B47-A410-6A92F8E7FDE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5039199"/>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4 Statistics">
    <p:bg>
      <p:bgPr>
        <a:solidFill>
          <a:srgbClr val="C3DEF9"/>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BE98416-ED3F-DA4E-8DAD-172FB9B1A3D7}"/>
              </a:ext>
            </a:extLst>
          </p:cNvPr>
          <p:cNvGraphicFramePr>
            <a:graphicFrameLocks noChangeAspect="1"/>
          </p:cNvGraphicFramePr>
          <p:nvPr>
            <p:custDataLst>
              <p:tags r:id="rId1"/>
            </p:custDataLst>
            <p:extLst>
              <p:ext uri="{D42A27DB-BD31-4B8C-83A1-F6EECF244321}">
                <p14:modId xmlns:p14="http://schemas.microsoft.com/office/powerpoint/2010/main" val="16480947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2BE98416-ED3F-DA4E-8DAD-172FB9B1A3D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BA4B35-07F1-924E-A4FB-E9D9F676503D}"/>
              </a:ext>
            </a:extLst>
          </p:cNvPr>
          <p:cNvSpPr>
            <a:spLocks noGrp="1"/>
          </p:cNvSpPr>
          <p:nvPr>
            <p:ph type="title"/>
          </p:nvPr>
        </p:nvSpPr>
        <p:spPr>
          <a:xfrm>
            <a:off x="685800" y="486167"/>
            <a:ext cx="10820400" cy="966701"/>
          </a:xfrm>
        </p:spPr>
        <p:txBody>
          <a:bodyPr/>
          <a:lstStyle/>
          <a:p>
            <a:r>
              <a:rPr lang="en-US"/>
              <a:t>Click to edit Master title style</a:t>
            </a:r>
          </a:p>
        </p:txBody>
      </p:sp>
      <p:sp>
        <p:nvSpPr>
          <p:cNvPr id="7" name="Text Placeholder 6">
            <a:extLst>
              <a:ext uri="{FF2B5EF4-FFF2-40B4-BE49-F238E27FC236}">
                <a16:creationId xmlns:a16="http://schemas.microsoft.com/office/drawing/2014/main" id="{305A373B-F92F-AD4D-ACB1-2A44B9F69654}"/>
              </a:ext>
            </a:extLst>
          </p:cNvPr>
          <p:cNvSpPr>
            <a:spLocks noGrp="1"/>
          </p:cNvSpPr>
          <p:nvPr>
            <p:ph type="body" sz="quarter" idx="10" hasCustomPrompt="1"/>
          </p:nvPr>
        </p:nvSpPr>
        <p:spPr>
          <a:xfrm>
            <a:off x="3095625" y="1752600"/>
            <a:ext cx="2571749" cy="1188720"/>
          </a:xfrm>
        </p:spPr>
        <p:txBody>
          <a:bodyPr/>
          <a:lstStyle/>
          <a:p>
            <a:pPr lvl="0"/>
            <a:r>
              <a:rPr lang="en-US"/>
              <a:t>Click to edit content</a:t>
            </a:r>
          </a:p>
        </p:txBody>
      </p:sp>
      <p:sp>
        <p:nvSpPr>
          <p:cNvPr id="8" name="Text Placeholder 6">
            <a:extLst>
              <a:ext uri="{FF2B5EF4-FFF2-40B4-BE49-F238E27FC236}">
                <a16:creationId xmlns:a16="http://schemas.microsoft.com/office/drawing/2014/main" id="{7F6735D1-DD43-874F-A02D-C8C48903BB4C}"/>
              </a:ext>
            </a:extLst>
          </p:cNvPr>
          <p:cNvSpPr>
            <a:spLocks noGrp="1"/>
          </p:cNvSpPr>
          <p:nvPr>
            <p:ph type="body" sz="quarter" idx="11" hasCustomPrompt="1"/>
          </p:nvPr>
        </p:nvSpPr>
        <p:spPr>
          <a:xfrm>
            <a:off x="685800" y="1552576"/>
            <a:ext cx="2409825" cy="1343026"/>
          </a:xfrm>
        </p:spPr>
        <p:txBody>
          <a:bodyPr anchor="t"/>
          <a:lstStyle>
            <a:lvl1pPr>
              <a:defRPr sz="8200">
                <a:solidFill>
                  <a:schemeClr val="accent1"/>
                </a:solidFill>
              </a:defRPr>
            </a:lvl1pPr>
          </a:lstStyle>
          <a:p>
            <a:pPr lvl="0"/>
            <a:r>
              <a:rPr lang="en-US"/>
              <a:t>00%</a:t>
            </a:r>
          </a:p>
        </p:txBody>
      </p:sp>
      <p:sp>
        <p:nvSpPr>
          <p:cNvPr id="9" name="Text Placeholder 6">
            <a:extLst>
              <a:ext uri="{FF2B5EF4-FFF2-40B4-BE49-F238E27FC236}">
                <a16:creationId xmlns:a16="http://schemas.microsoft.com/office/drawing/2014/main" id="{A7C01DEE-14A2-DE44-98D6-0BFE7F615DEB}"/>
              </a:ext>
            </a:extLst>
          </p:cNvPr>
          <p:cNvSpPr>
            <a:spLocks noGrp="1"/>
          </p:cNvSpPr>
          <p:nvPr>
            <p:ph type="body" sz="quarter" idx="12" hasCustomPrompt="1"/>
          </p:nvPr>
        </p:nvSpPr>
        <p:spPr>
          <a:xfrm>
            <a:off x="3095625" y="3876675"/>
            <a:ext cx="2571749" cy="1188720"/>
          </a:xfrm>
        </p:spPr>
        <p:txBody>
          <a:bodyPr/>
          <a:lstStyle/>
          <a:p>
            <a:pPr lvl="0"/>
            <a:r>
              <a:rPr lang="en-US"/>
              <a:t>Click to edit content</a:t>
            </a:r>
          </a:p>
        </p:txBody>
      </p:sp>
      <p:sp>
        <p:nvSpPr>
          <p:cNvPr id="10" name="Text Placeholder 6">
            <a:extLst>
              <a:ext uri="{FF2B5EF4-FFF2-40B4-BE49-F238E27FC236}">
                <a16:creationId xmlns:a16="http://schemas.microsoft.com/office/drawing/2014/main" id="{20A6BDAC-0412-8943-B027-07A2B58B9CC1}"/>
              </a:ext>
            </a:extLst>
          </p:cNvPr>
          <p:cNvSpPr>
            <a:spLocks noGrp="1"/>
          </p:cNvSpPr>
          <p:nvPr>
            <p:ph type="body" sz="quarter" idx="13" hasCustomPrompt="1"/>
          </p:nvPr>
        </p:nvSpPr>
        <p:spPr>
          <a:xfrm>
            <a:off x="685800" y="3676651"/>
            <a:ext cx="2409825" cy="1343026"/>
          </a:xfrm>
        </p:spPr>
        <p:txBody>
          <a:bodyPr anchor="t"/>
          <a:lstStyle>
            <a:lvl1pPr>
              <a:defRPr sz="8200">
                <a:solidFill>
                  <a:schemeClr val="accent1"/>
                </a:solidFill>
              </a:defRPr>
            </a:lvl1pPr>
          </a:lstStyle>
          <a:p>
            <a:pPr lvl="0"/>
            <a:r>
              <a:rPr lang="en-US"/>
              <a:t>00%</a:t>
            </a:r>
          </a:p>
        </p:txBody>
      </p:sp>
      <p:sp>
        <p:nvSpPr>
          <p:cNvPr id="11" name="Text Placeholder 6">
            <a:extLst>
              <a:ext uri="{FF2B5EF4-FFF2-40B4-BE49-F238E27FC236}">
                <a16:creationId xmlns:a16="http://schemas.microsoft.com/office/drawing/2014/main" id="{953080F4-ADD6-8B4C-900B-D999C52FCE02}"/>
              </a:ext>
            </a:extLst>
          </p:cNvPr>
          <p:cNvSpPr>
            <a:spLocks noGrp="1"/>
          </p:cNvSpPr>
          <p:nvPr>
            <p:ph type="body" sz="quarter" idx="14" hasCustomPrompt="1"/>
          </p:nvPr>
        </p:nvSpPr>
        <p:spPr>
          <a:xfrm>
            <a:off x="8934451" y="1752600"/>
            <a:ext cx="2571749" cy="1188720"/>
          </a:xfrm>
        </p:spPr>
        <p:txBody>
          <a:bodyPr/>
          <a:lstStyle/>
          <a:p>
            <a:pPr lvl="0"/>
            <a:r>
              <a:rPr lang="en-US"/>
              <a:t>Click to edit content</a:t>
            </a:r>
          </a:p>
        </p:txBody>
      </p:sp>
      <p:sp>
        <p:nvSpPr>
          <p:cNvPr id="12" name="Text Placeholder 6">
            <a:extLst>
              <a:ext uri="{FF2B5EF4-FFF2-40B4-BE49-F238E27FC236}">
                <a16:creationId xmlns:a16="http://schemas.microsoft.com/office/drawing/2014/main" id="{584C6C70-4A44-1042-BE56-7AADBDA24F35}"/>
              </a:ext>
            </a:extLst>
          </p:cNvPr>
          <p:cNvSpPr>
            <a:spLocks noGrp="1"/>
          </p:cNvSpPr>
          <p:nvPr>
            <p:ph type="body" sz="quarter" idx="15" hasCustomPrompt="1"/>
          </p:nvPr>
        </p:nvSpPr>
        <p:spPr>
          <a:xfrm>
            <a:off x="6524626" y="1552576"/>
            <a:ext cx="2409825" cy="1343026"/>
          </a:xfrm>
        </p:spPr>
        <p:txBody>
          <a:bodyPr anchor="t"/>
          <a:lstStyle>
            <a:lvl1pPr>
              <a:defRPr sz="8200">
                <a:solidFill>
                  <a:schemeClr val="accent1"/>
                </a:solidFill>
              </a:defRPr>
            </a:lvl1pPr>
          </a:lstStyle>
          <a:p>
            <a:pPr lvl="0"/>
            <a:r>
              <a:rPr lang="en-US"/>
              <a:t>00%</a:t>
            </a:r>
          </a:p>
        </p:txBody>
      </p:sp>
      <p:sp>
        <p:nvSpPr>
          <p:cNvPr id="13" name="Text Placeholder 6">
            <a:extLst>
              <a:ext uri="{FF2B5EF4-FFF2-40B4-BE49-F238E27FC236}">
                <a16:creationId xmlns:a16="http://schemas.microsoft.com/office/drawing/2014/main" id="{A5C41753-5911-7E4B-961D-22FADC3D56E9}"/>
              </a:ext>
            </a:extLst>
          </p:cNvPr>
          <p:cNvSpPr>
            <a:spLocks noGrp="1"/>
          </p:cNvSpPr>
          <p:nvPr>
            <p:ph type="body" sz="quarter" idx="16" hasCustomPrompt="1"/>
          </p:nvPr>
        </p:nvSpPr>
        <p:spPr>
          <a:xfrm>
            <a:off x="8934451" y="3876675"/>
            <a:ext cx="2571749" cy="1188720"/>
          </a:xfrm>
        </p:spPr>
        <p:txBody>
          <a:bodyPr/>
          <a:lstStyle/>
          <a:p>
            <a:pPr lvl="0"/>
            <a:r>
              <a:rPr lang="en-US"/>
              <a:t>Click to edit content</a:t>
            </a:r>
          </a:p>
        </p:txBody>
      </p:sp>
      <p:sp>
        <p:nvSpPr>
          <p:cNvPr id="14" name="Text Placeholder 6">
            <a:extLst>
              <a:ext uri="{FF2B5EF4-FFF2-40B4-BE49-F238E27FC236}">
                <a16:creationId xmlns:a16="http://schemas.microsoft.com/office/drawing/2014/main" id="{000562E4-0171-C74A-AC57-85230A0231BE}"/>
              </a:ext>
            </a:extLst>
          </p:cNvPr>
          <p:cNvSpPr>
            <a:spLocks noGrp="1"/>
          </p:cNvSpPr>
          <p:nvPr>
            <p:ph type="body" sz="quarter" idx="17" hasCustomPrompt="1"/>
          </p:nvPr>
        </p:nvSpPr>
        <p:spPr>
          <a:xfrm>
            <a:off x="6524626" y="3676651"/>
            <a:ext cx="2409825" cy="1343026"/>
          </a:xfrm>
        </p:spPr>
        <p:txBody>
          <a:bodyPr anchor="t"/>
          <a:lstStyle>
            <a:lvl1pPr>
              <a:defRPr sz="8200">
                <a:solidFill>
                  <a:schemeClr val="accent1"/>
                </a:solidFill>
              </a:defRPr>
            </a:lvl1pPr>
          </a:lstStyle>
          <a:p>
            <a:pPr lvl="0"/>
            <a:r>
              <a:rPr lang="en-US"/>
              <a:t>00%</a:t>
            </a:r>
          </a:p>
        </p:txBody>
      </p:sp>
      <p:sp>
        <p:nvSpPr>
          <p:cNvPr id="15" name="Text Placeholder 3">
            <a:extLst>
              <a:ext uri="{FF2B5EF4-FFF2-40B4-BE49-F238E27FC236}">
                <a16:creationId xmlns:a16="http://schemas.microsoft.com/office/drawing/2014/main" id="{171F6816-DFC3-AB4A-B1D5-6204CF5FE92F}"/>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2132387555"/>
      </p:ext>
    </p:extLst>
  </p:cSld>
  <p:clrMapOvr>
    <a:masterClrMapping/>
  </p:clrMapOvr>
  <p:extLst>
    <p:ext uri="{DCECCB84-F9BA-43D5-87BE-67443E8EF086}">
      <p15:sldGuideLst xmlns:p15="http://schemas.microsoft.com/office/powerpoint/2012/main">
        <p15:guide id="1" pos="429" userDrawn="1">
          <p15:clr>
            <a:srgbClr val="FBAE40"/>
          </p15:clr>
        </p15:guide>
        <p15:guide id="2" pos="7251" userDrawn="1">
          <p15:clr>
            <a:srgbClr val="FBAE40"/>
          </p15:clr>
        </p15:guide>
        <p15:guide id="3" pos="4100" userDrawn="1">
          <p15:clr>
            <a:srgbClr val="FBAE40"/>
          </p15:clr>
        </p15:guide>
        <p15:guide id="4" pos="3575" userDrawn="1">
          <p15:clr>
            <a:srgbClr val="FBAE40"/>
          </p15:clr>
        </p15:guide>
        <p15:guide id="5" orient="horz" pos="4152" userDrawn="1">
          <p15:clr>
            <a:srgbClr val="FBAE40"/>
          </p15:clr>
        </p15:guide>
        <p15:guide id="6" orient="horz" pos="307" userDrawn="1">
          <p15:clr>
            <a:srgbClr val="FBAE40"/>
          </p15:clr>
        </p15:guide>
        <p15:guide id="7" orient="horz" pos="91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C3DEF9"/>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1611039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0">
              <a:buFont typeface="System Font Regular"/>
              <a:buNone/>
              <a:tabLst/>
              <a:defRPr b="1">
                <a:solidFill>
                  <a:schemeClr val="tx2"/>
                </a:solidFill>
              </a:defRPr>
            </a:lvl1pPr>
          </a:lstStyle>
          <a:p>
            <a:pPr lvl="0"/>
            <a:r>
              <a:rPr lang="en-US"/>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quote. Lorem ipsum dolor sit amet, </a:t>
            </a:r>
            <a:r>
              <a:rPr lang="en-US" err="1"/>
              <a:t>consectetuer</a:t>
            </a:r>
            <a:r>
              <a:rPr lang="en-US"/>
              <a:t>.”</a:t>
            </a:r>
          </a:p>
        </p:txBody>
      </p:sp>
    </p:spTree>
    <p:extLst>
      <p:ext uri="{BB962C8B-B14F-4D97-AF65-F5344CB8AC3E}">
        <p14:creationId xmlns:p14="http://schemas.microsoft.com/office/powerpoint/2010/main" val="2108705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41612303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Text Placeholder 10">
            <a:extLst>
              <a:ext uri="{FF2B5EF4-FFF2-40B4-BE49-F238E27FC236}">
                <a16:creationId xmlns:a16="http://schemas.microsoft.com/office/drawing/2014/main" id="{6DC7D2DE-9827-1847-9B57-1998229B544C}"/>
              </a:ext>
            </a:extLst>
          </p:cNvPr>
          <p:cNvSpPr>
            <a:spLocks noGrp="1"/>
          </p:cNvSpPr>
          <p:nvPr>
            <p:ph type="body" sz="quarter" idx="12" hasCustomPrompt="1"/>
          </p:nvPr>
        </p:nvSpPr>
        <p:spPr>
          <a:xfrm>
            <a:off x="685800" y="4162425"/>
            <a:ext cx="4657724" cy="876632"/>
          </a:xfrm>
        </p:spPr>
        <p:txBody>
          <a:bodyPr/>
          <a:lstStyle>
            <a:lvl1pPr marL="9525" indent="-9525">
              <a:buFont typeface="System Font Regular"/>
              <a:buNone/>
              <a:tabLst/>
              <a:defRPr b="1">
                <a:solidFill>
                  <a:schemeClr val="bg1"/>
                </a:solidFill>
              </a:defRPr>
            </a:lvl1pPr>
          </a:lstStyle>
          <a:p>
            <a:pPr lvl="0"/>
            <a:r>
              <a:rPr lang="en-US"/>
              <a:t>Click to edit name</a:t>
            </a:r>
          </a:p>
        </p:txBody>
      </p:sp>
      <p:sp>
        <p:nvSpPr>
          <p:cNvPr id="12" name="Text Placeholder 3">
            <a:extLst>
              <a:ext uri="{FF2B5EF4-FFF2-40B4-BE49-F238E27FC236}">
                <a16:creationId xmlns:a16="http://schemas.microsoft.com/office/drawing/2014/main" id="{617A3446-F8E2-3146-BA41-1032A482FCB9}"/>
              </a:ext>
            </a:extLst>
          </p:cNvPr>
          <p:cNvSpPr>
            <a:spLocks noGrp="1"/>
          </p:cNvSpPr>
          <p:nvPr>
            <p:ph type="body" sz="half" idx="2" hasCustomPrompt="1"/>
          </p:nvPr>
        </p:nvSpPr>
        <p:spPr>
          <a:xfrm>
            <a:off x="495300" y="1638301"/>
            <a:ext cx="6781799" cy="2343150"/>
          </a:xfrm>
        </p:spPr>
        <p:txBody>
          <a:bodyPr/>
          <a:lstStyle>
            <a:lvl1pPr marL="179388" indent="-179388">
              <a:lnSpc>
                <a:spcPct val="100000"/>
              </a:lnSpc>
              <a:buNone/>
              <a:tabLst/>
              <a:defRPr sz="4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quote. Lorem ipsum dolor sit amet, </a:t>
            </a:r>
            <a:r>
              <a:rPr lang="en-US" err="1"/>
              <a:t>consectetuer</a:t>
            </a:r>
            <a:r>
              <a:rPr lang="en-US"/>
              <a:t>.”</a:t>
            </a:r>
          </a:p>
        </p:txBody>
      </p:sp>
      <p:sp>
        <p:nvSpPr>
          <p:cNvPr id="7" name="TextBox 6">
            <a:extLst>
              <a:ext uri="{FF2B5EF4-FFF2-40B4-BE49-F238E27FC236}">
                <a16:creationId xmlns:a16="http://schemas.microsoft.com/office/drawing/2014/main" id="{4FB031E3-F81C-1243-BF01-61FFFCDD7542}"/>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9" name="Picture 8">
            <a:extLst>
              <a:ext uri="{FF2B5EF4-FFF2-40B4-BE49-F238E27FC236}">
                <a16:creationId xmlns:a16="http://schemas.microsoft.com/office/drawing/2014/main" id="{B96C3A00-852F-484A-97E9-46F8B77C4993}"/>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1968286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41649325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3911"/>
            <a:ext cx="6199086" cy="201168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hasCustomPrompt="1"/>
          </p:nvPr>
        </p:nvSpPr>
        <p:spPr>
          <a:xfrm>
            <a:off x="676276" y="2835404"/>
            <a:ext cx="5486400" cy="150799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DFA6277B-20C5-423E-B414-405623D31E66}"/>
              </a:ext>
            </a:extLst>
          </p:cNvPr>
          <p:cNvSpPr>
            <a:spLocks noGrp="1"/>
          </p:cNvSpPr>
          <p:nvPr>
            <p:ph type="body" sz="quarter" idx="10" hasCustomPrompt="1"/>
          </p:nvPr>
        </p:nvSpPr>
        <p:spPr>
          <a:xfrm>
            <a:off x="676275" y="4348042"/>
            <a:ext cx="5486400" cy="928687"/>
          </a:xfrm>
        </p:spPr>
        <p:txBody>
          <a:bodyPr/>
          <a:lstStyle>
            <a:lvl1pPr>
              <a:defRPr>
                <a:solidFill>
                  <a:schemeClr val="tx2"/>
                </a:solidFill>
              </a:defRPr>
            </a:lvl1pPr>
          </a:lstStyle>
          <a:p>
            <a:pPr lvl="0"/>
            <a:r>
              <a:rPr lang="en-US"/>
              <a:t>Click to edit date</a:t>
            </a:r>
          </a:p>
        </p:txBody>
      </p:sp>
      <p:pic>
        <p:nvPicPr>
          <p:cNvPr id="17" name="Graphic 16">
            <a:extLst>
              <a:ext uri="{FF2B5EF4-FFF2-40B4-BE49-F238E27FC236}">
                <a16:creationId xmlns:a16="http://schemas.microsoft.com/office/drawing/2014/main" id="{3E4E4144-041D-49AA-9014-C5418974F66D}"/>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20293" r="17591"/>
          <a:stretch/>
        </p:blipFill>
        <p:spPr>
          <a:xfrm>
            <a:off x="6604000" y="-8878"/>
            <a:ext cx="5588000" cy="5404750"/>
          </a:xfrm>
          <a:prstGeom prst="rect">
            <a:avLst/>
          </a:prstGeom>
        </p:spPr>
      </p:pic>
      <p:pic>
        <p:nvPicPr>
          <p:cNvPr id="16" name="Picture 15">
            <a:extLst>
              <a:ext uri="{FF2B5EF4-FFF2-40B4-BE49-F238E27FC236}">
                <a16:creationId xmlns:a16="http://schemas.microsoft.com/office/drawing/2014/main" id="{B7ED1FBB-3271-334A-9467-2D6E9E69AB7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42012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076642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7664448" cy="2011680"/>
          </a:xfrm>
        </p:spPr>
        <p:txBody>
          <a:bodyPr/>
          <a:lstStyle>
            <a:lvl1pPr>
              <a:lnSpc>
                <a:spcPct val="90000"/>
              </a:lnSpc>
              <a:defRPr sz="6800">
                <a:solidFill>
                  <a:schemeClr val="tx2"/>
                </a:solidFill>
              </a:defRPr>
            </a:lvl1pPr>
          </a:lstStyle>
          <a:p>
            <a:r>
              <a:rPr lang="en-US"/>
              <a:t>Click to </a:t>
            </a:r>
            <a:br>
              <a:rPr lang="en-US"/>
            </a:br>
            <a:r>
              <a:rPr lang="en-US"/>
              <a:t>Edit Title</a:t>
            </a:r>
          </a:p>
        </p:txBody>
      </p:sp>
      <p:sp>
        <p:nvSpPr>
          <p:cNvPr id="3" name="Subtitle 2"/>
          <p:cNvSpPr>
            <a:spLocks noGrp="1"/>
          </p:cNvSpPr>
          <p:nvPr>
            <p:ph type="subTitle" idx="1" hasCustomPrompt="1"/>
          </p:nvPr>
        </p:nvSpPr>
        <p:spPr>
          <a:xfrm>
            <a:off x="676276" y="2809323"/>
            <a:ext cx="7664448" cy="1280794"/>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F16F5AC9-E4C4-41AA-884C-9D655026443A}"/>
              </a:ext>
            </a:extLst>
          </p:cNvPr>
          <p:cNvSpPr>
            <a:spLocks noGrp="1"/>
          </p:cNvSpPr>
          <p:nvPr>
            <p:ph type="body" sz="quarter" idx="10" hasCustomPrompt="1"/>
          </p:nvPr>
        </p:nvSpPr>
        <p:spPr>
          <a:xfrm>
            <a:off x="676275" y="4343399"/>
            <a:ext cx="4541838" cy="973709"/>
          </a:xfrm>
        </p:spPr>
        <p:txBody>
          <a:bodyPr/>
          <a:lstStyle>
            <a:lvl1pPr>
              <a:defRPr>
                <a:solidFill>
                  <a:schemeClr val="tx2"/>
                </a:solidFill>
              </a:defRPr>
            </a:lvl1pPr>
            <a:lvl2pPr>
              <a:buNone/>
              <a:defRPr/>
            </a:lvl2pPr>
          </a:lstStyle>
          <a:p>
            <a:pPr lvl="0"/>
            <a:r>
              <a:rPr lang="en-US"/>
              <a:t>Click to edit date</a:t>
            </a:r>
          </a:p>
        </p:txBody>
      </p:sp>
      <p:pic>
        <p:nvPicPr>
          <p:cNvPr id="17" name="Graphic 16">
            <a:extLst>
              <a:ext uri="{FF2B5EF4-FFF2-40B4-BE49-F238E27FC236}">
                <a16:creationId xmlns:a16="http://schemas.microsoft.com/office/drawing/2014/main" id="{C2D02CAB-940A-4626-B0D3-2014CBC27B56}"/>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4896" r="34473" b="17572"/>
          <a:stretch/>
        </p:blipFill>
        <p:spPr>
          <a:xfrm>
            <a:off x="6494010" y="470725"/>
            <a:ext cx="4780631" cy="4926900"/>
          </a:xfrm>
          <a:prstGeom prst="rect">
            <a:avLst/>
          </a:prstGeom>
        </p:spPr>
      </p:pic>
      <p:pic>
        <p:nvPicPr>
          <p:cNvPr id="15" name="Picture 14">
            <a:extLst>
              <a:ext uri="{FF2B5EF4-FFF2-40B4-BE49-F238E27FC236}">
                <a16:creationId xmlns:a16="http://schemas.microsoft.com/office/drawing/2014/main" id="{D44D3BF1-777D-EF49-8E9C-CBF5AE0C8A0F}"/>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370136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rgbClr val="C3DEF9"/>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3900564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7474"/>
            <a:ext cx="5800724" cy="2011680"/>
          </a:xfrm>
        </p:spPr>
        <p:txBody>
          <a:bodyPr/>
          <a:lstStyle>
            <a:lvl1pPr>
              <a:lnSpc>
                <a:spcPct val="90000"/>
              </a:lnSpc>
              <a:defRPr sz="6800">
                <a:solidFill>
                  <a:schemeClr val="tx2"/>
                </a:solidFill>
              </a:defRPr>
            </a:lvl1pPr>
          </a:lstStyle>
          <a:p>
            <a:r>
              <a:rPr lang="en-US"/>
              <a:t>Click to Edit Title</a:t>
            </a:r>
          </a:p>
        </p:txBody>
      </p:sp>
      <p:sp>
        <p:nvSpPr>
          <p:cNvPr id="3" name="Subtitle 2"/>
          <p:cNvSpPr>
            <a:spLocks noGrp="1"/>
          </p:cNvSpPr>
          <p:nvPr>
            <p:ph type="subTitle" idx="1"/>
          </p:nvPr>
        </p:nvSpPr>
        <p:spPr>
          <a:xfrm>
            <a:off x="676276" y="2819399"/>
            <a:ext cx="5162549" cy="1219447"/>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 Placeholder 5">
            <a:extLst>
              <a:ext uri="{FF2B5EF4-FFF2-40B4-BE49-F238E27FC236}">
                <a16:creationId xmlns:a16="http://schemas.microsoft.com/office/drawing/2014/main" id="{DAC9C9E3-8423-44B8-A95F-6F11501854A5}"/>
              </a:ext>
            </a:extLst>
          </p:cNvPr>
          <p:cNvSpPr>
            <a:spLocks noGrp="1"/>
          </p:cNvSpPr>
          <p:nvPr>
            <p:ph type="body" sz="quarter" idx="10" hasCustomPrompt="1"/>
          </p:nvPr>
        </p:nvSpPr>
        <p:spPr>
          <a:xfrm>
            <a:off x="676275" y="4343400"/>
            <a:ext cx="4711700" cy="758825"/>
          </a:xfrm>
        </p:spPr>
        <p:txBody>
          <a:bodyPr/>
          <a:lstStyle>
            <a:lvl1pPr>
              <a:defRPr>
                <a:solidFill>
                  <a:schemeClr val="tx2"/>
                </a:solidFill>
              </a:defRPr>
            </a:lvl1pPr>
            <a:lvl2pPr>
              <a:buNone/>
              <a:defRPr/>
            </a:lvl2pPr>
          </a:lstStyle>
          <a:p>
            <a:pPr lvl="0"/>
            <a:r>
              <a:rPr lang="en-US"/>
              <a:t>Click to edit date</a:t>
            </a:r>
          </a:p>
        </p:txBody>
      </p:sp>
      <p:pic>
        <p:nvPicPr>
          <p:cNvPr id="17" name="Graphic 16">
            <a:extLst>
              <a:ext uri="{FF2B5EF4-FFF2-40B4-BE49-F238E27FC236}">
                <a16:creationId xmlns:a16="http://schemas.microsoft.com/office/drawing/2014/main" id="{673A5F40-EA22-4E5E-8551-CC19E1817923}"/>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10791" b="10236"/>
          <a:stretch/>
        </p:blipFill>
        <p:spPr>
          <a:xfrm>
            <a:off x="5387975" y="-10119"/>
            <a:ext cx="6828585" cy="5392697"/>
          </a:xfrm>
          <a:prstGeom prst="rect">
            <a:avLst/>
          </a:prstGeom>
        </p:spPr>
      </p:pic>
      <p:pic>
        <p:nvPicPr>
          <p:cNvPr id="16" name="Picture 15">
            <a:extLst>
              <a:ext uri="{FF2B5EF4-FFF2-40B4-BE49-F238E27FC236}">
                <a16:creationId xmlns:a16="http://schemas.microsoft.com/office/drawing/2014/main" id="{E316748D-279F-664B-9E63-17A3F759747D}"/>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838554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9325730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32"/>
            <a:ext cx="5852160"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21612"/>
            <a:ext cx="5486399" cy="1052298"/>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88DB92A2-288E-4509-B168-B13B50C0208F}"/>
              </a:ext>
            </a:extLst>
          </p:cNvPr>
          <p:cNvSpPr>
            <a:spLocks noGrp="1"/>
          </p:cNvSpPr>
          <p:nvPr>
            <p:ph type="body" sz="quarter" idx="10" hasCustomPrompt="1"/>
          </p:nvPr>
        </p:nvSpPr>
        <p:spPr>
          <a:xfrm>
            <a:off x="676275" y="4343400"/>
            <a:ext cx="4013200" cy="758825"/>
          </a:xfrm>
        </p:spPr>
        <p:txBody>
          <a:bodyPr/>
          <a:lstStyle>
            <a:lvl1pPr>
              <a:defRPr>
                <a:solidFill>
                  <a:schemeClr val="bg1"/>
                </a:solidFill>
              </a:defRPr>
            </a:lvl1pPr>
          </a:lstStyle>
          <a:p>
            <a:pPr lvl="0"/>
            <a:r>
              <a:rPr lang="en-US"/>
              <a:t>Click to edit date</a:t>
            </a:r>
          </a:p>
        </p:txBody>
      </p:sp>
      <p:pic>
        <p:nvPicPr>
          <p:cNvPr id="17" name="Graphic 16">
            <a:extLst>
              <a:ext uri="{FF2B5EF4-FFF2-40B4-BE49-F238E27FC236}">
                <a16:creationId xmlns:a16="http://schemas.microsoft.com/office/drawing/2014/main" id="{91449E5C-422E-48D1-BFD0-76D26E85F432}"/>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l="-1" t="21679" r="977"/>
          <a:stretch/>
        </p:blipFill>
        <p:spPr>
          <a:xfrm>
            <a:off x="5358662" y="-17755"/>
            <a:ext cx="6833338" cy="5404749"/>
          </a:xfrm>
          <a:prstGeom prst="rect">
            <a:avLst/>
          </a:prstGeom>
        </p:spPr>
      </p:pic>
      <p:pic>
        <p:nvPicPr>
          <p:cNvPr id="23" name="Picture 22">
            <a:extLst>
              <a:ext uri="{FF2B5EF4-FFF2-40B4-BE49-F238E27FC236}">
                <a16:creationId xmlns:a16="http://schemas.microsoft.com/office/drawing/2014/main" id="{359C9FE7-BDF8-544D-9C65-72E6E3A5DD23}"/>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1560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858335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809951"/>
            <a:ext cx="6753224"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21631"/>
            <a:ext cx="5486399" cy="1020442"/>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C6AF4D27-7681-462E-859E-C63E3CF05F4D}"/>
              </a:ext>
            </a:extLst>
          </p:cNvPr>
          <p:cNvSpPr>
            <a:spLocks noGrp="1"/>
          </p:cNvSpPr>
          <p:nvPr>
            <p:ph type="body" sz="quarter" idx="10" hasCustomPrompt="1"/>
          </p:nvPr>
        </p:nvSpPr>
        <p:spPr>
          <a:xfrm>
            <a:off x="676275" y="4343400"/>
            <a:ext cx="4052888" cy="838200"/>
          </a:xfrm>
        </p:spPr>
        <p:txBody>
          <a:bodyPr/>
          <a:lstStyle>
            <a:lvl1pPr>
              <a:defRPr>
                <a:solidFill>
                  <a:schemeClr val="bg1"/>
                </a:solidFill>
              </a:defRPr>
            </a:lvl1pPr>
          </a:lstStyle>
          <a:p>
            <a:pPr lvl="0"/>
            <a:r>
              <a:rPr lang="en-US"/>
              <a:t>Click to edit date</a:t>
            </a:r>
          </a:p>
        </p:txBody>
      </p:sp>
      <p:pic>
        <p:nvPicPr>
          <p:cNvPr id="16" name="Graphic 15">
            <a:extLst>
              <a:ext uri="{FF2B5EF4-FFF2-40B4-BE49-F238E27FC236}">
                <a16:creationId xmlns:a16="http://schemas.microsoft.com/office/drawing/2014/main" id="{E56AB389-6986-4D7F-B9B4-E616224F2D98}"/>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6145"/>
          <a:stretch/>
        </p:blipFill>
        <p:spPr>
          <a:xfrm>
            <a:off x="5601810" y="-682383"/>
            <a:ext cx="6476213" cy="6078255"/>
          </a:xfrm>
          <a:prstGeom prst="rect">
            <a:avLst/>
          </a:prstGeom>
        </p:spPr>
      </p:pic>
      <p:pic>
        <p:nvPicPr>
          <p:cNvPr id="17" name="Picture 16">
            <a:extLst>
              <a:ext uri="{FF2B5EF4-FFF2-40B4-BE49-F238E27FC236}">
                <a16:creationId xmlns:a16="http://schemas.microsoft.com/office/drawing/2014/main" id="{3F3F6586-BC95-174D-B641-82F4E58E5C4A}"/>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223712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26383876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676276" y="797642"/>
            <a:ext cx="6753224" cy="2011680"/>
          </a:xfrm>
        </p:spPr>
        <p:txBody>
          <a:bodyPr/>
          <a:lstStyle>
            <a:lvl1pPr>
              <a:lnSpc>
                <a:spcPct val="90000"/>
              </a:lnSpc>
              <a:defRPr sz="6800">
                <a:solidFill>
                  <a:schemeClr val="bg1"/>
                </a:solidFill>
              </a:defRPr>
            </a:lvl1pPr>
          </a:lstStyle>
          <a:p>
            <a:r>
              <a:rPr lang="en-US"/>
              <a:t>Click to Edit Title</a:t>
            </a:r>
          </a:p>
        </p:txBody>
      </p:sp>
      <p:sp>
        <p:nvSpPr>
          <p:cNvPr id="3" name="Subtitle 2"/>
          <p:cNvSpPr>
            <a:spLocks noGrp="1"/>
          </p:cNvSpPr>
          <p:nvPr>
            <p:ph type="subTitle" idx="1" hasCustomPrompt="1"/>
          </p:nvPr>
        </p:nvSpPr>
        <p:spPr>
          <a:xfrm>
            <a:off x="676276" y="2819400"/>
            <a:ext cx="5486399" cy="995516"/>
          </a:xfrm>
        </p:spPr>
        <p:txBody>
          <a:bodyPr/>
          <a:lstStyle>
            <a:lvl1pPr marL="0" indent="0" algn="l">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5" name="Text Placeholder 4">
            <a:extLst>
              <a:ext uri="{FF2B5EF4-FFF2-40B4-BE49-F238E27FC236}">
                <a16:creationId xmlns:a16="http://schemas.microsoft.com/office/drawing/2014/main" id="{A227D77E-A6BB-438E-B0BB-318CCA9B01C3}"/>
              </a:ext>
            </a:extLst>
          </p:cNvPr>
          <p:cNvSpPr>
            <a:spLocks noGrp="1"/>
          </p:cNvSpPr>
          <p:nvPr>
            <p:ph type="body" sz="quarter" idx="10" hasCustomPrompt="1"/>
          </p:nvPr>
        </p:nvSpPr>
        <p:spPr>
          <a:xfrm>
            <a:off x="676275" y="4343400"/>
            <a:ext cx="4849813" cy="758825"/>
          </a:xfrm>
        </p:spPr>
        <p:txBody>
          <a:bodyPr/>
          <a:lstStyle>
            <a:lvl1pPr>
              <a:defRPr>
                <a:solidFill>
                  <a:schemeClr val="bg1"/>
                </a:solidFill>
              </a:defRPr>
            </a:lvl1pPr>
          </a:lstStyle>
          <a:p>
            <a:pPr lvl="0"/>
            <a:r>
              <a:rPr lang="en-US"/>
              <a:t>Click to edit date</a:t>
            </a:r>
          </a:p>
        </p:txBody>
      </p:sp>
      <p:pic>
        <p:nvPicPr>
          <p:cNvPr id="16" name="Graphic 15">
            <a:extLst>
              <a:ext uri="{FF2B5EF4-FFF2-40B4-BE49-F238E27FC236}">
                <a16:creationId xmlns:a16="http://schemas.microsoft.com/office/drawing/2014/main" id="{0EE69D27-BC45-4783-B1C4-FE8B20711414}"/>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t="6842" r="10970" b="13899"/>
          <a:stretch/>
        </p:blipFill>
        <p:spPr>
          <a:xfrm>
            <a:off x="5129418" y="6620"/>
            <a:ext cx="7062582" cy="5389252"/>
          </a:xfrm>
          <a:prstGeom prst="rect">
            <a:avLst/>
          </a:prstGeom>
        </p:spPr>
      </p:pic>
      <p:pic>
        <p:nvPicPr>
          <p:cNvPr id="10" name="Picture 9">
            <a:extLst>
              <a:ext uri="{FF2B5EF4-FFF2-40B4-BE49-F238E27FC236}">
                <a16:creationId xmlns:a16="http://schemas.microsoft.com/office/drawing/2014/main" id="{E1AC1052-5426-1848-A915-1ECF5BE6A176}"/>
              </a:ext>
            </a:extLst>
          </p:cNvPr>
          <p:cNvPicPr>
            <a:picLocks noChangeAspect="1"/>
          </p:cNvPicPr>
          <p:nvPr userDrawn="1"/>
        </p:nvPicPr>
        <p:blipFill>
          <a:blip r:embed="rId6"/>
          <a:stretch>
            <a:fillRect/>
          </a:stretch>
        </p:blipFill>
        <p:spPr>
          <a:xfrm>
            <a:off x="0" y="5386333"/>
            <a:ext cx="12192000" cy="1471667"/>
          </a:xfrm>
          <a:prstGeom prst="rect">
            <a:avLst/>
          </a:prstGeom>
        </p:spPr>
      </p:pic>
    </p:spTree>
    <p:extLst>
      <p:ext uri="{BB962C8B-B14F-4D97-AF65-F5344CB8AC3E}">
        <p14:creationId xmlns:p14="http://schemas.microsoft.com/office/powerpoint/2010/main" val="149103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2F50D79-3D76-A742-B17B-206C061863A8}"/>
              </a:ext>
            </a:extLst>
          </p:cNvPr>
          <p:cNvGraphicFramePr>
            <a:graphicFrameLocks noChangeAspect="1"/>
          </p:cNvGraphicFramePr>
          <p:nvPr>
            <p:custDataLst>
              <p:tags r:id="rId1"/>
            </p:custDataLst>
            <p:extLst>
              <p:ext uri="{D42A27DB-BD31-4B8C-83A1-F6EECF244321}">
                <p14:modId xmlns:p14="http://schemas.microsoft.com/office/powerpoint/2010/main" val="1456298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92F50D79-3D76-A742-B17B-206C061863A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5DA4983B-2D18-4C45-8655-49D75E8E8334}"/>
              </a:ext>
            </a:extLst>
          </p:cNvPr>
          <p:cNvSpPr>
            <a:spLocks noGrp="1"/>
          </p:cNvSpPr>
          <p:nvPr>
            <p:ph type="pic" sz="quarter" idx="10" hasCustomPrompt="1"/>
          </p:nvPr>
        </p:nvSpPr>
        <p:spPr>
          <a:xfrm>
            <a:off x="0" y="0"/>
            <a:ext cx="12191998" cy="5486400"/>
          </a:xfrm>
          <a:solidFill>
            <a:schemeClr val="bg1">
              <a:lumMod val="85000"/>
            </a:schemeClr>
          </a:solidFill>
        </p:spPr>
        <p:txBody>
          <a:bodyPr/>
          <a:lstStyle>
            <a:lvl1pPr>
              <a:defRPr>
                <a:solidFill>
                  <a:srgbClr val="FF0000"/>
                </a:solidFill>
              </a:defRPr>
            </a:lvl1pPr>
          </a:lstStyle>
          <a:p>
            <a:r>
              <a:rPr lang="en-US"/>
              <a:t>Bring picture placeholder to front. Click on icon to insert picture. Send picture to back.</a:t>
            </a:r>
          </a:p>
        </p:txBody>
      </p:sp>
      <p:sp>
        <p:nvSpPr>
          <p:cNvPr id="8" name="Text Placeholder 6">
            <a:extLst>
              <a:ext uri="{FF2B5EF4-FFF2-40B4-BE49-F238E27FC236}">
                <a16:creationId xmlns:a16="http://schemas.microsoft.com/office/drawing/2014/main" id="{2EAE58D9-AEE9-D948-98A7-255E23E4A750}"/>
              </a:ext>
            </a:extLst>
          </p:cNvPr>
          <p:cNvSpPr>
            <a:spLocks noGrp="1"/>
          </p:cNvSpPr>
          <p:nvPr>
            <p:ph type="body" sz="quarter" idx="11" hasCustomPrompt="1"/>
          </p:nvPr>
        </p:nvSpPr>
        <p:spPr>
          <a:xfrm>
            <a:off x="0" y="0"/>
            <a:ext cx="12191998" cy="5486400"/>
          </a:xfrm>
          <a:gradFill flip="none" rotWithShape="1">
            <a:gsLst>
              <a:gs pos="35000">
                <a:srgbClr val="C3DEF9"/>
              </a:gs>
              <a:gs pos="60000">
                <a:srgbClr val="C3DEF9">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lvl1pPr algn="ctr">
              <a:defRPr lang="en-US" sz="1200" dirty="0">
                <a:solidFill>
                  <a:schemeClr val="bg2"/>
                </a:solidFill>
              </a:defRPr>
            </a:lvl1pPr>
          </a:lstStyle>
          <a:p>
            <a:pPr lvl="0"/>
            <a:r>
              <a:rPr lang="en-US"/>
              <a:t>This is an overlay. Select and send to back to insert image.</a:t>
            </a:r>
          </a:p>
        </p:txBody>
      </p:sp>
      <p:sp>
        <p:nvSpPr>
          <p:cNvPr id="2" name="Title 1"/>
          <p:cNvSpPr>
            <a:spLocks noGrp="1"/>
          </p:cNvSpPr>
          <p:nvPr>
            <p:ph type="ctrTitle" hasCustomPrompt="1"/>
          </p:nvPr>
        </p:nvSpPr>
        <p:spPr>
          <a:xfrm>
            <a:off x="676276" y="800100"/>
            <a:ext cx="6334124" cy="2011680"/>
          </a:xfrm>
        </p:spPr>
        <p:txBody>
          <a:bodyPr/>
          <a:lstStyle>
            <a:lvl1pPr>
              <a:lnSpc>
                <a:spcPct val="90000"/>
              </a:lnSpc>
              <a:defRPr sz="6800">
                <a:solidFill>
                  <a:schemeClr val="accent2"/>
                </a:solidFill>
              </a:defRPr>
            </a:lvl1pPr>
          </a:lstStyle>
          <a:p>
            <a:r>
              <a:rPr lang="en-US"/>
              <a:t>Click to Edit Title</a:t>
            </a:r>
          </a:p>
        </p:txBody>
      </p:sp>
      <p:sp>
        <p:nvSpPr>
          <p:cNvPr id="3" name="Subtitle 2"/>
          <p:cNvSpPr>
            <a:spLocks noGrp="1"/>
          </p:cNvSpPr>
          <p:nvPr>
            <p:ph type="subTitle" idx="1" hasCustomPrompt="1"/>
          </p:nvPr>
        </p:nvSpPr>
        <p:spPr>
          <a:xfrm>
            <a:off x="676276" y="2825544"/>
            <a:ext cx="5486400" cy="1353166"/>
          </a:xfrm>
        </p:spPr>
        <p:txBody>
          <a:bodyPr/>
          <a:lstStyle>
            <a:lvl1pPr marL="0" indent="0" algn="l">
              <a:buNone/>
              <a:defRPr sz="3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D4508BD9-A70A-46DE-9B4F-2FCCA30C6F41}"/>
              </a:ext>
            </a:extLst>
          </p:cNvPr>
          <p:cNvSpPr>
            <a:spLocks noGrp="1"/>
          </p:cNvSpPr>
          <p:nvPr>
            <p:ph type="body" sz="quarter" idx="12" hasCustomPrompt="1"/>
          </p:nvPr>
        </p:nvSpPr>
        <p:spPr>
          <a:xfrm>
            <a:off x="676275" y="4343400"/>
            <a:ext cx="4437063" cy="828675"/>
          </a:xfrm>
        </p:spPr>
        <p:txBody>
          <a:bodyPr/>
          <a:lstStyle>
            <a:lvl1pPr>
              <a:defRPr>
                <a:solidFill>
                  <a:schemeClr val="tx2"/>
                </a:solidFill>
              </a:defRPr>
            </a:lvl1pPr>
          </a:lstStyle>
          <a:p>
            <a:pPr lvl="0"/>
            <a:r>
              <a:rPr lang="en-US"/>
              <a:t>Click to edit date</a:t>
            </a:r>
          </a:p>
        </p:txBody>
      </p:sp>
      <p:pic>
        <p:nvPicPr>
          <p:cNvPr id="13" name="Picture 12">
            <a:extLst>
              <a:ext uri="{FF2B5EF4-FFF2-40B4-BE49-F238E27FC236}">
                <a16:creationId xmlns:a16="http://schemas.microsoft.com/office/drawing/2014/main" id="{06B02C21-247E-9340-BC9C-6C97543EE7F2}"/>
              </a:ext>
            </a:extLst>
          </p:cNvPr>
          <p:cNvPicPr>
            <a:picLocks noChangeAspect="1"/>
          </p:cNvPicPr>
          <p:nvPr userDrawn="1"/>
        </p:nvPicPr>
        <p:blipFill>
          <a:blip r:embed="rId5"/>
          <a:stretch>
            <a:fillRect/>
          </a:stretch>
        </p:blipFill>
        <p:spPr>
          <a:xfrm>
            <a:off x="0" y="5386333"/>
            <a:ext cx="12192000" cy="1471667"/>
          </a:xfrm>
          <a:prstGeom prst="rect">
            <a:avLst/>
          </a:prstGeom>
        </p:spPr>
      </p:pic>
    </p:spTree>
    <p:extLst>
      <p:ext uri="{BB962C8B-B14F-4D97-AF65-F5344CB8AC3E}">
        <p14:creationId xmlns:p14="http://schemas.microsoft.com/office/powerpoint/2010/main" val="222773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DDC9BB1A-AC70-D244-A34D-284FE1D902F7}"/>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4" name="Title 3">
            <a:extLst>
              <a:ext uri="{FF2B5EF4-FFF2-40B4-BE49-F238E27FC236}">
                <a16:creationId xmlns:a16="http://schemas.microsoft.com/office/drawing/2014/main" id="{DEF5FC9D-25EF-E44C-9CF9-C110B83417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8031005"/>
      </p:ext>
    </p:extLst>
  </p:cSld>
  <p:clrMapOvr>
    <a:masterClrMapping/>
  </p:clrMapOvr>
  <p:extLst>
    <p:ext uri="{DCECCB84-F9BA-43D5-87BE-67443E8EF086}">
      <p15:sldGuideLst xmlns:p15="http://schemas.microsoft.com/office/powerpoint/2012/main">
        <p15:guide id="1" pos="430">
          <p15:clr>
            <a:srgbClr val="FBAE40"/>
          </p15:clr>
        </p15:guide>
        <p15:guide id="2" pos="7248">
          <p15:clr>
            <a:srgbClr val="FBAE40"/>
          </p15:clr>
        </p15:guide>
        <p15:guide id="4" orient="horz" pos="974">
          <p15:clr>
            <a:srgbClr val="FBAE40"/>
          </p15:clr>
        </p15:guide>
        <p15:guide id="5" orient="horz" pos="916">
          <p15:clr>
            <a:srgbClr val="FBAE40"/>
          </p15:clr>
        </p15:guide>
        <p15:guide id="6" orient="horz" pos="305">
          <p15:clr>
            <a:srgbClr val="FBAE40"/>
          </p15:clr>
        </p15:guide>
        <p15:guide id="7" orient="horz" pos="3792">
          <p15:clr>
            <a:srgbClr val="FBAE40"/>
          </p15:clr>
        </p15:guide>
        <p15:guide id="9" orient="horz" pos="41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33841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Divider light blue">
  <p:cSld name="1_Divider light blue">
    <p:bg>
      <p:bgPr>
        <a:solidFill>
          <a:srgbClr val="C3DEF9"/>
        </a:solidFill>
        <a:effectLst/>
      </p:bgPr>
    </p:bg>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763059" y="1411287"/>
            <a:ext cx="7315200" cy="237744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7200"/>
              <a:buFont typeface="Arial"/>
              <a:buNone/>
              <a:defRPr sz="7200" b="0"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5"/>
          <p:cNvSpPr txBox="1">
            <a:spLocks noGrp="1"/>
          </p:cNvSpPr>
          <p:nvPr>
            <p:ph type="body" idx="1"/>
          </p:nvPr>
        </p:nvSpPr>
        <p:spPr>
          <a:xfrm>
            <a:off x="763588" y="3789363"/>
            <a:ext cx="10734675" cy="165735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3600"/>
              <a:buNone/>
              <a:defRPr sz="3600">
                <a:solidFill>
                  <a:schemeClr val="dk2"/>
                </a:solidFill>
              </a:defRPr>
            </a:lvl1pPr>
            <a:lvl2pPr marL="914400" lvl="1" indent="-342900" algn="l">
              <a:lnSpc>
                <a:spcPct val="110000"/>
              </a:lnSpc>
              <a:spcBef>
                <a:spcPts val="0"/>
              </a:spcBef>
              <a:spcAft>
                <a:spcPts val="0"/>
              </a:spcAft>
              <a:buClr>
                <a:schemeClr val="dk1"/>
              </a:buClr>
              <a:buSzPts val="1800"/>
              <a:buChar char="•"/>
              <a:defRPr/>
            </a:lvl2pPr>
            <a:lvl3pPr marL="1371600" lvl="2" indent="-342900" algn="l">
              <a:lnSpc>
                <a:spcPct val="110000"/>
              </a:lnSpc>
              <a:spcBef>
                <a:spcPts val="0"/>
              </a:spcBef>
              <a:spcAft>
                <a:spcPts val="0"/>
              </a:spcAft>
              <a:buClr>
                <a:schemeClr val="dk1"/>
              </a:buClr>
              <a:buSzPts val="1800"/>
              <a:buChar char="–"/>
              <a:defRPr/>
            </a:lvl3pPr>
            <a:lvl4pPr marL="1828800" lvl="3" indent="-342900" algn="l">
              <a:lnSpc>
                <a:spcPct val="110000"/>
              </a:lnSpc>
              <a:spcBef>
                <a:spcPts val="0"/>
              </a:spcBef>
              <a:spcAft>
                <a:spcPts val="0"/>
              </a:spcAft>
              <a:buClr>
                <a:schemeClr val="dk1"/>
              </a:buClr>
              <a:buSzPts val="1800"/>
              <a:buChar char="•"/>
              <a:defRPr/>
            </a:lvl4pPr>
            <a:lvl5pPr marL="2286000" lvl="4" indent="-342900" algn="l">
              <a:lnSpc>
                <a:spcPct val="110000"/>
              </a:lnSpc>
              <a:spcBef>
                <a:spcPts val="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817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85800" y="1554480"/>
            <a:ext cx="10820400" cy="42337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D5912A0-2096-8547-ACCA-E84C356C065B}"/>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sp>
        <p:nvSpPr>
          <p:cNvPr id="7" name="Text Placeholder 3">
            <a:extLst>
              <a:ext uri="{FF2B5EF4-FFF2-40B4-BE49-F238E27FC236}">
                <a16:creationId xmlns:a16="http://schemas.microsoft.com/office/drawing/2014/main" id="{C2ECBA4B-6198-5D4F-A9C6-90701BABD074}"/>
              </a:ext>
            </a:extLst>
          </p:cNvPr>
          <p:cNvSpPr>
            <a:spLocks noGrp="1"/>
          </p:cNvSpPr>
          <p:nvPr>
            <p:ph type="body" sz="half" idx="2"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pic>
        <p:nvPicPr>
          <p:cNvPr id="5" name="Picture 4" descr="Logo&#10;&#10;Description automatically generated">
            <a:extLst>
              <a:ext uri="{FF2B5EF4-FFF2-40B4-BE49-F238E27FC236}">
                <a16:creationId xmlns:a16="http://schemas.microsoft.com/office/drawing/2014/main" id="{6179E91C-EA2A-EE4B-8F2E-F744CD71DB48}"/>
              </a:ext>
            </a:extLst>
          </p:cNvPr>
          <p:cNvPicPr>
            <a:picLocks noChangeAspect="1"/>
          </p:cNvPicPr>
          <p:nvPr userDrawn="1"/>
        </p:nvPicPr>
        <p:blipFill>
          <a:blip r:embed="rId2"/>
          <a:stretch>
            <a:fillRect/>
          </a:stretch>
        </p:blipFill>
        <p:spPr>
          <a:xfrm>
            <a:off x="676655" y="6076883"/>
            <a:ext cx="1445349" cy="533403"/>
          </a:xfrm>
          <a:prstGeom prst="rect">
            <a:avLst/>
          </a:prstGeom>
        </p:spPr>
      </p:pic>
    </p:spTree>
    <p:extLst>
      <p:ext uri="{BB962C8B-B14F-4D97-AF65-F5344CB8AC3E}">
        <p14:creationId xmlns:p14="http://schemas.microsoft.com/office/powerpoint/2010/main" val="309927765"/>
      </p:ext>
    </p:extLst>
  </p:cSld>
  <p:clrMapOvr>
    <a:masterClrMapping/>
  </p:clrMapOvr>
  <p:extLst>
    <p:ext uri="{DCECCB84-F9BA-43D5-87BE-67443E8EF086}">
      <p15:sldGuideLst xmlns:p15="http://schemas.microsoft.com/office/powerpoint/2012/main">
        <p15:guide id="1" orient="horz" pos="304">
          <p15:clr>
            <a:srgbClr val="FBAE40"/>
          </p15:clr>
        </p15:guide>
        <p15:guide id="2" orient="horz" pos="916">
          <p15:clr>
            <a:srgbClr val="FBAE40"/>
          </p15:clr>
        </p15:guide>
        <p15:guide id="3" orient="horz" pos="974">
          <p15:clr>
            <a:srgbClr val="FBAE40"/>
          </p15:clr>
        </p15:guide>
        <p15:guide id="4" orient="horz" pos="3792">
          <p15:clr>
            <a:srgbClr val="FBAE40"/>
          </p15:clr>
        </p15:guide>
        <p15:guide id="6" pos="430">
          <p15:clr>
            <a:srgbClr val="FBAE40"/>
          </p15:clr>
        </p15:guide>
        <p15:guide id="7" pos="7251">
          <p15:clr>
            <a:srgbClr val="FBAE40"/>
          </p15:clr>
        </p15:guide>
        <p15:guide id="8" orient="horz" pos="41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9594908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134117678"/>
      </p:ext>
    </p:extLst>
  </p:cSld>
  <p:clrMapOvr>
    <a:masterClrMapping/>
  </p:clrMapOvr>
  <p:extLst>
    <p:ext uri="{DCECCB84-F9BA-43D5-87BE-67443E8EF086}">
      <p15:sldGuideLst xmlns:p15="http://schemas.microsoft.com/office/powerpoint/2012/main">
        <p15:guide id="1" pos="3612" userDrawn="1">
          <p15:clr>
            <a:srgbClr val="FBAE40"/>
          </p15:clr>
        </p15:guide>
        <p15:guide id="2" pos="4068" userDrawn="1">
          <p15:clr>
            <a:srgbClr val="FBAE40"/>
          </p15:clr>
        </p15:guide>
        <p15:guide id="3" pos="430" userDrawn="1">
          <p15:clr>
            <a:srgbClr val="FBAE40"/>
          </p15:clr>
        </p15:guide>
        <p15:guide id="4" pos="7251" userDrawn="1">
          <p15:clr>
            <a:srgbClr val="FBAE40"/>
          </p15:clr>
        </p15:guide>
        <p15:guide id="5" orient="horz" pos="304" userDrawn="1">
          <p15:clr>
            <a:srgbClr val="FBAE40"/>
          </p15:clr>
        </p15:guide>
        <p15:guide id="6" orient="horz" pos="916" userDrawn="1">
          <p15:clr>
            <a:srgbClr val="FBAE40"/>
          </p15:clr>
        </p15:guide>
        <p15:guide id="7" orient="horz" pos="974" userDrawn="1">
          <p15:clr>
            <a:srgbClr val="FBAE40"/>
          </p15:clr>
        </p15:guide>
        <p15:guide id="8" orient="horz" pos="3789" userDrawn="1">
          <p15:clr>
            <a:srgbClr val="FBAE40"/>
          </p15:clr>
        </p15:guide>
        <p15:guide id="10" orient="horz" pos="414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2877572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95904"/>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4708020E-DEAF-844C-846B-6B06F69D7C6F}"/>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1963064450"/>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30">
          <p15:clr>
            <a:srgbClr val="FBAE40"/>
          </p15:clr>
        </p15:guide>
        <p15:guide id="4" pos="7251">
          <p15:clr>
            <a:srgbClr val="FBAE40"/>
          </p15:clr>
        </p15:guide>
        <p15:guide id="5" orient="horz" pos="304">
          <p15:clr>
            <a:srgbClr val="FBAE40"/>
          </p15:clr>
        </p15:guide>
        <p15:guide id="6" orient="horz" pos="916">
          <p15:clr>
            <a:srgbClr val="FBAE40"/>
          </p15:clr>
        </p15:guide>
        <p15:guide id="7" orient="horz" pos="974">
          <p15:clr>
            <a:srgbClr val="FBAE40"/>
          </p15:clr>
        </p15:guide>
        <p15:guide id="8" orient="horz" pos="3789">
          <p15:clr>
            <a:srgbClr val="FBAE40"/>
          </p15:clr>
        </p15:guide>
        <p15:guide id="10" orient="horz" pos="41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chemeClr val="tx2"/>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31210519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685800" y="1554480"/>
            <a:ext cx="5048250" cy="4224883"/>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7950" y="1554480"/>
            <a:ext cx="5048250" cy="4224884"/>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DA49326E-611B-9141-A285-4871899E6BDD}"/>
              </a:ext>
            </a:extLst>
          </p:cNvPr>
          <p:cNvSpPr>
            <a:spLocks noGrp="1"/>
          </p:cNvSpPr>
          <p:nvPr>
            <p:ph type="body" sz="half" idx="10" hasCustomPrompt="1"/>
          </p:nvPr>
        </p:nvSpPr>
        <p:spPr>
          <a:xfrm>
            <a:off x="2743200" y="6255014"/>
            <a:ext cx="8051800" cy="355272"/>
          </a:xfrm>
        </p:spPr>
        <p:txBody>
          <a:bodyPr anchor="b"/>
          <a:lstStyle>
            <a:lvl1pPr marL="0" indent="0">
              <a:buNone/>
              <a:defRPr sz="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
        <p:nvSpPr>
          <p:cNvPr id="12" name="TextBox 11">
            <a:extLst>
              <a:ext uri="{FF2B5EF4-FFF2-40B4-BE49-F238E27FC236}">
                <a16:creationId xmlns:a16="http://schemas.microsoft.com/office/drawing/2014/main" id="{BF4E733E-AB5F-8647-9DEF-DAF91768AC0F}"/>
              </a:ext>
            </a:extLst>
          </p:cNvPr>
          <p:cNvSpPr txBox="1"/>
          <p:nvPr userDrawn="1"/>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solidFill>
                  <a:schemeClr val="bg1"/>
                </a:solidFill>
              </a:rPr>
              <a:pPr algn="r"/>
              <a:t>‹#›</a:t>
            </a:fld>
            <a:endParaRPr lang="en-US" sz="1000">
              <a:solidFill>
                <a:schemeClr val="bg1"/>
              </a:solidFill>
            </a:endParaRPr>
          </a:p>
        </p:txBody>
      </p:sp>
      <p:pic>
        <p:nvPicPr>
          <p:cNvPr id="6" name="Picture 5">
            <a:extLst>
              <a:ext uri="{FF2B5EF4-FFF2-40B4-BE49-F238E27FC236}">
                <a16:creationId xmlns:a16="http://schemas.microsoft.com/office/drawing/2014/main" id="{0A04F0CD-F17C-C34F-AE2B-4564FE91770D}"/>
              </a:ext>
            </a:extLst>
          </p:cNvPr>
          <p:cNvPicPr>
            <a:picLocks noChangeAspect="1"/>
          </p:cNvPicPr>
          <p:nvPr userDrawn="1"/>
        </p:nvPicPr>
        <p:blipFill>
          <a:blip r:embed="rId5"/>
          <a:stretch>
            <a:fillRect/>
          </a:stretch>
        </p:blipFill>
        <p:spPr>
          <a:xfrm>
            <a:off x="676656" y="6076883"/>
            <a:ext cx="1445349" cy="533403"/>
          </a:xfrm>
          <a:prstGeom prst="rect">
            <a:avLst/>
          </a:prstGeom>
        </p:spPr>
      </p:pic>
    </p:spTree>
    <p:extLst>
      <p:ext uri="{BB962C8B-B14F-4D97-AF65-F5344CB8AC3E}">
        <p14:creationId xmlns:p14="http://schemas.microsoft.com/office/powerpoint/2010/main" val="3202611437"/>
      </p:ext>
    </p:extLst>
  </p:cSld>
  <p:clrMapOvr>
    <a:masterClrMapping/>
  </p:clrMapOvr>
  <p:extLst>
    <p:ext uri="{DCECCB84-F9BA-43D5-87BE-67443E8EF086}">
      <p15:sldGuideLst xmlns:p15="http://schemas.microsoft.com/office/powerpoint/2012/main">
        <p15:guide id="1" pos="3612">
          <p15:clr>
            <a:srgbClr val="FBAE40"/>
          </p15:clr>
        </p15:guide>
        <p15:guide id="2" pos="4068">
          <p15:clr>
            <a:srgbClr val="FBAE40"/>
          </p15:clr>
        </p15:guide>
        <p15:guide id="3" pos="428">
          <p15:clr>
            <a:srgbClr val="FBAE40"/>
          </p15:clr>
        </p15:guide>
        <p15:guide id="4" pos="7251">
          <p15:clr>
            <a:srgbClr val="FBAE40"/>
          </p15:clr>
        </p15:guide>
        <p15:guide id="5" orient="horz" pos="916">
          <p15:clr>
            <a:srgbClr val="FBAE40"/>
          </p15:clr>
        </p15:guide>
        <p15:guide id="6" orient="horz" pos="304">
          <p15:clr>
            <a:srgbClr val="FBAE40"/>
          </p15:clr>
        </p15:guide>
        <p15:guide id="7" orient="horz" pos="974">
          <p15:clr>
            <a:srgbClr val="FBAE40"/>
          </p15:clr>
        </p15:guide>
        <p15:guide id="9" orient="horz" pos="3792">
          <p15:clr>
            <a:srgbClr val="FBAE40"/>
          </p15:clr>
        </p15:guide>
        <p15:guide id="10" orient="horz" pos="41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212D4E2-1CE6-3241-80D5-B04BAD20C4DA}"/>
              </a:ext>
            </a:extLst>
          </p:cNvPr>
          <p:cNvGraphicFramePr>
            <a:graphicFrameLocks noChangeAspect="1"/>
          </p:cNvGraphicFramePr>
          <p:nvPr>
            <p:custDataLst>
              <p:tags r:id="rId1"/>
            </p:custDataLst>
            <p:extLst>
              <p:ext uri="{D42A27DB-BD31-4B8C-83A1-F6EECF244321}">
                <p14:modId xmlns:p14="http://schemas.microsoft.com/office/powerpoint/2010/main" val="25591562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6212D4E2-1CE6-3241-80D5-B04BAD20C4D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85800" y="486167"/>
            <a:ext cx="10820400" cy="966701"/>
          </a:xfrm>
        </p:spPr>
        <p:txBody>
          <a:bodyPr/>
          <a:lstStyle/>
          <a:p>
            <a:r>
              <a:rPr lang="en-US"/>
              <a:t>Click to edit Master title style</a:t>
            </a:r>
          </a:p>
        </p:txBody>
      </p:sp>
      <p:sp>
        <p:nvSpPr>
          <p:cNvPr id="3" name="Content Placeholder 2"/>
          <p:cNvSpPr>
            <a:spLocks noGrp="1"/>
          </p:cNvSpPr>
          <p:nvPr>
            <p:ph sz="half" idx="1"/>
          </p:nvPr>
        </p:nvSpPr>
        <p:spPr>
          <a:xfrm>
            <a:off x="6858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5212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FAD33988-952C-7B4B-A870-87C7B7F44473}"/>
              </a:ext>
            </a:extLst>
          </p:cNvPr>
          <p:cNvSpPr>
            <a:spLocks noGrp="1"/>
          </p:cNvSpPr>
          <p:nvPr>
            <p:ph sz="half" idx="10"/>
          </p:nvPr>
        </p:nvSpPr>
        <p:spPr>
          <a:xfrm>
            <a:off x="8356600" y="1554480"/>
            <a:ext cx="3149600" cy="4269271"/>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D807CEAC-2C27-A64B-A088-3F4F42ABFB3A}"/>
              </a:ext>
            </a:extLst>
          </p:cNvPr>
          <p:cNvSpPr>
            <a:spLocks noGrp="1"/>
          </p:cNvSpPr>
          <p:nvPr>
            <p:ph type="body" sz="half" idx="11" hasCustomPrompt="1"/>
          </p:nvPr>
        </p:nvSpPr>
        <p:spPr>
          <a:xfrm>
            <a:off x="2743200" y="6255014"/>
            <a:ext cx="8051800" cy="355272"/>
          </a:xfrm>
        </p:spPr>
        <p:txBody>
          <a:bodyPr anchor="b"/>
          <a:lstStyle>
            <a:lvl1pPr marL="0" indent="0">
              <a:buNone/>
              <a:defRPr sz="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 or delete if not using</a:t>
            </a:r>
          </a:p>
        </p:txBody>
      </p:sp>
    </p:spTree>
    <p:extLst>
      <p:ext uri="{BB962C8B-B14F-4D97-AF65-F5344CB8AC3E}">
        <p14:creationId xmlns:p14="http://schemas.microsoft.com/office/powerpoint/2010/main" val="4014369995"/>
      </p:ext>
    </p:extLst>
  </p:cSld>
  <p:clrMapOvr>
    <a:masterClrMapping/>
  </p:clrMapOvr>
  <p:extLst>
    <p:ext uri="{DCECCB84-F9BA-43D5-87BE-67443E8EF086}">
      <p15:sldGuideLst xmlns:p15="http://schemas.microsoft.com/office/powerpoint/2012/main">
        <p15:guide id="1" pos="2416" userDrawn="1">
          <p15:clr>
            <a:srgbClr val="FBAE40"/>
          </p15:clr>
        </p15:guide>
        <p15:guide id="2" pos="2846" userDrawn="1">
          <p15:clr>
            <a:srgbClr val="FBAE40"/>
          </p15:clr>
        </p15:guide>
        <p15:guide id="3" pos="4834" userDrawn="1">
          <p15:clr>
            <a:srgbClr val="FBAE40"/>
          </p15:clr>
        </p15:guide>
        <p15:guide id="4" pos="5262" userDrawn="1">
          <p15:clr>
            <a:srgbClr val="FBAE40"/>
          </p15:clr>
        </p15:guide>
        <p15:guide id="5" pos="428" userDrawn="1">
          <p15:clr>
            <a:srgbClr val="FBAE40"/>
          </p15:clr>
        </p15:guide>
        <p15:guide id="6" pos="7251" userDrawn="1">
          <p15:clr>
            <a:srgbClr val="FBAE40"/>
          </p15:clr>
        </p15:guide>
        <p15:guide id="7" orient="horz" pos="306" userDrawn="1">
          <p15:clr>
            <a:srgbClr val="FBAE40"/>
          </p15:clr>
        </p15:guide>
        <p15:guide id="8" orient="horz" pos="916" userDrawn="1">
          <p15:clr>
            <a:srgbClr val="FBAE40"/>
          </p15:clr>
        </p15:guide>
        <p15:guide id="9" orient="horz" pos="974" userDrawn="1">
          <p15:clr>
            <a:srgbClr val="FBAE40"/>
          </p15:clr>
        </p15:guide>
        <p15:guide id="10" orient="horz" pos="3792" userDrawn="1">
          <p15:clr>
            <a:srgbClr val="FBAE40"/>
          </p15:clr>
        </p15:guide>
        <p15:guide id="12" orient="horz" pos="414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5AB5C1-C09C-4A45-BA68-B59DF3B48E34}"/>
              </a:ext>
            </a:extLst>
          </p:cNvPr>
          <p:cNvGraphicFramePr>
            <a:graphicFrameLocks noChangeAspect="1"/>
          </p:cNvGraphicFramePr>
          <p:nvPr>
            <p:custDataLst>
              <p:tags r:id="rId43"/>
            </p:custDataLst>
            <p:extLst>
              <p:ext uri="{D42A27DB-BD31-4B8C-83A1-F6EECF244321}">
                <p14:modId xmlns:p14="http://schemas.microsoft.com/office/powerpoint/2010/main" val="792796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5" imgW="7772400" imgH="10058400" progId="TCLayout.ActiveDocument.1">
                  <p:embed/>
                </p:oleObj>
              </mc:Choice>
              <mc:Fallback>
                <p:oleObj name="think-cell Slide" r:id="rId45" imgW="7772400" imgH="10058400" progId="TCLayout.ActiveDocument.1">
                  <p:embed/>
                  <p:pic>
                    <p:nvPicPr>
                      <p:cNvPr id="8" name="Object 7" hidden="1">
                        <a:extLst>
                          <a:ext uri="{FF2B5EF4-FFF2-40B4-BE49-F238E27FC236}">
                            <a16:creationId xmlns:a16="http://schemas.microsoft.com/office/drawing/2014/main" id="{A05AB5C1-C09C-4A45-BA68-B59DF3B48E34}"/>
                          </a:ext>
                        </a:extLst>
                      </p:cNvPr>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5CCA3344-B815-AB4E-9159-EF28A5D04D52}"/>
              </a:ext>
            </a:extLst>
          </p:cNvPr>
          <p:cNvSpPr/>
          <p:nvPr>
            <p:custDataLst>
              <p:tags r:id="rId44"/>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400" b="0" i="0" baseline="0">
              <a:latin typeface="Arial" panose="020B0604020202020204" pitchFamily="34" charset="0"/>
              <a:ea typeface="+mj-ea"/>
              <a:sym typeface="Arial" panose="020B0604020202020204" pitchFamily="34" charset="0"/>
            </a:endParaRPr>
          </a:p>
        </p:txBody>
      </p:sp>
      <p:sp>
        <p:nvSpPr>
          <p:cNvPr id="2" name="Title Placeholder 1"/>
          <p:cNvSpPr>
            <a:spLocks noGrp="1"/>
          </p:cNvSpPr>
          <p:nvPr>
            <p:ph type="title"/>
          </p:nvPr>
        </p:nvSpPr>
        <p:spPr>
          <a:xfrm>
            <a:off x="685800" y="486167"/>
            <a:ext cx="10820400" cy="96670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685800" y="1554481"/>
            <a:ext cx="10820400" cy="4260394"/>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AF02684D-55E1-A14B-A284-921FEE3CD45A}"/>
              </a:ext>
            </a:extLst>
          </p:cNvPr>
          <p:cNvSpPr txBox="1"/>
          <p:nvPr/>
        </p:nvSpPr>
        <p:spPr>
          <a:xfrm>
            <a:off x="10979151" y="6460625"/>
            <a:ext cx="527049" cy="153888"/>
          </a:xfrm>
          <a:prstGeom prst="rect">
            <a:avLst/>
          </a:prstGeom>
          <a:noFill/>
        </p:spPr>
        <p:txBody>
          <a:bodyPr wrap="square" lIns="0" tIns="0" rIns="0" bIns="0" rtlCol="0">
            <a:spAutoFit/>
          </a:bodyPr>
          <a:lstStyle/>
          <a:p>
            <a:pPr algn="r"/>
            <a:fld id="{84B776E8-6F0A-4B47-BBB8-2D0E19A0C3AC}" type="slidenum">
              <a:rPr lang="en-US" sz="1000" smtClean="0"/>
              <a:pPr algn="r"/>
              <a:t>‹#›</a:t>
            </a:fld>
            <a:endParaRPr lang="en-US" sz="1000"/>
          </a:p>
        </p:txBody>
      </p:sp>
      <p:pic>
        <p:nvPicPr>
          <p:cNvPr id="5" name="Picture 4">
            <a:extLst>
              <a:ext uri="{FF2B5EF4-FFF2-40B4-BE49-F238E27FC236}">
                <a16:creationId xmlns:a16="http://schemas.microsoft.com/office/drawing/2014/main" id="{8D00682A-6378-764D-85DE-3507FC05C8B0}"/>
              </a:ext>
            </a:extLst>
          </p:cNvPr>
          <p:cNvPicPr>
            <a:picLocks noChangeAspect="1"/>
          </p:cNvPicPr>
          <p:nvPr userDrawn="1"/>
        </p:nvPicPr>
        <p:blipFill>
          <a:blip r:embed="rId47"/>
          <a:stretch>
            <a:fillRect/>
          </a:stretch>
        </p:blipFill>
        <p:spPr>
          <a:xfrm>
            <a:off x="685800" y="6089238"/>
            <a:ext cx="1423325" cy="525275"/>
          </a:xfrm>
          <a:prstGeom prst="rect">
            <a:avLst/>
          </a:prstGeom>
        </p:spPr>
      </p:pic>
      <p:sp>
        <p:nvSpPr>
          <p:cNvPr id="6" name="TextBox 5">
            <a:extLst>
              <a:ext uri="{FF2B5EF4-FFF2-40B4-BE49-F238E27FC236}">
                <a16:creationId xmlns:a16="http://schemas.microsoft.com/office/drawing/2014/main" id="{2413EFEA-08F7-45BD-B493-E7136AA573AD}"/>
              </a:ext>
            </a:extLst>
          </p:cNvPr>
          <p:cNvSpPr txBox="1"/>
          <p:nvPr userDrawn="1">
            <p:extLst>
              <p:ext uri="{1162E1C5-73C7-4A58-AE30-91384D911F3F}">
                <p184:classification xmlns:p184="http://schemas.microsoft.com/office/powerpoint/2018/4/main" val="ftr"/>
              </p:ext>
            </p:extLst>
          </p:nvPr>
        </p:nvSpPr>
        <p:spPr>
          <a:xfrm>
            <a:off x="63500" y="6642100"/>
            <a:ext cx="747713"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Internal-Only</a:t>
            </a:r>
          </a:p>
        </p:txBody>
      </p:sp>
    </p:spTree>
    <p:extLst>
      <p:ext uri="{BB962C8B-B14F-4D97-AF65-F5344CB8AC3E}">
        <p14:creationId xmlns:p14="http://schemas.microsoft.com/office/powerpoint/2010/main" val="1733591123"/>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662" r:id="rId3"/>
    <p:sldLayoutId id="2147483692" r:id="rId4"/>
    <p:sldLayoutId id="2147483663" r:id="rId5"/>
    <p:sldLayoutId id="2147483664" r:id="rId6"/>
    <p:sldLayoutId id="2147483693" r:id="rId7"/>
    <p:sldLayoutId id="2147483665" r:id="rId8"/>
    <p:sldLayoutId id="2147483666" r:id="rId9"/>
    <p:sldLayoutId id="2147483694" r:id="rId10"/>
    <p:sldLayoutId id="2147483667" r:id="rId11"/>
    <p:sldLayoutId id="2147483668" r:id="rId12"/>
    <p:sldLayoutId id="2147483672" r:id="rId13"/>
    <p:sldLayoutId id="2147483669" r:id="rId14"/>
    <p:sldLayoutId id="2147483670" r:id="rId15"/>
    <p:sldLayoutId id="2147483704" r:id="rId16"/>
    <p:sldLayoutId id="2147483673" r:id="rId17"/>
    <p:sldLayoutId id="2147483674" r:id="rId18"/>
    <p:sldLayoutId id="2147483676" r:id="rId19"/>
    <p:sldLayoutId id="2147483695" r:id="rId20"/>
    <p:sldLayoutId id="2147483677" r:id="rId21"/>
    <p:sldLayoutId id="2147483691" r:id="rId22"/>
    <p:sldLayoutId id="2147483696" r:id="rId23"/>
    <p:sldLayoutId id="2147483675" r:id="rId24"/>
    <p:sldLayoutId id="2147483688" r:id="rId25"/>
    <p:sldLayoutId id="2147483689" r:id="rId26"/>
    <p:sldLayoutId id="2147483671" r:id="rId27"/>
    <p:sldLayoutId id="2147483690" r:id="rId28"/>
    <p:sldLayoutId id="2147483697" r:id="rId29"/>
    <p:sldLayoutId id="2147483699"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705" r:id="rId40"/>
    <p:sldLayoutId id="2147483706" r:id="rId41"/>
  </p:sldLayoutIdLst>
  <p:txStyles>
    <p:titleStyle>
      <a:lvl1pPr algn="l" defTabSz="4572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504">
          <p15:clr>
            <a:srgbClr val="F26B43"/>
          </p15:clr>
        </p15:guide>
        <p15:guide id="4" orient="horz" pos="1776">
          <p15:clr>
            <a:srgbClr val="F26B43"/>
          </p15:clr>
        </p15:guide>
        <p15:guide id="5" orient="horz" pos="2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6.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4.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8.bin"/><Relationship Id="rId5" Type="http://schemas.openxmlformats.org/officeDocument/2006/relationships/image" Target="../media/image26.sv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4.e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oleObject" Target="../embeddings/oleObject8.bin"/><Relationship Id="rId5" Type="http://schemas.openxmlformats.org/officeDocument/2006/relationships/image" Target="../media/image28.sv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4.emf"/><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oleObject" Target="../embeddings/oleObject8.bin"/><Relationship Id="rId5" Type="http://schemas.openxmlformats.org/officeDocument/2006/relationships/image" Target="../media/image30.sv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7.emf"/><Relationship Id="rId5" Type="http://schemas.openxmlformats.org/officeDocument/2006/relationships/oleObject" Target="../embeddings/oleObject7.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sv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6.sv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4.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oleObject" Target="../embeddings/oleObject8.bin"/><Relationship Id="rId5" Type="http://schemas.openxmlformats.org/officeDocument/2006/relationships/image" Target="../media/image40.sv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hyperlink" Target="https://www.ncbi.nlm.nih.gov/books/NBK578299/figure/ch3.fig8/" TargetMode="External"/><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4.sv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5.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6.sv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7.sv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4.emf"/><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8.bin"/><Relationship Id="rId5" Type="http://schemas.openxmlformats.org/officeDocument/2006/relationships/image" Target="../media/image48.sv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www.cambracoalition.org/"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doi.org/10.3389/froh.2021.65751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80/19424396.2007.12221277"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4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27.xml"/><Relationship Id="rId7" Type="http://schemas.openxmlformats.org/officeDocument/2006/relationships/image" Target="../media/image56.sv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55.emf"/><Relationship Id="rId5" Type="http://schemas.openxmlformats.org/officeDocument/2006/relationships/oleObject" Target="../embeddings/oleObject9.bin"/><Relationship Id="rId10" Type="http://schemas.openxmlformats.org/officeDocument/2006/relationships/image" Target="../media/image59.svg"/><Relationship Id="rId4" Type="http://schemas.openxmlformats.org/officeDocument/2006/relationships/notesSlide" Target="../notesSlides/notesSlide48.xml"/><Relationship Id="rId9" Type="http://schemas.openxmlformats.org/officeDocument/2006/relationships/image" Target="../media/image58.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4.emf"/><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oleObject" Target="../embeddings/oleObject8.bin"/><Relationship Id="rId5" Type="http://schemas.openxmlformats.org/officeDocument/2006/relationships/image" Target="../media/image23.sv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A1CD307-21CA-F943-BF38-5D987122B4C3}"/>
              </a:ext>
            </a:extLst>
          </p:cNvPr>
          <p:cNvGraphicFramePr>
            <a:graphicFrameLocks noChangeAspect="1"/>
          </p:cNvGraphicFramePr>
          <p:nvPr>
            <p:custDataLst>
              <p:tags r:id="rId1"/>
            </p:custDataLst>
            <p:extLst>
              <p:ext uri="{D42A27DB-BD31-4B8C-83A1-F6EECF244321}">
                <p14:modId xmlns:p14="http://schemas.microsoft.com/office/powerpoint/2010/main" val="478750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7A1CD307-21CA-F943-BF38-5D987122B4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778954E-6BBE-FA4F-B59A-75966C03D0AB}"/>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6800">
              <a:latin typeface="Arial" panose="020B0604020202020204" pitchFamily="34" charset="0"/>
              <a:ea typeface="+mj-ea"/>
              <a:sym typeface="Arial" panose="020B0604020202020204" pitchFamily="34" charset="0"/>
            </a:endParaRPr>
          </a:p>
        </p:txBody>
      </p:sp>
      <p:sp>
        <p:nvSpPr>
          <p:cNvPr id="11" name="Title 1">
            <a:extLst>
              <a:ext uri="{FF2B5EF4-FFF2-40B4-BE49-F238E27FC236}">
                <a16:creationId xmlns:a16="http://schemas.microsoft.com/office/drawing/2014/main" id="{A52EFC18-4ACE-4D38-AE43-85C9B63D8527}"/>
              </a:ext>
            </a:extLst>
          </p:cNvPr>
          <p:cNvSpPr>
            <a:spLocks noGrp="1"/>
          </p:cNvSpPr>
          <p:nvPr>
            <p:ph type="ctrTitle"/>
          </p:nvPr>
        </p:nvSpPr>
        <p:spPr>
          <a:xfrm>
            <a:off x="676276" y="797642"/>
            <a:ext cx="6164639" cy="2011680"/>
          </a:xfrm>
        </p:spPr>
        <p:txBody>
          <a:bodyPr/>
          <a:lstStyle/>
          <a:p>
            <a:r>
              <a:rPr lang="en-US" sz="4800">
                <a:solidFill>
                  <a:srgbClr val="2C378E"/>
                </a:solidFill>
                <a:latin typeface="Arial"/>
                <a:cs typeface="Arial"/>
              </a:rPr>
              <a:t>Levels of Prevention in Dental Caries: </a:t>
            </a:r>
            <a:br>
              <a:rPr lang="en-US" sz="4800">
                <a:solidFill>
                  <a:srgbClr val="2C378E"/>
                </a:solidFill>
                <a:latin typeface="Arial"/>
                <a:cs typeface="Arial"/>
              </a:rPr>
            </a:br>
            <a:r>
              <a:rPr lang="en-US" sz="4800">
                <a:solidFill>
                  <a:srgbClr val="2C378E"/>
                </a:solidFill>
                <a:latin typeface="Arial"/>
                <a:cs typeface="Arial"/>
              </a:rPr>
              <a:t>From Primordial to Tertiary Care</a:t>
            </a:r>
          </a:p>
        </p:txBody>
      </p:sp>
    </p:spTree>
    <p:extLst>
      <p:ext uri="{BB962C8B-B14F-4D97-AF65-F5344CB8AC3E}">
        <p14:creationId xmlns:p14="http://schemas.microsoft.com/office/powerpoint/2010/main" val="2907358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E31084-F696-C34D-8639-8D1CE6260158}"/>
              </a:ext>
            </a:extLst>
          </p:cNvPr>
          <p:cNvSpPr>
            <a:spLocks noGrp="1"/>
          </p:cNvSpPr>
          <p:nvPr>
            <p:ph type="title"/>
          </p:nvPr>
        </p:nvSpPr>
        <p:spPr/>
        <p:txBody>
          <a:bodyPr/>
          <a:lstStyle/>
          <a:p>
            <a:r>
              <a:rPr lang="en-US"/>
              <a:t>Primordial Prevention</a:t>
            </a:r>
          </a:p>
        </p:txBody>
      </p:sp>
      <p:pic>
        <p:nvPicPr>
          <p:cNvPr id="2" name="Picture 1">
            <a:extLst>
              <a:ext uri="{FF2B5EF4-FFF2-40B4-BE49-F238E27FC236}">
                <a16:creationId xmlns:a16="http://schemas.microsoft.com/office/drawing/2014/main" id="{8E6F4900-9895-003D-62A1-158C742A4745}"/>
              </a:ext>
            </a:extLst>
          </p:cNvPr>
          <p:cNvPicPr>
            <a:picLocks noChangeAspect="1"/>
          </p:cNvPicPr>
          <p:nvPr/>
        </p:nvPicPr>
        <p:blipFill>
          <a:blip r:embed="rId3"/>
          <a:stretch>
            <a:fillRect/>
          </a:stretch>
        </p:blipFill>
        <p:spPr>
          <a:xfrm>
            <a:off x="173789" y="1463971"/>
            <a:ext cx="11857790" cy="3809742"/>
          </a:xfrm>
          <a:prstGeom prst="rect">
            <a:avLst/>
          </a:prstGeom>
        </p:spPr>
      </p:pic>
    </p:spTree>
    <p:extLst>
      <p:ext uri="{BB962C8B-B14F-4D97-AF65-F5344CB8AC3E}">
        <p14:creationId xmlns:p14="http://schemas.microsoft.com/office/powerpoint/2010/main" val="2482491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F61A5DF-A143-FE42-B961-AECC706CCB4C}"/>
              </a:ext>
            </a:extLst>
          </p:cNvPr>
          <p:cNvPicPr>
            <a:picLocks noChangeAspect="1"/>
          </p:cNvPicPr>
          <p:nvPr/>
        </p:nvPicPr>
        <p:blipFill>
          <a:blip>
            <a:alphaModFix amt="10000"/>
            <a:extLst>
              <a:ext uri="{96DAC541-7B7A-43D3-8B79-37D633B846F1}">
                <asvg:svgBlip xmlns:asvg="http://schemas.microsoft.com/office/drawing/2016/SVG/main" r:embed="rId5"/>
              </a:ext>
            </a:extLst>
          </a:blip>
          <a:stretch>
            <a:fillRect/>
          </a:stretch>
        </p:blipFill>
        <p:spPr>
          <a:xfrm>
            <a:off x="2286000" y="571500"/>
            <a:ext cx="7620000"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2438400" y="2147447"/>
            <a:ext cx="7315200" cy="1281553"/>
          </a:xfrm>
        </p:spPr>
        <p:txBody>
          <a:bodyPr/>
          <a:lstStyle/>
          <a:p>
            <a:pPr algn="ctr"/>
            <a:r>
              <a:rPr lang="en-US"/>
              <a:t>Primary</a:t>
            </a:r>
            <a:br>
              <a:rPr lang="en-US"/>
            </a:br>
            <a:r>
              <a:rPr lang="en-US"/>
              <a:t>Prevention</a:t>
            </a:r>
          </a:p>
        </p:txBody>
      </p:sp>
    </p:spTree>
    <p:extLst>
      <p:ext uri="{BB962C8B-B14F-4D97-AF65-F5344CB8AC3E}">
        <p14:creationId xmlns:p14="http://schemas.microsoft.com/office/powerpoint/2010/main" val="3331036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5122F-F5F3-7149-BE27-A4D2BDB77B65}"/>
              </a:ext>
            </a:extLst>
          </p:cNvPr>
          <p:cNvSpPr>
            <a:spLocks noGrp="1"/>
          </p:cNvSpPr>
          <p:nvPr>
            <p:ph type="title"/>
          </p:nvPr>
        </p:nvSpPr>
        <p:spPr/>
        <p:txBody>
          <a:bodyPr/>
          <a:lstStyle/>
          <a:p>
            <a:r>
              <a:rPr lang="en-US"/>
              <a:t>Primary Prevention</a:t>
            </a:r>
          </a:p>
        </p:txBody>
      </p:sp>
      <p:pic>
        <p:nvPicPr>
          <p:cNvPr id="2" name="Picture 1">
            <a:extLst>
              <a:ext uri="{FF2B5EF4-FFF2-40B4-BE49-F238E27FC236}">
                <a16:creationId xmlns:a16="http://schemas.microsoft.com/office/drawing/2014/main" id="{E57C3FAC-B611-DE33-4F80-48CF4E38FD9F}"/>
              </a:ext>
            </a:extLst>
          </p:cNvPr>
          <p:cNvPicPr>
            <a:picLocks noChangeAspect="1"/>
          </p:cNvPicPr>
          <p:nvPr/>
        </p:nvPicPr>
        <p:blipFill>
          <a:blip r:embed="rId3"/>
          <a:stretch>
            <a:fillRect/>
          </a:stretch>
        </p:blipFill>
        <p:spPr>
          <a:xfrm>
            <a:off x="267368" y="1463971"/>
            <a:ext cx="11657264" cy="3742900"/>
          </a:xfrm>
          <a:prstGeom prst="rect">
            <a:avLst/>
          </a:prstGeom>
        </p:spPr>
      </p:pic>
    </p:spTree>
    <p:extLst>
      <p:ext uri="{BB962C8B-B14F-4D97-AF65-F5344CB8AC3E}">
        <p14:creationId xmlns:p14="http://schemas.microsoft.com/office/powerpoint/2010/main" val="2320928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2F898B0-D111-7344-A892-097F0AB04690}"/>
              </a:ext>
            </a:extLst>
          </p:cNvPr>
          <p:cNvPicPr>
            <a:picLocks noChangeAspect="1"/>
          </p:cNvPicPr>
          <p:nvPr/>
        </p:nvPicPr>
        <p:blipFill>
          <a:blip>
            <a:alphaModFix amt="10000"/>
            <a:extLst>
              <a:ext uri="{96DAC541-7B7A-43D3-8B79-37D633B846F1}">
                <asvg:svgBlip xmlns:asvg="http://schemas.microsoft.com/office/drawing/2016/SVG/main" r:embed="rId5"/>
              </a:ext>
            </a:extLst>
          </a:blip>
          <a:stretch>
            <a:fillRect/>
          </a:stretch>
        </p:blipFill>
        <p:spPr>
          <a:xfrm rot="827969">
            <a:off x="2133600" y="571500"/>
            <a:ext cx="7620000"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2438400" y="2147447"/>
            <a:ext cx="7315200" cy="1281553"/>
          </a:xfrm>
        </p:spPr>
        <p:txBody>
          <a:bodyPr/>
          <a:lstStyle/>
          <a:p>
            <a:pPr algn="ctr"/>
            <a:r>
              <a:rPr lang="en-US"/>
              <a:t>Secondary</a:t>
            </a:r>
            <a:br>
              <a:rPr lang="en-US"/>
            </a:br>
            <a:r>
              <a:rPr lang="en-US"/>
              <a:t>Prevention</a:t>
            </a:r>
          </a:p>
        </p:txBody>
      </p:sp>
    </p:spTree>
    <p:extLst>
      <p:ext uri="{BB962C8B-B14F-4D97-AF65-F5344CB8AC3E}">
        <p14:creationId xmlns:p14="http://schemas.microsoft.com/office/powerpoint/2010/main" val="3044841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2B00D-8F61-614A-970D-091C1DC9D083}"/>
              </a:ext>
            </a:extLst>
          </p:cNvPr>
          <p:cNvSpPr>
            <a:spLocks noGrp="1"/>
          </p:cNvSpPr>
          <p:nvPr>
            <p:ph type="title"/>
          </p:nvPr>
        </p:nvSpPr>
        <p:spPr/>
        <p:txBody>
          <a:bodyPr/>
          <a:lstStyle/>
          <a:p>
            <a:r>
              <a:rPr lang="en-US"/>
              <a:t>Secondary Prevention</a:t>
            </a:r>
          </a:p>
        </p:txBody>
      </p:sp>
      <p:pic>
        <p:nvPicPr>
          <p:cNvPr id="2" name="Picture 1" descr="A diagram of a health screening&#10;&#10;AI-generated content may be incorrect.">
            <a:extLst>
              <a:ext uri="{FF2B5EF4-FFF2-40B4-BE49-F238E27FC236}">
                <a16:creationId xmlns:a16="http://schemas.microsoft.com/office/drawing/2014/main" id="{511CD2B8-80F7-52C2-AF6C-FCD0A6825DFE}"/>
              </a:ext>
            </a:extLst>
          </p:cNvPr>
          <p:cNvPicPr>
            <a:picLocks noChangeAspect="1"/>
          </p:cNvPicPr>
          <p:nvPr/>
        </p:nvPicPr>
        <p:blipFill>
          <a:blip r:embed="rId3"/>
          <a:stretch>
            <a:fillRect/>
          </a:stretch>
        </p:blipFill>
        <p:spPr>
          <a:xfrm>
            <a:off x="187157" y="1530813"/>
            <a:ext cx="11817685" cy="3796374"/>
          </a:xfrm>
          <a:prstGeom prst="rect">
            <a:avLst/>
          </a:prstGeom>
        </p:spPr>
      </p:pic>
    </p:spTree>
    <p:extLst>
      <p:ext uri="{BB962C8B-B14F-4D97-AF65-F5344CB8AC3E}">
        <p14:creationId xmlns:p14="http://schemas.microsoft.com/office/powerpoint/2010/main" val="1091791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2A6405B-E908-F145-8C24-3B6A7CDB7379}"/>
              </a:ext>
            </a:extLst>
          </p:cNvPr>
          <p:cNvPicPr>
            <a:picLocks noChangeAspect="1"/>
          </p:cNvPicPr>
          <p:nvPr/>
        </p:nvPicPr>
        <p:blipFill>
          <a:blip>
            <a:alphaModFix amt="10000"/>
            <a:extLst>
              <a:ext uri="{96DAC541-7B7A-43D3-8B79-37D633B846F1}">
                <asvg:svgBlip xmlns:asvg="http://schemas.microsoft.com/office/drawing/2016/SVG/main" r:embed="rId5"/>
              </a:ext>
            </a:extLst>
          </a:blip>
          <a:stretch>
            <a:fillRect/>
          </a:stretch>
        </p:blipFill>
        <p:spPr>
          <a:xfrm>
            <a:off x="2209800" y="514350"/>
            <a:ext cx="7772400" cy="58293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2438400" y="2147447"/>
            <a:ext cx="7315200" cy="1281553"/>
          </a:xfrm>
        </p:spPr>
        <p:txBody>
          <a:bodyPr/>
          <a:lstStyle/>
          <a:p>
            <a:pPr algn="ctr"/>
            <a:r>
              <a:rPr lang="en-US"/>
              <a:t>Tertiary</a:t>
            </a:r>
            <a:br>
              <a:rPr lang="en-US"/>
            </a:br>
            <a:r>
              <a:rPr lang="en-US"/>
              <a:t>Prevention</a:t>
            </a:r>
          </a:p>
        </p:txBody>
      </p:sp>
    </p:spTree>
    <p:extLst>
      <p:ext uri="{BB962C8B-B14F-4D97-AF65-F5344CB8AC3E}">
        <p14:creationId xmlns:p14="http://schemas.microsoft.com/office/powerpoint/2010/main" val="1815659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F4D1E-DDFE-4C44-A1D9-DA74E5337282}"/>
              </a:ext>
            </a:extLst>
          </p:cNvPr>
          <p:cNvSpPr>
            <a:spLocks noGrp="1"/>
          </p:cNvSpPr>
          <p:nvPr>
            <p:ph type="title"/>
          </p:nvPr>
        </p:nvSpPr>
        <p:spPr/>
        <p:txBody>
          <a:bodyPr/>
          <a:lstStyle/>
          <a:p>
            <a:r>
              <a:rPr lang="en-US"/>
              <a:t>Tertiary Prevention</a:t>
            </a:r>
          </a:p>
        </p:txBody>
      </p:sp>
      <p:pic>
        <p:nvPicPr>
          <p:cNvPr id="2" name="Picture 1">
            <a:extLst>
              <a:ext uri="{FF2B5EF4-FFF2-40B4-BE49-F238E27FC236}">
                <a16:creationId xmlns:a16="http://schemas.microsoft.com/office/drawing/2014/main" id="{E8EB0B8F-F8C0-0867-88DF-30507DFCAB95}"/>
              </a:ext>
            </a:extLst>
          </p:cNvPr>
          <p:cNvPicPr>
            <a:picLocks noChangeAspect="1"/>
          </p:cNvPicPr>
          <p:nvPr/>
        </p:nvPicPr>
        <p:blipFill>
          <a:blip r:embed="rId3"/>
          <a:stretch>
            <a:fillRect/>
          </a:stretch>
        </p:blipFill>
        <p:spPr>
          <a:xfrm>
            <a:off x="160420" y="1517445"/>
            <a:ext cx="11884527" cy="3823111"/>
          </a:xfrm>
          <a:prstGeom prst="rect">
            <a:avLst/>
          </a:prstGeom>
        </p:spPr>
      </p:pic>
    </p:spTree>
    <p:extLst>
      <p:ext uri="{BB962C8B-B14F-4D97-AF65-F5344CB8AC3E}">
        <p14:creationId xmlns:p14="http://schemas.microsoft.com/office/powerpoint/2010/main" val="323157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Examples of Prevention</a:t>
            </a:r>
          </a:p>
        </p:txBody>
      </p:sp>
      <p:pic>
        <p:nvPicPr>
          <p:cNvPr id="5" name="Graphic 4">
            <a:extLst>
              <a:ext uri="{FF2B5EF4-FFF2-40B4-BE49-F238E27FC236}">
                <a16:creationId xmlns:a16="http://schemas.microsoft.com/office/drawing/2014/main" id="{E4D7751F-C3D9-3A4E-C264-F7764358B3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8800" y="1079500"/>
            <a:ext cx="6807200" cy="5105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Upstream vs</a:t>
            </a:r>
            <a:r>
              <a:rPr lang="en-US"/>
              <a:t>.</a:t>
            </a:r>
            <a:r>
              <a:t> Downstream</a:t>
            </a:r>
          </a:p>
        </p:txBody>
      </p:sp>
      <p:pic>
        <p:nvPicPr>
          <p:cNvPr id="7" name="Graphic 6">
            <a:extLst>
              <a:ext uri="{FF2B5EF4-FFF2-40B4-BE49-F238E27FC236}">
                <a16:creationId xmlns:a16="http://schemas.microsoft.com/office/drawing/2014/main" id="{4629DB30-D566-4F6E-D995-BF6847FD5DEF}"/>
              </a:ext>
            </a:extLst>
          </p:cNvPr>
          <p:cNvPicPr>
            <a:picLocks noChangeAspect="1"/>
          </p:cNvPicPr>
          <p:nvPr/>
        </p:nvPicPr>
        <p:blipFill>
          <a:blip>
            <a:extLst>
              <a:ext uri="{96DAC541-7B7A-43D3-8B79-37D633B846F1}">
                <asvg:svgBlip xmlns:asvg="http://schemas.microsoft.com/office/drawing/2016/SVG/main" r:embed="rId3"/>
              </a:ext>
            </a:extLst>
          </a:blip>
          <a:srcRect t="22878" r="8007" b="22778"/>
          <a:stretch>
            <a:fillRect/>
          </a:stretch>
        </p:blipFill>
        <p:spPr>
          <a:xfrm>
            <a:off x="2095500" y="1472060"/>
            <a:ext cx="8915400" cy="4069730"/>
          </a:xfrm>
          <a:prstGeom prst="rect">
            <a:avLst/>
          </a:prstGeom>
        </p:spPr>
      </p:pic>
      <p:sp>
        <p:nvSpPr>
          <p:cNvPr id="3" name="Content Placeholder 2"/>
          <p:cNvSpPr>
            <a:spLocks noGrp="1"/>
          </p:cNvSpPr>
          <p:nvPr>
            <p:ph idx="1"/>
          </p:nvPr>
        </p:nvSpPr>
        <p:spPr>
          <a:xfrm>
            <a:off x="1181100" y="4689165"/>
            <a:ext cx="2819400" cy="839925"/>
          </a:xfrm>
        </p:spPr>
        <p:txBody>
          <a:bodyPr/>
          <a:lstStyle/>
          <a:p>
            <a:r>
              <a:rPr lang="en-US"/>
              <a:t>Both are necessary for effective care.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08AC6DF-BF5E-3212-0A85-566FE64298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6000" y="787461"/>
            <a:ext cx="7620000" cy="5715000"/>
          </a:xfrm>
          <a:prstGeom prst="rect">
            <a:avLst/>
          </a:prstGeom>
        </p:spPr>
      </p:pic>
      <p:sp>
        <p:nvSpPr>
          <p:cNvPr id="6" name="Title 1">
            <a:extLst>
              <a:ext uri="{FF2B5EF4-FFF2-40B4-BE49-F238E27FC236}">
                <a16:creationId xmlns:a16="http://schemas.microsoft.com/office/drawing/2014/main" id="{AD61558B-562C-1EF1-C69B-321F709CEDBB}"/>
              </a:ext>
            </a:extLst>
          </p:cNvPr>
          <p:cNvSpPr txBox="1">
            <a:spLocks/>
          </p:cNvSpPr>
          <p:nvPr/>
        </p:nvSpPr>
        <p:spPr>
          <a:xfrm>
            <a:off x="685800" y="486167"/>
            <a:ext cx="10820400" cy="966701"/>
          </a:xfrm>
          <a:prstGeom prst="rect">
            <a:avLst/>
          </a:prstGeom>
        </p:spPr>
        <p:txBody>
          <a:bodyPr vert="horz" lIns="0" tIns="0" rIns="0" bIns="0" rtlCol="0" anchor="t">
            <a:noAutofit/>
          </a:bodyPr>
          <a:lstStyle>
            <a:lvl1pPr algn="l" defTabSz="457200" rtl="0" eaLnBrk="1" latinLnBrk="0" hangingPunct="1">
              <a:lnSpc>
                <a:spcPct val="90000"/>
              </a:lnSpc>
              <a:spcBef>
                <a:spcPct val="0"/>
              </a:spcBef>
              <a:buNone/>
              <a:defRPr sz="3400" kern="1200">
                <a:solidFill>
                  <a:schemeClr val="tx2"/>
                </a:solidFill>
                <a:latin typeface="+mj-lt"/>
                <a:ea typeface="+mj-ea"/>
                <a:cs typeface="+mj-cs"/>
              </a:defRPr>
            </a:lvl1pPr>
          </a:lstStyle>
          <a:p>
            <a:r>
              <a:rPr lang="en-US"/>
              <a:t>Where Prevention Happens</a:t>
            </a:r>
          </a:p>
        </p:txBody>
      </p:sp>
      <p:pic>
        <p:nvPicPr>
          <p:cNvPr id="10" name="Graphic 9">
            <a:extLst>
              <a:ext uri="{FF2B5EF4-FFF2-40B4-BE49-F238E27FC236}">
                <a16:creationId xmlns:a16="http://schemas.microsoft.com/office/drawing/2014/main" id="{2F3565E0-8C1E-BDB0-8A29-D796DEADA165}"/>
              </a:ext>
            </a:extLst>
          </p:cNvPr>
          <p:cNvPicPr>
            <a:picLocks noChangeAspect="1"/>
          </p:cNvPicPr>
          <p:nvPr/>
        </p:nvPicPr>
        <p:blipFill>
          <a:blip>
            <a:extLst>
              <a:ext uri="{96DAC541-7B7A-43D3-8B79-37D633B846F1}">
                <asvg:svgBlip xmlns:asvg="http://schemas.microsoft.com/office/drawing/2016/SVG/main" r:embed="rId4"/>
              </a:ext>
            </a:extLst>
          </a:blip>
          <a:srcRect t="2982" b="57170"/>
          <a:stretch>
            <a:fillRect/>
          </a:stretch>
        </p:blipFill>
        <p:spPr>
          <a:xfrm>
            <a:off x="1122914" y="2199916"/>
            <a:ext cx="9946171" cy="28900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500C25-A883-BE4D-BD87-DA6A40A09BB3}"/>
              </a:ext>
            </a:extLst>
          </p:cNvPr>
          <p:cNvGraphicFramePr>
            <a:graphicFrameLocks noChangeAspect="1"/>
          </p:cNvGraphicFramePr>
          <p:nvPr>
            <p:custDataLst>
              <p:tags r:id="rId1"/>
            </p:custDataLst>
            <p:extLst>
              <p:ext uri="{D42A27DB-BD31-4B8C-83A1-F6EECF244321}">
                <p14:modId xmlns:p14="http://schemas.microsoft.com/office/powerpoint/2010/main" val="15002114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3" name="Object 2" hidden="1">
                        <a:extLst>
                          <a:ext uri="{FF2B5EF4-FFF2-40B4-BE49-F238E27FC236}">
                            <a16:creationId xmlns:a16="http://schemas.microsoft.com/office/drawing/2014/main" id="{9C500C25-A883-BE4D-BD87-DA6A40A09B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62668FB-0A97-4649-A3B4-150822C074A1}"/>
              </a:ext>
            </a:extLst>
          </p:cNvPr>
          <p:cNvSpPr/>
          <p:nvPr>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latin typeface="Arial" panose="020B0604020202020204" pitchFamily="34" charset="0"/>
              <a:ea typeface="+mj-ea"/>
              <a:sym typeface="Arial" panose="020B0604020202020204" pitchFamily="34" charset="0"/>
            </a:endParaRPr>
          </a:p>
        </p:txBody>
      </p:sp>
      <p:sp>
        <p:nvSpPr>
          <p:cNvPr id="6" name="Title 5">
            <a:extLst>
              <a:ext uri="{FF2B5EF4-FFF2-40B4-BE49-F238E27FC236}">
                <a16:creationId xmlns:a16="http://schemas.microsoft.com/office/drawing/2014/main" id="{A1A42BEB-8A33-9B47-9357-5E125376C6CA}"/>
              </a:ext>
            </a:extLst>
          </p:cNvPr>
          <p:cNvSpPr>
            <a:spLocks noGrp="1"/>
          </p:cNvSpPr>
          <p:nvPr>
            <p:ph type="title"/>
          </p:nvPr>
        </p:nvSpPr>
        <p:spPr>
          <a:xfrm>
            <a:off x="685800" y="486167"/>
            <a:ext cx="10820400" cy="966701"/>
          </a:xfrm>
        </p:spPr>
        <p:txBody>
          <a:bodyPr/>
          <a:lstStyle/>
          <a:p>
            <a:r>
              <a:rPr lang="en-US"/>
              <a:t>Learning Objectives</a:t>
            </a:r>
          </a:p>
        </p:txBody>
      </p:sp>
      <p:sp>
        <p:nvSpPr>
          <p:cNvPr id="7" name="Content Placeholder 6">
            <a:extLst>
              <a:ext uri="{FF2B5EF4-FFF2-40B4-BE49-F238E27FC236}">
                <a16:creationId xmlns:a16="http://schemas.microsoft.com/office/drawing/2014/main" id="{A9EC832C-694E-914F-A829-172236CFE0EF}"/>
              </a:ext>
            </a:extLst>
          </p:cNvPr>
          <p:cNvSpPr>
            <a:spLocks noGrp="1"/>
          </p:cNvSpPr>
          <p:nvPr>
            <p:ph idx="1"/>
          </p:nvPr>
        </p:nvSpPr>
        <p:spPr>
          <a:xfrm>
            <a:off x="685800" y="1554480"/>
            <a:ext cx="10820400" cy="4462081"/>
          </a:xfrm>
        </p:spPr>
        <p:txBody>
          <a:bodyPr/>
          <a:lstStyle/>
          <a:p>
            <a:pPr marL="342900" indent="-342900">
              <a:buFont typeface="Arial" panose="020B0604020202020204" pitchFamily="34" charset="0"/>
              <a:buChar char="•"/>
            </a:pPr>
            <a:r>
              <a:rPr lang="en-US"/>
              <a:t>Define primary, secondary, and tertiary prevention.</a:t>
            </a:r>
          </a:p>
          <a:p>
            <a:pPr marL="342900" lvl="0" indent="-342900">
              <a:buFont typeface="Arial" panose="020B0604020202020204" pitchFamily="34" charset="0"/>
              <a:buChar char="•"/>
            </a:pPr>
            <a:r>
              <a:rPr lang="en-US"/>
              <a:t>Discuss the CAMBRA protocol and the evidence for CAMBRA.</a:t>
            </a:r>
            <a:endParaRPr lang="en-US" sz="2000"/>
          </a:p>
          <a:p>
            <a:pPr marL="342900" indent="-342900">
              <a:buFont typeface="Arial" panose="020B0604020202020204" pitchFamily="34" charset="0"/>
              <a:buChar char="•"/>
            </a:pPr>
            <a:r>
              <a:rPr lang="en-US"/>
              <a:t>Examine the evidence for the protocols listed within the CAMBRA framework. </a:t>
            </a:r>
          </a:p>
          <a:p>
            <a:pPr marL="342900" indent="-342900">
              <a:buFont typeface="Arial" panose="020B0604020202020204" pitchFamily="34" charset="0"/>
              <a:buChar char="•"/>
            </a:pPr>
            <a:r>
              <a:rPr lang="en-US"/>
              <a:t>Explain how prevention aligns with disease progression.</a:t>
            </a:r>
          </a:p>
          <a:p>
            <a:pPr marL="342900" indent="-342900">
              <a:buFont typeface="Arial" panose="020B0604020202020204" pitchFamily="34" charset="0"/>
              <a:buChar char="•"/>
            </a:pPr>
            <a:r>
              <a:rPr lang="en-US"/>
              <a:t>Apply prevention strategies based on timing.</a:t>
            </a:r>
          </a:p>
          <a:p>
            <a:pPr marL="342900" indent="-342900">
              <a:buFont typeface="Arial" panose="020B0604020202020204" pitchFamily="34" charset="0"/>
              <a:buChar char="•"/>
            </a:pPr>
            <a:r>
              <a:rPr lang="en-US"/>
              <a:t>Describe how CAMBRA guides clinical decision-making.</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55837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FC8F4E5-4217-91D7-C961-FA16E4F276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5999" y="969517"/>
            <a:ext cx="7620000" cy="5715000"/>
          </a:xfrm>
          <a:prstGeom prst="rect">
            <a:avLst/>
          </a:prstGeom>
        </p:spPr>
      </p:pic>
      <p:sp>
        <p:nvSpPr>
          <p:cNvPr id="2" name="Title 1"/>
          <p:cNvSpPr>
            <a:spLocks noGrp="1"/>
          </p:cNvSpPr>
          <p:nvPr>
            <p:ph type="title"/>
          </p:nvPr>
        </p:nvSpPr>
        <p:spPr/>
        <p:txBody>
          <a:bodyPr/>
          <a:lstStyle/>
          <a:p>
            <a:r>
              <a:t>Prevention Timeline </a:t>
            </a:r>
            <a:r>
              <a:rPr>
                <a:solidFill>
                  <a:srgbClr val="E95329"/>
                </a:solidFill>
              </a:rPr>
              <a:t>with Disease Phases</a:t>
            </a:r>
          </a:p>
        </p:txBody>
      </p:sp>
      <p:graphicFrame>
        <p:nvGraphicFramePr>
          <p:cNvPr id="5" name="Diagram 4">
            <a:extLst>
              <a:ext uri="{FF2B5EF4-FFF2-40B4-BE49-F238E27FC236}">
                <a16:creationId xmlns:a16="http://schemas.microsoft.com/office/drawing/2014/main" id="{0F5511DF-27C4-35BE-0241-D2A5CFEA099B}"/>
              </a:ext>
            </a:extLst>
          </p:cNvPr>
          <p:cNvGraphicFramePr/>
          <p:nvPr>
            <p:extLst>
              <p:ext uri="{D42A27DB-BD31-4B8C-83A1-F6EECF244321}">
                <p14:modId xmlns:p14="http://schemas.microsoft.com/office/powerpoint/2010/main" val="3857709797"/>
              </p:ext>
            </p:extLst>
          </p:nvPr>
        </p:nvGraphicFramePr>
        <p:xfrm>
          <a:off x="3039612" y="1933270"/>
          <a:ext cx="6112774" cy="3787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460547-CCD4-0E46-240D-82514ADA2C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5999" y="969517"/>
            <a:ext cx="7620000" cy="5715000"/>
          </a:xfrm>
          <a:prstGeom prst="rect">
            <a:avLst/>
          </a:prstGeom>
        </p:spPr>
      </p:pic>
      <p:sp>
        <p:nvSpPr>
          <p:cNvPr id="2" name="Title 1"/>
          <p:cNvSpPr>
            <a:spLocks noGrp="1"/>
          </p:cNvSpPr>
          <p:nvPr>
            <p:ph type="title"/>
          </p:nvPr>
        </p:nvSpPr>
        <p:spPr/>
        <p:txBody>
          <a:bodyPr/>
          <a:lstStyle/>
          <a:p>
            <a:r>
              <a:t>Prevention Timeline </a:t>
            </a:r>
            <a:r>
              <a:rPr>
                <a:solidFill>
                  <a:srgbClr val="E95329"/>
                </a:solidFill>
              </a:rPr>
              <a:t>with Detection</a:t>
            </a:r>
          </a:p>
        </p:txBody>
      </p:sp>
      <p:graphicFrame>
        <p:nvGraphicFramePr>
          <p:cNvPr id="9" name="Content Placeholder 4">
            <a:extLst>
              <a:ext uri="{FF2B5EF4-FFF2-40B4-BE49-F238E27FC236}">
                <a16:creationId xmlns:a16="http://schemas.microsoft.com/office/drawing/2014/main" id="{19AD3E90-1E9F-1851-C636-5C3ED046C6E9}"/>
              </a:ext>
            </a:extLst>
          </p:cNvPr>
          <p:cNvGraphicFramePr>
            <a:graphicFrameLocks/>
          </p:cNvGraphicFramePr>
          <p:nvPr>
            <p:extLst>
              <p:ext uri="{D42A27DB-BD31-4B8C-83A1-F6EECF244321}">
                <p14:modId xmlns:p14="http://schemas.microsoft.com/office/powerpoint/2010/main" val="304199799"/>
              </p:ext>
            </p:extLst>
          </p:nvPr>
        </p:nvGraphicFramePr>
        <p:xfrm>
          <a:off x="3039612" y="1933270"/>
          <a:ext cx="6112774" cy="3787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1A0FE6F-6114-6BC8-76E6-C4442CCD26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5999" y="969517"/>
            <a:ext cx="7620000" cy="5715000"/>
          </a:xfrm>
          <a:prstGeom prst="rect">
            <a:avLst/>
          </a:prstGeom>
        </p:spPr>
      </p:pic>
      <p:sp>
        <p:nvSpPr>
          <p:cNvPr id="2" name="Title 1"/>
          <p:cNvSpPr>
            <a:spLocks noGrp="1"/>
          </p:cNvSpPr>
          <p:nvPr>
            <p:ph type="title"/>
          </p:nvPr>
        </p:nvSpPr>
        <p:spPr/>
        <p:txBody>
          <a:bodyPr/>
          <a:lstStyle/>
          <a:p>
            <a:r>
              <a:t>Prevention Timeline </a:t>
            </a:r>
            <a:r>
              <a:rPr>
                <a:solidFill>
                  <a:srgbClr val="E95329"/>
                </a:solidFill>
              </a:rPr>
              <a:t>with Prevention Levels</a:t>
            </a:r>
          </a:p>
        </p:txBody>
      </p:sp>
      <p:pic>
        <p:nvPicPr>
          <p:cNvPr id="7" name="Graphic 6">
            <a:extLst>
              <a:ext uri="{FF2B5EF4-FFF2-40B4-BE49-F238E27FC236}">
                <a16:creationId xmlns:a16="http://schemas.microsoft.com/office/drawing/2014/main" id="{194536D3-5216-7FC8-28F4-55EF229F4657}"/>
              </a:ext>
            </a:extLst>
          </p:cNvPr>
          <p:cNvPicPr>
            <a:picLocks noChangeAspect="1"/>
          </p:cNvPicPr>
          <p:nvPr/>
        </p:nvPicPr>
        <p:blipFill>
          <a:blip>
            <a:extLst>
              <a:ext uri="{96DAC541-7B7A-43D3-8B79-37D633B846F1}">
                <asvg:svgBlip xmlns:asvg="http://schemas.microsoft.com/office/drawing/2016/SVG/main" r:embed="rId4"/>
              </a:ext>
            </a:extLst>
          </a:blip>
          <a:srcRect l="1592" r="1918" b="40776"/>
          <a:stretch>
            <a:fillRect/>
          </a:stretch>
        </p:blipFill>
        <p:spPr>
          <a:xfrm>
            <a:off x="1956317" y="1751448"/>
            <a:ext cx="8279363" cy="38113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CA4F6-255C-0602-C80E-A24D90564A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B9C09C-FEAB-05A8-83CF-E1743C318528}"/>
              </a:ext>
            </a:extLst>
          </p:cNvPr>
          <p:cNvSpPr>
            <a:spLocks noGrp="1"/>
          </p:cNvSpPr>
          <p:nvPr>
            <p:ph type="title"/>
          </p:nvPr>
        </p:nvSpPr>
        <p:spPr/>
        <p:txBody>
          <a:bodyPr/>
          <a:lstStyle/>
          <a:p>
            <a:r>
              <a:rPr lang="en-US"/>
              <a:t>Full Prevention Framework</a:t>
            </a:r>
          </a:p>
        </p:txBody>
      </p:sp>
      <p:pic>
        <p:nvPicPr>
          <p:cNvPr id="5" name="Content Placeholder 5">
            <a:extLst>
              <a:ext uri="{FF2B5EF4-FFF2-40B4-BE49-F238E27FC236}">
                <a16:creationId xmlns:a16="http://schemas.microsoft.com/office/drawing/2014/main" id="{AE7EB9EF-1C2C-C9D2-932D-3D753E2DB817}"/>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276A4D73-23D9-A1E4-B80F-4141BD1356FB}"/>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D2CA9986-9D29-E633-DAF4-6C8DB5ABDFDA}"/>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8E130B3F-8CDA-CDFC-403E-E7BBF6669CDE}"/>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07E8B726-3A1F-C4C0-87F8-32D9E45AA3C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595E529B-2EB0-5862-C094-022FBE9A604C}"/>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72A46956-D7A0-B99E-6E7C-4AD4E4023D94}"/>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AFCF8F63-6253-A25D-E5FA-4E85B0279BE3}"/>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52AEC9C3-21F5-FD10-96A2-FA3A8F122B96}"/>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CA395BF6-FDE8-369D-69E5-07656A7EDF52}"/>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75BE075-E624-A83E-7268-3934A1A3F102}"/>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B5AD1DDF-D67C-6208-F021-7F5F2AB9A81A}"/>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E19E5996-77AA-7516-3747-BFE52E2BD94F}"/>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3D62188C-196F-02D5-8122-B3918BDCECA0}"/>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3853910F-235F-F5F6-0BDD-18CEC97D9AE6}"/>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787F229F-AD84-4FB5-6A98-9717D13F6A5D}"/>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DFE83A8E-C5BB-1839-16C8-6F5A2FECAA0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22058450-3C4D-08E4-6680-EAA34E792E5A}"/>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spTree>
    <p:extLst>
      <p:ext uri="{BB962C8B-B14F-4D97-AF65-F5344CB8AC3E}">
        <p14:creationId xmlns:p14="http://schemas.microsoft.com/office/powerpoint/2010/main" val="2851770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Apply the Framework</a:t>
            </a:r>
          </a:p>
        </p:txBody>
      </p:sp>
      <p:sp>
        <p:nvSpPr>
          <p:cNvPr id="3" name="Content Placeholder 2"/>
          <p:cNvSpPr>
            <a:spLocks noGrp="1"/>
          </p:cNvSpPr>
          <p:nvPr>
            <p:ph idx="1"/>
          </p:nvPr>
        </p:nvSpPr>
        <p:spPr>
          <a:xfrm>
            <a:off x="685800" y="1554481"/>
            <a:ext cx="9040462" cy="966701"/>
          </a:xfrm>
        </p:spPr>
        <p:txBody>
          <a:bodyPr/>
          <a:lstStyle/>
          <a:p>
            <a:pPr marL="342900" indent="-342900">
              <a:buFont typeface="Arial" panose="020B0604020202020204" pitchFamily="34" charset="0"/>
              <a:buChar char="•"/>
            </a:pPr>
            <a:r>
              <a:t>Use the timeline to classify prevention strategies</a:t>
            </a:r>
            <a:r>
              <a:rPr lang="en-US"/>
              <a:t>.</a:t>
            </a:r>
            <a:endParaRPr/>
          </a:p>
          <a:p>
            <a:pPr marL="342900" indent="-342900">
              <a:buFont typeface="Arial" panose="020B0604020202020204" pitchFamily="34" charset="0"/>
              <a:buChar char="•"/>
            </a:pPr>
            <a:r>
              <a:t>Consider when and where interventions occur</a:t>
            </a:r>
            <a:r>
              <a:rPr lang="en-US"/>
              <a:t>.</a:t>
            </a:r>
            <a:endParaRPr/>
          </a:p>
        </p:txBody>
      </p:sp>
      <p:pic>
        <p:nvPicPr>
          <p:cNvPr id="8" name="Picture 7">
            <a:extLst>
              <a:ext uri="{FF2B5EF4-FFF2-40B4-BE49-F238E27FC236}">
                <a16:creationId xmlns:a16="http://schemas.microsoft.com/office/drawing/2014/main" id="{BDBCD542-057D-3D44-6C90-92D87C7822E9}"/>
              </a:ext>
            </a:extLst>
          </p:cNvPr>
          <p:cNvPicPr>
            <a:picLocks noChangeAspect="1"/>
          </p:cNvPicPr>
          <p:nvPr/>
        </p:nvPicPr>
        <p:blipFill>
          <a:blip r:embed="rId3"/>
          <a:srcRect l="6863" t="17389" r="6209" b="13474"/>
          <a:stretch>
            <a:fillRect/>
          </a:stretch>
        </p:blipFill>
        <p:spPr>
          <a:xfrm>
            <a:off x="2717800" y="2622795"/>
            <a:ext cx="6756400" cy="30226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6E0BB73-2EAB-5F46-9B98-B0578857867D}"/>
              </a:ext>
            </a:extLst>
          </p:cNvPr>
          <p:cNvPicPr>
            <a:picLocks noChangeAspect="1"/>
          </p:cNvPicPr>
          <p:nvPr/>
        </p:nvPicPr>
        <p:blipFill>
          <a:blip>
            <a:alphaModFix amt="10000"/>
            <a:extLst>
              <a:ext uri="{96DAC541-7B7A-43D3-8B79-37D633B846F1}">
                <asvg:svgBlip xmlns:asvg="http://schemas.microsoft.com/office/drawing/2016/SVG/main" r:embed="rId5"/>
              </a:ext>
            </a:extLst>
          </a:blip>
          <a:stretch>
            <a:fillRect/>
          </a:stretch>
        </p:blipFill>
        <p:spPr>
          <a:xfrm>
            <a:off x="2438400" y="571500"/>
            <a:ext cx="7620000"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extLst>
              <p:ext uri="{D42A27DB-BD31-4B8C-83A1-F6EECF244321}">
                <p14:modId xmlns:p14="http://schemas.microsoft.com/office/powerpoint/2010/main" val="2193127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2438400" y="2788223"/>
            <a:ext cx="7315200" cy="1281553"/>
          </a:xfrm>
        </p:spPr>
        <p:txBody>
          <a:bodyPr/>
          <a:lstStyle/>
          <a:p>
            <a:pPr algn="ctr"/>
            <a:r>
              <a:rPr lang="en-US"/>
              <a:t>Prevention</a:t>
            </a:r>
          </a:p>
        </p:txBody>
      </p:sp>
    </p:spTree>
    <p:extLst>
      <p:ext uri="{BB962C8B-B14F-4D97-AF65-F5344CB8AC3E}">
        <p14:creationId xmlns:p14="http://schemas.microsoft.com/office/powerpoint/2010/main" val="2202292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F6BC45-B0EF-404E-9C9B-7FC11CB4C227}"/>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2743200" y="1265605"/>
            <a:ext cx="9523142" cy="4761571"/>
          </a:xfrm>
        </p:spPr>
      </p:pic>
      <p:sp>
        <p:nvSpPr>
          <p:cNvPr id="4" name="Title 3">
            <a:extLst>
              <a:ext uri="{FF2B5EF4-FFF2-40B4-BE49-F238E27FC236}">
                <a16:creationId xmlns:a16="http://schemas.microsoft.com/office/drawing/2014/main" id="{91A41BE8-1C2C-A940-86C3-D9C5BADE0846}"/>
              </a:ext>
            </a:extLst>
          </p:cNvPr>
          <p:cNvSpPr>
            <a:spLocks noGrp="1"/>
          </p:cNvSpPr>
          <p:nvPr>
            <p:ph type="title"/>
          </p:nvPr>
        </p:nvSpPr>
        <p:spPr/>
        <p:txBody>
          <a:bodyPr/>
          <a:lstStyle/>
          <a:p>
            <a:r>
              <a:rPr lang="en-US"/>
              <a:t>Prevention Timeline</a:t>
            </a:r>
          </a:p>
        </p:txBody>
      </p:sp>
      <p:pic>
        <p:nvPicPr>
          <p:cNvPr id="2" name="Picture 1" descr="A chart with text on it&#10;&#10;AI-generated content may be incorrect.">
            <a:extLst>
              <a:ext uri="{FF2B5EF4-FFF2-40B4-BE49-F238E27FC236}">
                <a16:creationId xmlns:a16="http://schemas.microsoft.com/office/drawing/2014/main" id="{DAAF2184-6593-587A-F4A3-B27F0E860A8E}"/>
              </a:ext>
            </a:extLst>
          </p:cNvPr>
          <p:cNvPicPr>
            <a:picLocks noChangeAspect="1"/>
          </p:cNvPicPr>
          <p:nvPr/>
        </p:nvPicPr>
        <p:blipFill>
          <a:blip r:embed="rId4"/>
          <a:stretch>
            <a:fillRect/>
          </a:stretch>
        </p:blipFill>
        <p:spPr>
          <a:xfrm>
            <a:off x="242667" y="1376947"/>
            <a:ext cx="2910244" cy="4745790"/>
          </a:xfrm>
          <a:prstGeom prst="rect">
            <a:avLst/>
          </a:prstGeom>
        </p:spPr>
      </p:pic>
    </p:spTree>
    <p:extLst>
      <p:ext uri="{BB962C8B-B14F-4D97-AF65-F5344CB8AC3E}">
        <p14:creationId xmlns:p14="http://schemas.microsoft.com/office/powerpoint/2010/main" val="828652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D7CE50-C9C5-0043-BFB0-85AEDC314A2B}"/>
              </a:ext>
            </a:extLst>
          </p:cNvPr>
          <p:cNvSpPr>
            <a:spLocks noGrp="1"/>
          </p:cNvSpPr>
          <p:nvPr>
            <p:ph type="title"/>
          </p:nvPr>
        </p:nvSpPr>
        <p:spPr/>
        <p:txBody>
          <a:bodyPr/>
          <a:lstStyle/>
          <a:p>
            <a:r>
              <a:rPr lang="en-US"/>
              <a:t>Environmental Change vs. Disease State</a:t>
            </a:r>
          </a:p>
        </p:txBody>
      </p:sp>
      <p:pic>
        <p:nvPicPr>
          <p:cNvPr id="10" name="Content Placeholder 9">
            <a:extLst>
              <a:ext uri="{FF2B5EF4-FFF2-40B4-BE49-F238E27FC236}">
                <a16:creationId xmlns:a16="http://schemas.microsoft.com/office/drawing/2014/main" id="{E6C3EA6C-7629-6B43-A0AD-45312A6D47AC}"/>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1635151" y="-52996"/>
            <a:ext cx="8921698" cy="6691274"/>
          </a:xfrm>
        </p:spPr>
      </p:pic>
    </p:spTree>
    <p:extLst>
      <p:ext uri="{BB962C8B-B14F-4D97-AF65-F5344CB8AC3E}">
        <p14:creationId xmlns:p14="http://schemas.microsoft.com/office/powerpoint/2010/main" val="2436775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5BDAD2-B7B9-A94C-AFBF-ECA6203C3693}"/>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2743200" y="1166704"/>
            <a:ext cx="6369014" cy="4776761"/>
          </a:xfrm>
        </p:spPr>
      </p:pic>
      <p:sp>
        <p:nvSpPr>
          <p:cNvPr id="4" name="Title 3">
            <a:extLst>
              <a:ext uri="{FF2B5EF4-FFF2-40B4-BE49-F238E27FC236}">
                <a16:creationId xmlns:a16="http://schemas.microsoft.com/office/drawing/2014/main" id="{A76973D6-C75C-C04D-871B-76187A503542}"/>
              </a:ext>
            </a:extLst>
          </p:cNvPr>
          <p:cNvSpPr>
            <a:spLocks noGrp="1"/>
          </p:cNvSpPr>
          <p:nvPr>
            <p:ph type="title"/>
          </p:nvPr>
        </p:nvSpPr>
        <p:spPr/>
        <p:txBody>
          <a:bodyPr/>
          <a:lstStyle/>
          <a:p>
            <a:r>
              <a:rPr lang="en-US"/>
              <a:t>Environmental Change vs. Disease State</a:t>
            </a:r>
          </a:p>
        </p:txBody>
      </p:sp>
    </p:spTree>
    <p:extLst>
      <p:ext uri="{BB962C8B-B14F-4D97-AF65-F5344CB8AC3E}">
        <p14:creationId xmlns:p14="http://schemas.microsoft.com/office/powerpoint/2010/main" val="226073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Tree>
    <p:extLst>
      <p:ext uri="{BB962C8B-B14F-4D97-AF65-F5344CB8AC3E}">
        <p14:creationId xmlns:p14="http://schemas.microsoft.com/office/powerpoint/2010/main" val="27512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How Caries Develops </a:t>
            </a:r>
            <a:r>
              <a:rPr lang="en-US"/>
              <a:t>o</a:t>
            </a:r>
            <a:r>
              <a:t>ver Time</a:t>
            </a:r>
          </a:p>
        </p:txBody>
      </p:sp>
      <p:sp>
        <p:nvSpPr>
          <p:cNvPr id="3" name="Content Placeholder 2"/>
          <p:cNvSpPr>
            <a:spLocks noGrp="1"/>
          </p:cNvSpPr>
          <p:nvPr>
            <p:ph idx="1"/>
          </p:nvPr>
        </p:nvSpPr>
        <p:spPr/>
        <p:txBody>
          <a:bodyPr/>
          <a:lstStyle/>
          <a:p>
            <a:r>
              <a:t>Caries begins before it is clinically visible</a:t>
            </a:r>
            <a:r>
              <a:rPr lang="en-US"/>
              <a:t>.</a:t>
            </a:r>
            <a:endParaRPr/>
          </a:p>
          <a:p>
            <a:pPr marL="342900" indent="-342900">
              <a:buFont typeface="Arial" panose="020B0604020202020204" pitchFamily="34" charset="0"/>
              <a:buChar char="•"/>
            </a:pPr>
            <a:r>
              <a:t>Disease progresses over time if untreated</a:t>
            </a:r>
            <a:r>
              <a:rPr lang="en-US"/>
              <a:t>.</a:t>
            </a:r>
            <a:endParaRPr/>
          </a:p>
          <a:p>
            <a:pPr marL="342900" indent="-342900">
              <a:buFont typeface="Arial" panose="020B0604020202020204" pitchFamily="34" charset="0"/>
              <a:buChar char="•"/>
            </a:pPr>
            <a:r>
              <a:t>Early intervention can stop or reverse disease</a:t>
            </a:r>
            <a:r>
              <a:rPr lang="en-US"/>
              <a:t>.</a:t>
            </a:r>
          </a:p>
          <a:p>
            <a:pPr marL="342900" indent="-342900">
              <a:buFont typeface="Arial" panose="020B0604020202020204" pitchFamily="34" charset="0"/>
              <a:buChar char="•"/>
            </a:pPr>
            <a:r>
              <a:rPr lang="en-US"/>
              <a:t>Stages: subclinical, early clinical, advanced disease.</a:t>
            </a:r>
          </a:p>
        </p:txBody>
      </p:sp>
      <p:pic>
        <p:nvPicPr>
          <p:cNvPr id="4" name="Google Shape;432;p17">
            <a:extLst>
              <a:ext uri="{FF2B5EF4-FFF2-40B4-BE49-F238E27FC236}">
                <a16:creationId xmlns:a16="http://schemas.microsoft.com/office/drawing/2014/main" id="{D802E9FB-1789-2EF0-5205-BCB560E0DA20}"/>
              </a:ext>
            </a:extLst>
          </p:cNvPr>
          <p:cNvPicPr preferRelativeResize="0"/>
          <p:nvPr/>
        </p:nvPicPr>
        <p:blipFill rotWithShape="1">
          <a:blip r:embed="rId3">
            <a:alphaModFix/>
          </a:blip>
          <a:srcRect/>
          <a:stretch/>
        </p:blipFill>
        <p:spPr>
          <a:xfrm>
            <a:off x="3952586" y="3571462"/>
            <a:ext cx="4286828" cy="2265218"/>
          </a:xfrm>
          <a:prstGeom prst="rect">
            <a:avLst/>
          </a:prstGeom>
          <a:noFill/>
          <a:ln>
            <a:noFill/>
          </a:ln>
        </p:spPr>
      </p:pic>
      <p:pic>
        <p:nvPicPr>
          <p:cNvPr id="5" name="Graphic 4">
            <a:extLst>
              <a:ext uri="{FF2B5EF4-FFF2-40B4-BE49-F238E27FC236}">
                <a16:creationId xmlns:a16="http://schemas.microsoft.com/office/drawing/2014/main" id="{6398202A-15D2-3205-B02B-5B5D98045C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861915"/>
            <a:ext cx="5758420" cy="4318815"/>
          </a:xfrm>
          <a:prstGeom prst="rect">
            <a:avLst/>
          </a:prstGeom>
        </p:spPr>
      </p:pic>
      <p:sp>
        <p:nvSpPr>
          <p:cNvPr id="6" name="Text Placeholder 4">
            <a:extLst>
              <a:ext uri="{FF2B5EF4-FFF2-40B4-BE49-F238E27FC236}">
                <a16:creationId xmlns:a16="http://schemas.microsoft.com/office/drawing/2014/main" id="{06097ECE-800A-6BE5-8684-CA455FD3188B}"/>
              </a:ext>
            </a:extLst>
          </p:cNvPr>
          <p:cNvSpPr txBox="1">
            <a:spLocks/>
          </p:cNvSpPr>
          <p:nvPr/>
        </p:nvSpPr>
        <p:spPr>
          <a:xfrm>
            <a:off x="2743200" y="6255014"/>
            <a:ext cx="8051800" cy="355272"/>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lang="en-US" sz="800">
                <a:ea typeface="Calibri"/>
                <a:cs typeface="Calibri"/>
                <a:sym typeface="Calibri"/>
              </a:rPr>
              <a:t>Image: “</a:t>
            </a:r>
            <a:r>
              <a:rPr lang="en-US" sz="800"/>
              <a:t>Oral Health in America: Advances and Challenges,” </a:t>
            </a:r>
            <a:r>
              <a:rPr lang="en-US" sz="800" i="1"/>
              <a:t>National Institute of Dental and Craniofacial Research (US), </a:t>
            </a:r>
            <a:r>
              <a:rPr lang="en-US" sz="800"/>
              <a:t>2021, </a:t>
            </a:r>
            <a:r>
              <a:rPr lang="en-US" sz="800">
                <a:hlinkClick r:id="rId5"/>
              </a:rPr>
              <a:t>https://www.ncbi.nlm.nih.gov/books/NBK578299/figure/ch3.fig8/</a:t>
            </a:r>
            <a:r>
              <a:rPr lang="en-US" sz="800"/>
              <a:t>.</a:t>
            </a:r>
          </a:p>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Tree>
    <p:extLst>
      <p:ext uri="{BB962C8B-B14F-4D97-AF65-F5344CB8AC3E}">
        <p14:creationId xmlns:p14="http://schemas.microsoft.com/office/powerpoint/2010/main" val="41357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Tree>
    <p:extLst>
      <p:ext uri="{BB962C8B-B14F-4D97-AF65-F5344CB8AC3E}">
        <p14:creationId xmlns:p14="http://schemas.microsoft.com/office/powerpoint/2010/main" val="663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4302133" cy="276999"/>
          </a:xfrm>
          <a:prstGeom prst="rect">
            <a:avLst/>
          </a:prstGeom>
        </p:spPr>
        <p:txBody>
          <a:bodyPr wrap="squar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Tree>
    <p:extLst>
      <p:ext uri="{BB962C8B-B14F-4D97-AF65-F5344CB8AC3E}">
        <p14:creationId xmlns:p14="http://schemas.microsoft.com/office/powerpoint/2010/main" val="14211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205F2004-C3F1-3845-BFDE-8CED0CBD6EE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00E0D9C0-3CDB-5E4F-AF55-D03C71DDBF12}"/>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spTree>
    <p:extLst>
      <p:ext uri="{BB962C8B-B14F-4D97-AF65-F5344CB8AC3E}">
        <p14:creationId xmlns:p14="http://schemas.microsoft.com/office/powerpoint/2010/main" val="3267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9" y="1411287"/>
            <a:ext cx="7315200" cy="2377440"/>
          </a:xfrm>
        </p:spPr>
        <p:txBody>
          <a:bodyPr/>
          <a:lstStyle/>
          <a:p>
            <a:r>
              <a:rPr lang="en-US"/>
              <a:t>Where would a smartwatch be in the timeline?</a:t>
            </a:r>
          </a:p>
        </p:txBody>
      </p:sp>
      <p:pic>
        <p:nvPicPr>
          <p:cNvPr id="7" name="Graphic 6">
            <a:extLst>
              <a:ext uri="{FF2B5EF4-FFF2-40B4-BE49-F238E27FC236}">
                <a16:creationId xmlns:a16="http://schemas.microsoft.com/office/drawing/2014/main" id="{CA33FB90-D3CA-3641-95A8-050771DC7B4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1153021" flipH="1" flipV="1">
            <a:off x="6986807" y="1535867"/>
            <a:ext cx="5139250" cy="3451728"/>
          </a:xfrm>
          <a:prstGeom prst="rect">
            <a:avLst/>
          </a:prstGeom>
        </p:spPr>
      </p:pic>
    </p:spTree>
    <p:extLst>
      <p:ext uri="{BB962C8B-B14F-4D97-AF65-F5344CB8AC3E}">
        <p14:creationId xmlns:p14="http://schemas.microsoft.com/office/powerpoint/2010/main" val="1523871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205F2004-C3F1-3845-BFDE-8CED0CBD6EE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00E0D9C0-3CDB-5E4F-AF55-D03C71DDBF12}"/>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pic>
        <p:nvPicPr>
          <p:cNvPr id="23" name="Graphic 22">
            <a:extLst>
              <a:ext uri="{FF2B5EF4-FFF2-40B4-BE49-F238E27FC236}">
                <a16:creationId xmlns:a16="http://schemas.microsoft.com/office/drawing/2014/main" id="{F3395120-1B22-EB4D-A55C-F723514F43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1153021" flipH="1" flipV="1">
            <a:off x="4289660" y="529921"/>
            <a:ext cx="1188356" cy="798148"/>
          </a:xfrm>
          <a:prstGeom prst="rect">
            <a:avLst/>
          </a:prstGeom>
        </p:spPr>
      </p:pic>
      <p:pic>
        <p:nvPicPr>
          <p:cNvPr id="24" name="Graphic 23">
            <a:extLst>
              <a:ext uri="{FF2B5EF4-FFF2-40B4-BE49-F238E27FC236}">
                <a16:creationId xmlns:a16="http://schemas.microsoft.com/office/drawing/2014/main" id="{0D11967D-2A9E-DA48-8751-5845C1DA35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1153021" flipH="1" flipV="1">
            <a:off x="3700988" y="5279205"/>
            <a:ext cx="1188356" cy="798148"/>
          </a:xfrm>
          <a:prstGeom prst="rect">
            <a:avLst/>
          </a:prstGeom>
        </p:spPr>
      </p:pic>
    </p:spTree>
    <p:extLst>
      <p:ext uri="{BB962C8B-B14F-4D97-AF65-F5344CB8AC3E}">
        <p14:creationId xmlns:p14="http://schemas.microsoft.com/office/powerpoint/2010/main" val="3793681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051560"/>
            <a:ext cx="8012951" cy="2377440"/>
          </a:xfrm>
        </p:spPr>
        <p:txBody>
          <a:bodyPr/>
          <a:lstStyle/>
          <a:p>
            <a:r>
              <a:rPr lang="en-US"/>
              <a:t>Where would the application of dental sealants be in the timeline?</a:t>
            </a:r>
          </a:p>
        </p:txBody>
      </p:sp>
      <p:pic>
        <p:nvPicPr>
          <p:cNvPr id="6" name="Picture 5" descr="A close-up of teeth&#10;&#10;Description automatically generated">
            <a:extLst>
              <a:ext uri="{FF2B5EF4-FFF2-40B4-BE49-F238E27FC236}">
                <a16:creationId xmlns:a16="http://schemas.microsoft.com/office/drawing/2014/main" id="{A7C7951C-803E-9045-B48C-4DE9A1A3AA41}"/>
              </a:ext>
            </a:extLst>
          </p:cNvPr>
          <p:cNvPicPr>
            <a:picLocks noChangeAspect="1"/>
          </p:cNvPicPr>
          <p:nvPr/>
        </p:nvPicPr>
        <p:blipFill rotWithShape="1">
          <a:blip r:embed="rId7"/>
          <a:srcRect l="1" r="35686"/>
          <a:stretch/>
        </p:blipFill>
        <p:spPr>
          <a:xfrm>
            <a:off x="8612763" y="1877095"/>
            <a:ext cx="2816179" cy="3284113"/>
          </a:xfrm>
          <a:prstGeom prst="rect">
            <a:avLst/>
          </a:prstGeom>
        </p:spPr>
      </p:pic>
    </p:spTree>
    <p:extLst>
      <p:ext uri="{BB962C8B-B14F-4D97-AF65-F5344CB8AC3E}">
        <p14:creationId xmlns:p14="http://schemas.microsoft.com/office/powerpoint/2010/main" val="3952495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205F2004-C3F1-3845-BFDE-8CED0CBD6EE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00E0D9C0-3CDB-5E4F-AF55-D03C71DDBF12}"/>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pic>
        <p:nvPicPr>
          <p:cNvPr id="23" name="Picture 22" descr="A close-up of teeth&#10;&#10;Description automatically generated">
            <a:extLst>
              <a:ext uri="{FF2B5EF4-FFF2-40B4-BE49-F238E27FC236}">
                <a16:creationId xmlns:a16="http://schemas.microsoft.com/office/drawing/2014/main" id="{A5119053-BA4C-9044-B769-E89D29A6BC43}"/>
              </a:ext>
            </a:extLst>
          </p:cNvPr>
          <p:cNvPicPr>
            <a:picLocks noChangeAspect="1"/>
          </p:cNvPicPr>
          <p:nvPr/>
        </p:nvPicPr>
        <p:blipFill rotWithShape="1">
          <a:blip r:embed="rId4"/>
          <a:srcRect l="1" r="35686"/>
          <a:stretch/>
        </p:blipFill>
        <p:spPr>
          <a:xfrm>
            <a:off x="6556511" y="431283"/>
            <a:ext cx="726968" cy="847760"/>
          </a:xfrm>
          <a:prstGeom prst="rect">
            <a:avLst/>
          </a:prstGeom>
        </p:spPr>
      </p:pic>
      <p:pic>
        <p:nvPicPr>
          <p:cNvPr id="25" name="Picture 24" descr="A close-up of teeth&#10;&#10;Description automatically generated">
            <a:extLst>
              <a:ext uri="{FF2B5EF4-FFF2-40B4-BE49-F238E27FC236}">
                <a16:creationId xmlns:a16="http://schemas.microsoft.com/office/drawing/2014/main" id="{21BC0FDE-1ED9-DD46-B119-E36E73CF53A8}"/>
              </a:ext>
            </a:extLst>
          </p:cNvPr>
          <p:cNvPicPr>
            <a:picLocks noChangeAspect="1"/>
          </p:cNvPicPr>
          <p:nvPr/>
        </p:nvPicPr>
        <p:blipFill rotWithShape="1">
          <a:blip r:embed="rId4"/>
          <a:srcRect l="1" r="35686"/>
          <a:stretch/>
        </p:blipFill>
        <p:spPr>
          <a:xfrm>
            <a:off x="4563610" y="1940144"/>
            <a:ext cx="383168" cy="446835"/>
          </a:xfrm>
          <a:prstGeom prst="rect">
            <a:avLst/>
          </a:prstGeom>
        </p:spPr>
      </p:pic>
      <p:pic>
        <p:nvPicPr>
          <p:cNvPr id="26" name="Picture 25" descr="A close-up of teeth&#10;&#10;Description automatically generated">
            <a:extLst>
              <a:ext uri="{FF2B5EF4-FFF2-40B4-BE49-F238E27FC236}">
                <a16:creationId xmlns:a16="http://schemas.microsoft.com/office/drawing/2014/main" id="{07A91D83-77DE-D24F-9D70-409557658211}"/>
              </a:ext>
            </a:extLst>
          </p:cNvPr>
          <p:cNvPicPr>
            <a:picLocks noChangeAspect="1"/>
          </p:cNvPicPr>
          <p:nvPr/>
        </p:nvPicPr>
        <p:blipFill rotWithShape="1">
          <a:blip r:embed="rId4"/>
          <a:srcRect l="1" r="35686"/>
          <a:stretch/>
        </p:blipFill>
        <p:spPr>
          <a:xfrm>
            <a:off x="4012302" y="5249631"/>
            <a:ext cx="726968" cy="847760"/>
          </a:xfrm>
          <a:prstGeom prst="rect">
            <a:avLst/>
          </a:prstGeom>
        </p:spPr>
      </p:pic>
    </p:spTree>
    <p:extLst>
      <p:ext uri="{BB962C8B-B14F-4D97-AF65-F5344CB8AC3E}">
        <p14:creationId xmlns:p14="http://schemas.microsoft.com/office/powerpoint/2010/main" val="792683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051560"/>
            <a:ext cx="8012951" cy="2377440"/>
          </a:xfrm>
        </p:spPr>
        <p:txBody>
          <a:bodyPr/>
          <a:lstStyle/>
          <a:p>
            <a:r>
              <a:rPr lang="en-US"/>
              <a:t>Where would community water fluoridation be in the timeline?</a:t>
            </a:r>
          </a:p>
        </p:txBody>
      </p:sp>
      <p:pic>
        <p:nvPicPr>
          <p:cNvPr id="6" name="Graphic 5">
            <a:extLst>
              <a:ext uri="{FF2B5EF4-FFF2-40B4-BE49-F238E27FC236}">
                <a16:creationId xmlns:a16="http://schemas.microsoft.com/office/drawing/2014/main" id="{C4462D6D-F68F-5B43-810E-73D998ADE4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527701" y="1679082"/>
            <a:ext cx="4217832" cy="3163374"/>
          </a:xfrm>
          <a:prstGeom prst="rect">
            <a:avLst/>
          </a:prstGeom>
        </p:spPr>
      </p:pic>
    </p:spTree>
    <p:extLst>
      <p:ext uri="{BB962C8B-B14F-4D97-AF65-F5344CB8AC3E}">
        <p14:creationId xmlns:p14="http://schemas.microsoft.com/office/powerpoint/2010/main" val="2742884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205F2004-C3F1-3845-BFDE-8CED0CBD6EE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00E0D9C0-3CDB-5E4F-AF55-D03C71DDBF12}"/>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pic>
        <p:nvPicPr>
          <p:cNvPr id="23" name="Graphic 22">
            <a:extLst>
              <a:ext uri="{FF2B5EF4-FFF2-40B4-BE49-F238E27FC236}">
                <a16:creationId xmlns:a16="http://schemas.microsoft.com/office/drawing/2014/main" id="{E9FC036D-0C38-AA47-9212-794D50C187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77261" y="912670"/>
            <a:ext cx="534003" cy="400502"/>
          </a:xfrm>
          <a:prstGeom prst="rect">
            <a:avLst/>
          </a:prstGeom>
        </p:spPr>
      </p:pic>
      <p:pic>
        <p:nvPicPr>
          <p:cNvPr id="24" name="Graphic 23">
            <a:extLst>
              <a:ext uri="{FF2B5EF4-FFF2-40B4-BE49-F238E27FC236}">
                <a16:creationId xmlns:a16="http://schemas.microsoft.com/office/drawing/2014/main" id="{639491AF-1DF0-8D4D-A5DA-DA86E02917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20521" y="1954442"/>
            <a:ext cx="534003" cy="400502"/>
          </a:xfrm>
          <a:prstGeom prst="rect">
            <a:avLst/>
          </a:prstGeom>
        </p:spPr>
      </p:pic>
      <p:pic>
        <p:nvPicPr>
          <p:cNvPr id="25" name="Graphic 24">
            <a:extLst>
              <a:ext uri="{FF2B5EF4-FFF2-40B4-BE49-F238E27FC236}">
                <a16:creationId xmlns:a16="http://schemas.microsoft.com/office/drawing/2014/main" id="{E045DD0A-BC42-1948-BD65-4E24FAEB39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48103" y="5056839"/>
            <a:ext cx="534003" cy="400502"/>
          </a:xfrm>
          <a:prstGeom prst="rect">
            <a:avLst/>
          </a:prstGeom>
        </p:spPr>
      </p:pic>
    </p:spTree>
    <p:extLst>
      <p:ext uri="{BB962C8B-B14F-4D97-AF65-F5344CB8AC3E}">
        <p14:creationId xmlns:p14="http://schemas.microsoft.com/office/powerpoint/2010/main" val="149066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Building </a:t>
            </a:r>
            <a:r>
              <a:rPr lang="en-US"/>
              <a:t>o</a:t>
            </a:r>
            <a:r>
              <a:t>n What You Know</a:t>
            </a:r>
          </a:p>
        </p:txBody>
      </p:sp>
      <p:sp>
        <p:nvSpPr>
          <p:cNvPr id="3" name="Content Placeholder 2"/>
          <p:cNvSpPr>
            <a:spLocks noGrp="1"/>
          </p:cNvSpPr>
          <p:nvPr>
            <p:ph idx="1"/>
          </p:nvPr>
        </p:nvSpPr>
        <p:spPr>
          <a:xfrm>
            <a:off x="685800" y="1426198"/>
            <a:ext cx="10820400" cy="574886"/>
          </a:xfrm>
        </p:spPr>
        <p:txBody>
          <a:bodyPr/>
          <a:lstStyle/>
          <a:p>
            <a:r>
              <a:t>Caries is a </a:t>
            </a:r>
            <a:r>
              <a:rPr lang="en-US"/>
              <a:t>multifaceted</a:t>
            </a:r>
            <a:r>
              <a:t> disease process</a:t>
            </a:r>
            <a:r>
              <a:rPr lang="en-US"/>
              <a:t>.</a:t>
            </a:r>
            <a:endParaRPr/>
          </a:p>
          <a:p>
            <a:endParaRPr lang="en-US"/>
          </a:p>
        </p:txBody>
      </p:sp>
      <p:graphicFrame>
        <p:nvGraphicFramePr>
          <p:cNvPr id="4" name="Diagram 3">
            <a:extLst>
              <a:ext uri="{FF2B5EF4-FFF2-40B4-BE49-F238E27FC236}">
                <a16:creationId xmlns:a16="http://schemas.microsoft.com/office/drawing/2014/main" id="{291BDC79-D957-D49D-25AA-A196A8423A7D}"/>
              </a:ext>
            </a:extLst>
          </p:cNvPr>
          <p:cNvGraphicFramePr/>
          <p:nvPr>
            <p:extLst>
              <p:ext uri="{D42A27DB-BD31-4B8C-83A1-F6EECF244321}">
                <p14:modId xmlns:p14="http://schemas.microsoft.com/office/powerpoint/2010/main" val="3207416215"/>
              </p:ext>
            </p:extLst>
          </p:nvPr>
        </p:nvGraphicFramePr>
        <p:xfrm>
          <a:off x="2311400" y="2191586"/>
          <a:ext cx="7569200" cy="343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051560"/>
            <a:ext cx="8012951" cy="3571240"/>
          </a:xfrm>
        </p:spPr>
        <p:txBody>
          <a:bodyPr/>
          <a:lstStyle/>
          <a:p>
            <a:r>
              <a:rPr lang="en-US">
                <a:solidFill>
                  <a:srgbClr val="E95329"/>
                </a:solidFill>
              </a:rPr>
              <a:t>Where would the CAMBRA protocol be in the timeline?</a:t>
            </a:r>
          </a:p>
        </p:txBody>
      </p:sp>
      <p:pic>
        <p:nvPicPr>
          <p:cNvPr id="7" name="Graphic 6">
            <a:extLst>
              <a:ext uri="{FF2B5EF4-FFF2-40B4-BE49-F238E27FC236}">
                <a16:creationId xmlns:a16="http://schemas.microsoft.com/office/drawing/2014/main" id="{D7376831-6D29-4A41-BCDA-4974959A18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04538" y="1826475"/>
            <a:ext cx="9142942" cy="6857207"/>
          </a:xfrm>
          <a:prstGeom prst="rect">
            <a:avLst/>
          </a:prstGeom>
        </p:spPr>
      </p:pic>
    </p:spTree>
    <p:extLst>
      <p:ext uri="{BB962C8B-B14F-4D97-AF65-F5344CB8AC3E}">
        <p14:creationId xmlns:p14="http://schemas.microsoft.com/office/powerpoint/2010/main" val="1288074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79F12-AA2E-A249-A308-ACB6D3DA7B94}"/>
              </a:ext>
            </a:extLst>
          </p:cNvPr>
          <p:cNvSpPr>
            <a:spLocks noGrp="1"/>
          </p:cNvSpPr>
          <p:nvPr>
            <p:ph type="title"/>
          </p:nvPr>
        </p:nvSpPr>
        <p:spPr/>
        <p:txBody>
          <a:bodyPr/>
          <a:lstStyle/>
          <a:p>
            <a:r>
              <a:rPr lang="en-US"/>
              <a:t>Prevention Timeline</a:t>
            </a:r>
          </a:p>
        </p:txBody>
      </p:sp>
      <p:pic>
        <p:nvPicPr>
          <p:cNvPr id="5" name="Content Placeholder 5">
            <a:extLst>
              <a:ext uri="{FF2B5EF4-FFF2-40B4-BE49-F238E27FC236}">
                <a16:creationId xmlns:a16="http://schemas.microsoft.com/office/drawing/2014/main" id="{31DE2FFF-427E-1048-8A6D-F0D0877B6D2F}"/>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341971" y="617804"/>
            <a:ext cx="11508058" cy="5754029"/>
          </a:xfrm>
        </p:spPr>
      </p:pic>
      <p:sp>
        <p:nvSpPr>
          <p:cNvPr id="6" name="Rectangle 5">
            <a:extLst>
              <a:ext uri="{FF2B5EF4-FFF2-40B4-BE49-F238E27FC236}">
                <a16:creationId xmlns:a16="http://schemas.microsoft.com/office/drawing/2014/main" id="{424AA5A3-B177-C944-BB6C-6E15822EB420}"/>
              </a:ext>
            </a:extLst>
          </p:cNvPr>
          <p:cNvSpPr/>
          <p:nvPr/>
        </p:nvSpPr>
        <p:spPr>
          <a:xfrm>
            <a:off x="1269415" y="1508623"/>
            <a:ext cx="1087157" cy="276999"/>
          </a:xfrm>
          <a:prstGeom prst="rect">
            <a:avLst/>
          </a:prstGeom>
        </p:spPr>
        <p:txBody>
          <a:bodyPr wrap="none">
            <a:spAutoFit/>
          </a:bodyPr>
          <a:lstStyle/>
          <a:p>
            <a:r>
              <a:rPr lang="en-US" sz="1200">
                <a:solidFill>
                  <a:srgbClr val="4F9BCE"/>
                </a:solidFill>
              </a:rPr>
              <a:t>Public Health</a:t>
            </a:r>
          </a:p>
        </p:txBody>
      </p:sp>
      <p:sp>
        <p:nvSpPr>
          <p:cNvPr id="7" name="Rectangle 6">
            <a:extLst>
              <a:ext uri="{FF2B5EF4-FFF2-40B4-BE49-F238E27FC236}">
                <a16:creationId xmlns:a16="http://schemas.microsoft.com/office/drawing/2014/main" id="{AAE13E35-2759-BA46-9F10-FA506ED81FF1}"/>
              </a:ext>
            </a:extLst>
          </p:cNvPr>
          <p:cNvSpPr/>
          <p:nvPr/>
        </p:nvSpPr>
        <p:spPr>
          <a:xfrm>
            <a:off x="3663210" y="1508622"/>
            <a:ext cx="1369286" cy="276999"/>
          </a:xfrm>
          <a:prstGeom prst="rect">
            <a:avLst/>
          </a:prstGeom>
        </p:spPr>
        <p:txBody>
          <a:bodyPr wrap="none">
            <a:spAutoFit/>
          </a:bodyPr>
          <a:lstStyle/>
          <a:p>
            <a:r>
              <a:rPr lang="en-US" sz="1200">
                <a:solidFill>
                  <a:srgbClr val="4F9BCE"/>
                </a:solidFill>
              </a:rPr>
              <a:t>Health Promotion</a:t>
            </a:r>
          </a:p>
        </p:txBody>
      </p:sp>
      <p:sp>
        <p:nvSpPr>
          <p:cNvPr id="8" name="Rectangle 7">
            <a:extLst>
              <a:ext uri="{FF2B5EF4-FFF2-40B4-BE49-F238E27FC236}">
                <a16:creationId xmlns:a16="http://schemas.microsoft.com/office/drawing/2014/main" id="{41C03A2A-F46D-D940-9D74-1B04CBFE7512}"/>
              </a:ext>
            </a:extLst>
          </p:cNvPr>
          <p:cNvSpPr/>
          <p:nvPr/>
        </p:nvSpPr>
        <p:spPr>
          <a:xfrm>
            <a:off x="6183017" y="1508621"/>
            <a:ext cx="1452642" cy="276999"/>
          </a:xfrm>
          <a:prstGeom prst="rect">
            <a:avLst/>
          </a:prstGeom>
        </p:spPr>
        <p:txBody>
          <a:bodyPr wrap="none">
            <a:spAutoFit/>
          </a:bodyPr>
          <a:lstStyle/>
          <a:p>
            <a:r>
              <a:rPr lang="en-US" sz="1200">
                <a:solidFill>
                  <a:srgbClr val="4F9BCE"/>
                </a:solidFill>
              </a:rPr>
              <a:t>Clinical Prevention</a:t>
            </a:r>
          </a:p>
        </p:txBody>
      </p:sp>
      <p:sp>
        <p:nvSpPr>
          <p:cNvPr id="9" name="Rectangle 8">
            <a:extLst>
              <a:ext uri="{FF2B5EF4-FFF2-40B4-BE49-F238E27FC236}">
                <a16:creationId xmlns:a16="http://schemas.microsoft.com/office/drawing/2014/main" id="{39AE0AF6-0F36-C04A-9FD0-612B03DA386E}"/>
              </a:ext>
            </a:extLst>
          </p:cNvPr>
          <p:cNvSpPr/>
          <p:nvPr/>
        </p:nvSpPr>
        <p:spPr>
          <a:xfrm>
            <a:off x="1005447" y="2263190"/>
            <a:ext cx="1685659" cy="461665"/>
          </a:xfrm>
          <a:prstGeom prst="rect">
            <a:avLst/>
          </a:prstGeom>
        </p:spPr>
        <p:txBody>
          <a:bodyPr wrap="square">
            <a:spAutoFit/>
          </a:bodyPr>
          <a:lstStyle/>
          <a:p>
            <a:pPr algn="ctr"/>
            <a:r>
              <a:rPr lang="en-US" sz="1200">
                <a:solidFill>
                  <a:srgbClr val="E95329"/>
                </a:solidFill>
              </a:rPr>
              <a:t>Social Drivers of Health</a:t>
            </a:r>
          </a:p>
        </p:txBody>
      </p:sp>
      <p:sp>
        <p:nvSpPr>
          <p:cNvPr id="10" name="Rectangle 9">
            <a:extLst>
              <a:ext uri="{FF2B5EF4-FFF2-40B4-BE49-F238E27FC236}">
                <a16:creationId xmlns:a16="http://schemas.microsoft.com/office/drawing/2014/main" id="{FBD7EDD1-F4EB-4549-BE6A-3C06502FE7F6}"/>
              </a:ext>
            </a:extLst>
          </p:cNvPr>
          <p:cNvSpPr/>
          <p:nvPr/>
        </p:nvSpPr>
        <p:spPr>
          <a:xfrm>
            <a:off x="3571932" y="2170856"/>
            <a:ext cx="1167338" cy="646331"/>
          </a:xfrm>
          <a:prstGeom prst="rect">
            <a:avLst/>
          </a:prstGeom>
        </p:spPr>
        <p:txBody>
          <a:bodyPr wrap="square">
            <a:spAutoFit/>
          </a:bodyPr>
          <a:lstStyle/>
          <a:p>
            <a:pPr algn="ctr"/>
            <a:r>
              <a:rPr lang="en-US" sz="1200">
                <a:solidFill>
                  <a:srgbClr val="E95329"/>
                </a:solidFill>
              </a:rPr>
              <a:t>Risk and Protective Factors</a:t>
            </a:r>
          </a:p>
        </p:txBody>
      </p:sp>
      <p:sp>
        <p:nvSpPr>
          <p:cNvPr id="11" name="Rectangle 10">
            <a:extLst>
              <a:ext uri="{FF2B5EF4-FFF2-40B4-BE49-F238E27FC236}">
                <a16:creationId xmlns:a16="http://schemas.microsoft.com/office/drawing/2014/main" id="{498689DD-3F05-9A46-A2C7-57633A2DF40D}"/>
              </a:ext>
            </a:extLst>
          </p:cNvPr>
          <p:cNvSpPr/>
          <p:nvPr/>
        </p:nvSpPr>
        <p:spPr>
          <a:xfrm>
            <a:off x="5223679" y="2355521"/>
            <a:ext cx="1545111" cy="276999"/>
          </a:xfrm>
          <a:prstGeom prst="rect">
            <a:avLst/>
          </a:prstGeom>
        </p:spPr>
        <p:txBody>
          <a:bodyPr wrap="square">
            <a:spAutoFit/>
          </a:bodyPr>
          <a:lstStyle/>
          <a:p>
            <a:pPr algn="ctr"/>
            <a:r>
              <a:rPr lang="en-US" sz="1200">
                <a:solidFill>
                  <a:srgbClr val="E95329"/>
                </a:solidFill>
              </a:rPr>
              <a:t>Preclinical Phase</a:t>
            </a:r>
          </a:p>
        </p:txBody>
      </p:sp>
      <p:sp>
        <p:nvSpPr>
          <p:cNvPr id="12" name="Rectangle 11">
            <a:extLst>
              <a:ext uri="{FF2B5EF4-FFF2-40B4-BE49-F238E27FC236}">
                <a16:creationId xmlns:a16="http://schemas.microsoft.com/office/drawing/2014/main" id="{3CB025B7-D769-A846-BAF6-BDC9FC497EE7}"/>
              </a:ext>
            </a:extLst>
          </p:cNvPr>
          <p:cNvSpPr/>
          <p:nvPr/>
        </p:nvSpPr>
        <p:spPr>
          <a:xfrm>
            <a:off x="7045691" y="2355521"/>
            <a:ext cx="1685659" cy="276999"/>
          </a:xfrm>
          <a:prstGeom prst="rect">
            <a:avLst/>
          </a:prstGeom>
        </p:spPr>
        <p:txBody>
          <a:bodyPr wrap="square">
            <a:spAutoFit/>
          </a:bodyPr>
          <a:lstStyle/>
          <a:p>
            <a:pPr algn="ctr"/>
            <a:r>
              <a:rPr lang="en-US" sz="1200">
                <a:solidFill>
                  <a:srgbClr val="E95329"/>
                </a:solidFill>
              </a:rPr>
              <a:t>Clinical Phase</a:t>
            </a:r>
          </a:p>
        </p:txBody>
      </p:sp>
      <p:sp>
        <p:nvSpPr>
          <p:cNvPr id="13" name="Rectangle 12">
            <a:extLst>
              <a:ext uri="{FF2B5EF4-FFF2-40B4-BE49-F238E27FC236}">
                <a16:creationId xmlns:a16="http://schemas.microsoft.com/office/drawing/2014/main" id="{78D2C10A-866F-B748-A1F3-2EE633F80DB1}"/>
              </a:ext>
            </a:extLst>
          </p:cNvPr>
          <p:cNvSpPr/>
          <p:nvPr/>
        </p:nvSpPr>
        <p:spPr>
          <a:xfrm>
            <a:off x="9844417" y="2268926"/>
            <a:ext cx="1399771" cy="461665"/>
          </a:xfrm>
          <a:prstGeom prst="rect">
            <a:avLst/>
          </a:prstGeom>
        </p:spPr>
        <p:txBody>
          <a:bodyPr wrap="square">
            <a:spAutoFit/>
          </a:bodyPr>
          <a:lstStyle/>
          <a:p>
            <a:pPr algn="ctr"/>
            <a:r>
              <a:rPr lang="en-US" sz="1200">
                <a:solidFill>
                  <a:srgbClr val="E95329"/>
                </a:solidFill>
              </a:rPr>
              <a:t>Post-Clinical Phase</a:t>
            </a:r>
          </a:p>
        </p:txBody>
      </p:sp>
      <p:sp>
        <p:nvSpPr>
          <p:cNvPr id="14" name="Rectangle 13">
            <a:extLst>
              <a:ext uri="{FF2B5EF4-FFF2-40B4-BE49-F238E27FC236}">
                <a16:creationId xmlns:a16="http://schemas.microsoft.com/office/drawing/2014/main" id="{6FBCA955-9C7D-7C46-8A89-0020D009F3CA}"/>
              </a:ext>
            </a:extLst>
          </p:cNvPr>
          <p:cNvSpPr/>
          <p:nvPr/>
        </p:nvSpPr>
        <p:spPr>
          <a:xfrm>
            <a:off x="5571548" y="3752831"/>
            <a:ext cx="849372" cy="646331"/>
          </a:xfrm>
          <a:prstGeom prst="rect">
            <a:avLst/>
          </a:prstGeom>
        </p:spPr>
        <p:txBody>
          <a:bodyPr wrap="square">
            <a:spAutoFit/>
          </a:bodyPr>
          <a:lstStyle/>
          <a:p>
            <a:pPr algn="ctr"/>
            <a:r>
              <a:rPr lang="en-US" sz="1200">
                <a:solidFill>
                  <a:srgbClr val="3A913F"/>
                </a:solidFill>
              </a:rPr>
              <a:t>Biological Onset of Disease</a:t>
            </a:r>
          </a:p>
        </p:txBody>
      </p:sp>
      <p:sp>
        <p:nvSpPr>
          <p:cNvPr id="15" name="Rectangle 14">
            <a:extLst>
              <a:ext uri="{FF2B5EF4-FFF2-40B4-BE49-F238E27FC236}">
                <a16:creationId xmlns:a16="http://schemas.microsoft.com/office/drawing/2014/main" id="{C1416870-ECD8-FA42-AAFF-455C5754BE31}"/>
              </a:ext>
            </a:extLst>
          </p:cNvPr>
          <p:cNvSpPr/>
          <p:nvPr/>
        </p:nvSpPr>
        <p:spPr>
          <a:xfrm>
            <a:off x="6839505" y="3856060"/>
            <a:ext cx="963423" cy="461665"/>
          </a:xfrm>
          <a:prstGeom prst="rect">
            <a:avLst/>
          </a:prstGeom>
        </p:spPr>
        <p:txBody>
          <a:bodyPr wrap="square">
            <a:spAutoFit/>
          </a:bodyPr>
          <a:lstStyle/>
          <a:p>
            <a:pPr algn="ctr"/>
            <a:r>
              <a:rPr lang="en-US" sz="1200">
                <a:solidFill>
                  <a:srgbClr val="3A913F"/>
                </a:solidFill>
              </a:rPr>
              <a:t>Symptoms Appear</a:t>
            </a:r>
          </a:p>
        </p:txBody>
      </p:sp>
      <p:sp>
        <p:nvSpPr>
          <p:cNvPr id="16" name="Rectangle 15">
            <a:extLst>
              <a:ext uri="{FF2B5EF4-FFF2-40B4-BE49-F238E27FC236}">
                <a16:creationId xmlns:a16="http://schemas.microsoft.com/office/drawing/2014/main" id="{9667969D-3065-7D46-820C-A6982B7828CD}"/>
              </a:ext>
            </a:extLst>
          </p:cNvPr>
          <p:cNvSpPr/>
          <p:nvPr/>
        </p:nvSpPr>
        <p:spPr>
          <a:xfrm>
            <a:off x="8199211" y="3774877"/>
            <a:ext cx="849372" cy="646331"/>
          </a:xfrm>
          <a:prstGeom prst="rect">
            <a:avLst/>
          </a:prstGeom>
        </p:spPr>
        <p:txBody>
          <a:bodyPr wrap="square">
            <a:spAutoFit/>
          </a:bodyPr>
          <a:lstStyle/>
          <a:p>
            <a:pPr algn="ctr"/>
            <a:r>
              <a:rPr lang="en-US" sz="1200">
                <a:solidFill>
                  <a:srgbClr val="3A913F"/>
                </a:solidFill>
              </a:rPr>
              <a:t>Diagnosis and Therapy</a:t>
            </a:r>
          </a:p>
        </p:txBody>
      </p:sp>
      <p:sp>
        <p:nvSpPr>
          <p:cNvPr id="17" name="Rectangle 16">
            <a:extLst>
              <a:ext uri="{FF2B5EF4-FFF2-40B4-BE49-F238E27FC236}">
                <a16:creationId xmlns:a16="http://schemas.microsoft.com/office/drawing/2014/main" id="{0706AF83-0211-9146-8EF6-FCBB30600F34}"/>
              </a:ext>
            </a:extLst>
          </p:cNvPr>
          <p:cNvSpPr/>
          <p:nvPr/>
        </p:nvSpPr>
        <p:spPr>
          <a:xfrm>
            <a:off x="1844263" y="4680744"/>
            <a:ext cx="1133111" cy="461665"/>
          </a:xfrm>
          <a:prstGeom prst="rect">
            <a:avLst/>
          </a:prstGeom>
        </p:spPr>
        <p:txBody>
          <a:bodyPr wrap="square">
            <a:spAutoFit/>
          </a:bodyPr>
          <a:lstStyle/>
          <a:p>
            <a:pPr algn="ctr"/>
            <a:r>
              <a:rPr lang="en-US" sz="1200">
                <a:solidFill>
                  <a:srgbClr val="3A913F"/>
                </a:solidFill>
              </a:rPr>
              <a:t>Primordial Prevention</a:t>
            </a:r>
          </a:p>
        </p:txBody>
      </p:sp>
      <p:sp>
        <p:nvSpPr>
          <p:cNvPr id="18" name="Rectangle 17">
            <a:extLst>
              <a:ext uri="{FF2B5EF4-FFF2-40B4-BE49-F238E27FC236}">
                <a16:creationId xmlns:a16="http://schemas.microsoft.com/office/drawing/2014/main" id="{8A6BDA7E-51DF-6A4C-84D4-3445BAEBC74A}"/>
              </a:ext>
            </a:extLst>
          </p:cNvPr>
          <p:cNvSpPr/>
          <p:nvPr/>
        </p:nvSpPr>
        <p:spPr>
          <a:xfrm>
            <a:off x="3781297" y="4685410"/>
            <a:ext cx="1133111" cy="461665"/>
          </a:xfrm>
          <a:prstGeom prst="rect">
            <a:avLst/>
          </a:prstGeom>
        </p:spPr>
        <p:txBody>
          <a:bodyPr wrap="square">
            <a:spAutoFit/>
          </a:bodyPr>
          <a:lstStyle/>
          <a:p>
            <a:pPr algn="ctr"/>
            <a:r>
              <a:rPr lang="en-US" sz="1200">
                <a:solidFill>
                  <a:srgbClr val="3A913F"/>
                </a:solidFill>
              </a:rPr>
              <a:t>Primary Prevention</a:t>
            </a:r>
          </a:p>
        </p:txBody>
      </p:sp>
      <p:sp>
        <p:nvSpPr>
          <p:cNvPr id="19" name="Rectangle 18">
            <a:extLst>
              <a:ext uri="{FF2B5EF4-FFF2-40B4-BE49-F238E27FC236}">
                <a16:creationId xmlns:a16="http://schemas.microsoft.com/office/drawing/2014/main" id="{7232B117-8D42-D843-8E4A-1EC66687E5E3}"/>
              </a:ext>
            </a:extLst>
          </p:cNvPr>
          <p:cNvSpPr/>
          <p:nvPr/>
        </p:nvSpPr>
        <p:spPr>
          <a:xfrm>
            <a:off x="6155633" y="4686460"/>
            <a:ext cx="1133111" cy="461665"/>
          </a:xfrm>
          <a:prstGeom prst="rect">
            <a:avLst/>
          </a:prstGeom>
        </p:spPr>
        <p:txBody>
          <a:bodyPr wrap="square">
            <a:spAutoFit/>
          </a:bodyPr>
          <a:lstStyle/>
          <a:p>
            <a:pPr algn="ctr"/>
            <a:r>
              <a:rPr lang="en-US" sz="1200">
                <a:solidFill>
                  <a:srgbClr val="3A913F"/>
                </a:solidFill>
              </a:rPr>
              <a:t>Secondary Prevention</a:t>
            </a:r>
          </a:p>
        </p:txBody>
      </p:sp>
      <p:sp>
        <p:nvSpPr>
          <p:cNvPr id="20" name="Rectangle 19">
            <a:extLst>
              <a:ext uri="{FF2B5EF4-FFF2-40B4-BE49-F238E27FC236}">
                <a16:creationId xmlns:a16="http://schemas.microsoft.com/office/drawing/2014/main" id="{0D2C7546-70D2-284A-96CE-01CC6108A231}"/>
              </a:ext>
            </a:extLst>
          </p:cNvPr>
          <p:cNvSpPr/>
          <p:nvPr/>
        </p:nvSpPr>
        <p:spPr>
          <a:xfrm>
            <a:off x="8334104" y="4680263"/>
            <a:ext cx="1133111" cy="461665"/>
          </a:xfrm>
          <a:prstGeom prst="rect">
            <a:avLst/>
          </a:prstGeom>
        </p:spPr>
        <p:txBody>
          <a:bodyPr wrap="square">
            <a:spAutoFit/>
          </a:bodyPr>
          <a:lstStyle/>
          <a:p>
            <a:pPr algn="ctr"/>
            <a:r>
              <a:rPr lang="en-US" sz="1200">
                <a:solidFill>
                  <a:srgbClr val="3A913F"/>
                </a:solidFill>
              </a:rPr>
              <a:t>Tertiary</a:t>
            </a:r>
          </a:p>
          <a:p>
            <a:pPr algn="ctr"/>
            <a:r>
              <a:rPr lang="en-US" sz="1200">
                <a:solidFill>
                  <a:srgbClr val="3A913F"/>
                </a:solidFill>
              </a:rPr>
              <a:t>Prevention</a:t>
            </a:r>
          </a:p>
        </p:txBody>
      </p:sp>
      <p:sp>
        <p:nvSpPr>
          <p:cNvPr id="21" name="Rectangle 20">
            <a:extLst>
              <a:ext uri="{FF2B5EF4-FFF2-40B4-BE49-F238E27FC236}">
                <a16:creationId xmlns:a16="http://schemas.microsoft.com/office/drawing/2014/main" id="{205F2004-C3F1-3845-BFDE-8CED0CBD6EE7}"/>
              </a:ext>
            </a:extLst>
          </p:cNvPr>
          <p:cNvSpPr/>
          <p:nvPr/>
        </p:nvSpPr>
        <p:spPr>
          <a:xfrm>
            <a:off x="1246437" y="5399410"/>
            <a:ext cx="1133111" cy="276999"/>
          </a:xfrm>
          <a:prstGeom prst="rect">
            <a:avLst/>
          </a:prstGeom>
        </p:spPr>
        <p:txBody>
          <a:bodyPr wrap="square">
            <a:spAutoFit/>
          </a:bodyPr>
          <a:lstStyle/>
          <a:p>
            <a:pPr algn="ctr"/>
            <a:r>
              <a:rPr lang="en-US" sz="1200">
                <a:solidFill>
                  <a:srgbClr val="3A913F"/>
                </a:solidFill>
              </a:rPr>
              <a:t>Upstream</a:t>
            </a:r>
          </a:p>
        </p:txBody>
      </p:sp>
      <p:sp>
        <p:nvSpPr>
          <p:cNvPr id="22" name="Rectangle 21">
            <a:extLst>
              <a:ext uri="{FF2B5EF4-FFF2-40B4-BE49-F238E27FC236}">
                <a16:creationId xmlns:a16="http://schemas.microsoft.com/office/drawing/2014/main" id="{00E0D9C0-3CDB-5E4F-AF55-D03C71DDBF12}"/>
              </a:ext>
            </a:extLst>
          </p:cNvPr>
          <p:cNvSpPr/>
          <p:nvPr/>
        </p:nvSpPr>
        <p:spPr>
          <a:xfrm>
            <a:off x="9411191" y="5394922"/>
            <a:ext cx="1133111" cy="276999"/>
          </a:xfrm>
          <a:prstGeom prst="rect">
            <a:avLst/>
          </a:prstGeom>
        </p:spPr>
        <p:txBody>
          <a:bodyPr wrap="square">
            <a:spAutoFit/>
          </a:bodyPr>
          <a:lstStyle/>
          <a:p>
            <a:pPr algn="ctr"/>
            <a:r>
              <a:rPr lang="en-US" sz="1200">
                <a:solidFill>
                  <a:srgbClr val="3A913F"/>
                </a:solidFill>
              </a:rPr>
              <a:t>Downstream</a:t>
            </a:r>
          </a:p>
        </p:txBody>
      </p:sp>
      <p:pic>
        <p:nvPicPr>
          <p:cNvPr id="23" name="Graphic 22">
            <a:extLst>
              <a:ext uri="{FF2B5EF4-FFF2-40B4-BE49-F238E27FC236}">
                <a16:creationId xmlns:a16="http://schemas.microsoft.com/office/drawing/2014/main" id="{B6EE013A-C896-4C48-B6D6-4BDD9D98F4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39525" y="-57952"/>
            <a:ext cx="2961142" cy="2220856"/>
          </a:xfrm>
          <a:prstGeom prst="rect">
            <a:avLst/>
          </a:prstGeom>
        </p:spPr>
      </p:pic>
      <p:pic>
        <p:nvPicPr>
          <p:cNvPr id="24" name="Graphic 23">
            <a:extLst>
              <a:ext uri="{FF2B5EF4-FFF2-40B4-BE49-F238E27FC236}">
                <a16:creationId xmlns:a16="http://schemas.microsoft.com/office/drawing/2014/main" id="{43775993-ACF2-4946-B1AF-B9E5EE3F5F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36338" y="4399162"/>
            <a:ext cx="2961142" cy="2220856"/>
          </a:xfrm>
          <a:prstGeom prst="rect">
            <a:avLst/>
          </a:prstGeom>
        </p:spPr>
      </p:pic>
      <p:pic>
        <p:nvPicPr>
          <p:cNvPr id="25" name="Graphic 24">
            <a:extLst>
              <a:ext uri="{FF2B5EF4-FFF2-40B4-BE49-F238E27FC236}">
                <a16:creationId xmlns:a16="http://schemas.microsoft.com/office/drawing/2014/main" id="{BEB34BB0-468D-F940-8FCC-8776A4EA8C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354582" y="1364788"/>
            <a:ext cx="1712133" cy="1284100"/>
          </a:xfrm>
          <a:prstGeom prst="rect">
            <a:avLst/>
          </a:prstGeom>
        </p:spPr>
      </p:pic>
    </p:spTree>
    <p:extLst>
      <p:ext uri="{BB962C8B-B14F-4D97-AF65-F5344CB8AC3E}">
        <p14:creationId xmlns:p14="http://schemas.microsoft.com/office/powerpoint/2010/main" val="1632565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578E273-1F36-958B-8E70-7D98A48610E6}"/>
              </a:ext>
            </a:extLst>
          </p:cNvPr>
          <p:cNvPicPr>
            <a:picLocks noChangeAspect="1"/>
          </p:cNvPicPr>
          <p:nvPr/>
        </p:nvPicPr>
        <p:blipFill>
          <a:blip>
            <a:extLst>
              <a:ext uri="{96DAC541-7B7A-43D3-8B79-37D633B846F1}">
                <asvg:svgBlip xmlns:asvg="http://schemas.microsoft.com/office/drawing/2016/SVG/main" r:embed="rId5"/>
              </a:ext>
            </a:extLst>
          </a:blip>
          <a:srcRect l="19636" r="18727"/>
          <a:stretch>
            <a:fillRect/>
          </a:stretch>
        </p:blipFill>
        <p:spPr>
          <a:xfrm rot="613506">
            <a:off x="6045657" y="931227"/>
            <a:ext cx="4696692" cy="5715000"/>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763058" y="1411287"/>
            <a:ext cx="8380941" cy="2377440"/>
          </a:xfrm>
        </p:spPr>
        <p:txBody>
          <a:bodyPr/>
          <a:lstStyle/>
          <a:p>
            <a:r>
              <a:rPr lang="en-US"/>
              <a:t>What does CAMBRA stand for?</a:t>
            </a:r>
          </a:p>
        </p:txBody>
      </p:sp>
    </p:spTree>
    <p:extLst>
      <p:ext uri="{BB962C8B-B14F-4D97-AF65-F5344CB8AC3E}">
        <p14:creationId xmlns:p14="http://schemas.microsoft.com/office/powerpoint/2010/main" val="3465608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D4574-4792-C546-BCAE-7431E6F6C74D}"/>
              </a:ext>
            </a:extLst>
          </p:cNvPr>
          <p:cNvSpPr>
            <a:spLocks noGrp="1"/>
          </p:cNvSpPr>
          <p:nvPr>
            <p:ph sz="half" idx="1"/>
          </p:nvPr>
        </p:nvSpPr>
        <p:spPr/>
        <p:txBody>
          <a:bodyPr/>
          <a:lstStyle/>
          <a:p>
            <a:endParaRPr lang="en-US"/>
          </a:p>
        </p:txBody>
      </p:sp>
      <p:sp>
        <p:nvSpPr>
          <p:cNvPr id="5" name="Text Placeholder 4">
            <a:extLst>
              <a:ext uri="{FF2B5EF4-FFF2-40B4-BE49-F238E27FC236}">
                <a16:creationId xmlns:a16="http://schemas.microsoft.com/office/drawing/2014/main" id="{C6518E46-9AA9-9A42-A255-2F9C46EC8C09}"/>
              </a:ext>
            </a:extLst>
          </p:cNvPr>
          <p:cNvSpPr>
            <a:spLocks noGrp="1"/>
          </p:cNvSpPr>
          <p:nvPr>
            <p:ph type="body" sz="half" idx="10"/>
          </p:nvPr>
        </p:nvSpPr>
        <p:spPr/>
        <p:txBody>
          <a:bodyPr/>
          <a:lstStyle/>
          <a:p>
            <a:pPr lvl="0" defTabSz="914400">
              <a:lnSpc>
                <a:spcPct val="100000"/>
              </a:lnSpc>
              <a:defRPr/>
            </a:pPr>
            <a:r>
              <a:rPr lang="en-US"/>
              <a:t>“CAMBRA Coalition,” CAMBRA Coalition, accessed March 28, 2026, </a:t>
            </a:r>
            <a:r>
              <a:rPr lang="en-US">
                <a:hlinkClick r:id="rId3"/>
              </a:rPr>
              <a:t>www.cambracoalition.org</a:t>
            </a:r>
            <a:r>
              <a:rPr lang="en-US"/>
              <a:t>.</a:t>
            </a:r>
          </a:p>
          <a:p>
            <a:pPr lvl="0" defTabSz="914400">
              <a:lnSpc>
                <a:spcPct val="100000"/>
              </a:lnSpc>
              <a:defRPr/>
            </a:pPr>
            <a:endParaRPr lang="en-US"/>
          </a:p>
          <a:p>
            <a:pPr lvl="0" defTabSz="914400">
              <a:lnSpc>
                <a:spcPct val="100000"/>
              </a:lnSpc>
              <a:defRPr/>
            </a:pPr>
            <a:endParaRPr lang="en-US"/>
          </a:p>
        </p:txBody>
      </p:sp>
      <p:pic>
        <p:nvPicPr>
          <p:cNvPr id="8" name="Google Shape;448;p42" descr="A screenshot of a cell phone&#10;&#10;Description automatically generated">
            <a:extLst>
              <a:ext uri="{FF2B5EF4-FFF2-40B4-BE49-F238E27FC236}">
                <a16:creationId xmlns:a16="http://schemas.microsoft.com/office/drawing/2014/main" id="{DC354243-07D3-154F-929D-41C20385244C}"/>
              </a:ext>
            </a:extLst>
          </p:cNvPr>
          <p:cNvPicPr preferRelativeResize="0"/>
          <p:nvPr/>
        </p:nvPicPr>
        <p:blipFill rotWithShape="1">
          <a:blip r:embed="rId4">
            <a:alphaModFix/>
          </a:blip>
          <a:srcRect l="1735" t="10001" r="3036" b="18333"/>
          <a:stretch/>
        </p:blipFill>
        <p:spPr>
          <a:xfrm>
            <a:off x="475488" y="247714"/>
            <a:ext cx="10899648" cy="5750750"/>
          </a:xfrm>
          <a:prstGeom prst="rect">
            <a:avLst/>
          </a:prstGeom>
          <a:noFill/>
          <a:ln>
            <a:noFill/>
          </a:ln>
        </p:spPr>
      </p:pic>
    </p:spTree>
    <p:extLst>
      <p:ext uri="{BB962C8B-B14F-4D97-AF65-F5344CB8AC3E}">
        <p14:creationId xmlns:p14="http://schemas.microsoft.com/office/powerpoint/2010/main" val="3764326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ack screen with white text&#10;&#10;Description automatically generated">
            <a:extLst>
              <a:ext uri="{FF2B5EF4-FFF2-40B4-BE49-F238E27FC236}">
                <a16:creationId xmlns:a16="http://schemas.microsoft.com/office/drawing/2014/main" id="{D0681A90-709D-B448-883F-D6528706C66B}"/>
              </a:ext>
            </a:extLst>
          </p:cNvPr>
          <p:cNvPicPr>
            <a:picLocks noGrp="1" noChangeAspect="1"/>
          </p:cNvPicPr>
          <p:nvPr>
            <p:ph idx="1"/>
          </p:nvPr>
        </p:nvPicPr>
        <p:blipFill rotWithShape="1">
          <a:blip r:embed="rId3"/>
          <a:srcRect t="4914"/>
          <a:stretch/>
        </p:blipFill>
        <p:spPr>
          <a:xfrm>
            <a:off x="5069377" y="841439"/>
            <a:ext cx="6436823" cy="4898633"/>
          </a:xfrm>
        </p:spPr>
      </p:pic>
      <p:sp>
        <p:nvSpPr>
          <p:cNvPr id="3" name="Text Placeholder 2">
            <a:extLst>
              <a:ext uri="{FF2B5EF4-FFF2-40B4-BE49-F238E27FC236}">
                <a16:creationId xmlns:a16="http://schemas.microsoft.com/office/drawing/2014/main" id="{E8CDD775-7292-7F4B-9C3B-C713AD3EAF31}"/>
              </a:ext>
            </a:extLst>
          </p:cNvPr>
          <p:cNvSpPr>
            <a:spLocks noGrp="1"/>
          </p:cNvSpPr>
          <p:nvPr>
            <p:ph type="body" sz="half" idx="2"/>
          </p:nvPr>
        </p:nvSpPr>
        <p:spPr/>
        <p:txBody>
          <a:bodyPr/>
          <a:lstStyle/>
          <a:p>
            <a:pPr lvl="0" defTabSz="914400">
              <a:lnSpc>
                <a:spcPct val="100000"/>
              </a:lnSpc>
              <a:defRPr/>
            </a:pPr>
            <a:r>
              <a:rPr lang="en-US"/>
              <a:t>John Featherstone, Yasmi Crystal, Pamela Alston, </a:t>
            </a:r>
            <a:r>
              <a:rPr lang="en-US" i="1"/>
              <a:t>et al.</a:t>
            </a:r>
            <a:r>
              <a:rPr lang="en-US"/>
              <a:t>, “Evidence-Based Caries Management for All Ages—Practical Guidelines,” </a:t>
            </a:r>
            <a:r>
              <a:rPr lang="en-US" i="1"/>
              <a:t>Frontiers in Oral Health</a:t>
            </a:r>
            <a:r>
              <a:rPr lang="en-US"/>
              <a:t>, 2 (April 21, 2021), </a:t>
            </a:r>
            <a:r>
              <a:rPr lang="en-US">
                <a:hlinkClick r:id="rId4"/>
              </a:rPr>
              <a:t>https://doi.org/10.3389/froh.2021.657518</a:t>
            </a:r>
            <a:r>
              <a:rPr lang="en-US"/>
              <a:t>.</a:t>
            </a:r>
          </a:p>
          <a:p>
            <a:pPr lvl="0" defTabSz="914400">
              <a:lnSpc>
                <a:spcPct val="100000"/>
              </a:lnSpc>
              <a:defRPr/>
            </a:pPr>
            <a:endParaRPr lang="en-US"/>
          </a:p>
        </p:txBody>
      </p:sp>
      <p:sp>
        <p:nvSpPr>
          <p:cNvPr id="4" name="Title 3">
            <a:extLst>
              <a:ext uri="{FF2B5EF4-FFF2-40B4-BE49-F238E27FC236}">
                <a16:creationId xmlns:a16="http://schemas.microsoft.com/office/drawing/2014/main" id="{72F7A4E6-BD30-304F-A8B7-4C8138B46F34}"/>
              </a:ext>
            </a:extLst>
          </p:cNvPr>
          <p:cNvSpPr>
            <a:spLocks noGrp="1"/>
          </p:cNvSpPr>
          <p:nvPr>
            <p:ph type="title"/>
          </p:nvPr>
        </p:nvSpPr>
        <p:spPr>
          <a:xfrm>
            <a:off x="685800" y="486167"/>
            <a:ext cx="3956538" cy="966701"/>
          </a:xfrm>
        </p:spPr>
        <p:txBody>
          <a:bodyPr/>
          <a:lstStyle/>
          <a:p>
            <a:r>
              <a:rPr lang="en-US"/>
              <a:t>Care Pathways for Caries Management based upon Risk Assessment for Ages 0–6 Years</a:t>
            </a:r>
          </a:p>
        </p:txBody>
      </p:sp>
    </p:spTree>
    <p:extLst>
      <p:ext uri="{BB962C8B-B14F-4D97-AF65-F5344CB8AC3E}">
        <p14:creationId xmlns:p14="http://schemas.microsoft.com/office/powerpoint/2010/main" val="2592419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65C57F-274D-7146-9D7F-1326BA9A7060}"/>
              </a:ext>
            </a:extLst>
          </p:cNvPr>
          <p:cNvSpPr>
            <a:spLocks noGrp="1"/>
          </p:cNvSpPr>
          <p:nvPr>
            <p:ph type="body" sz="half" idx="2"/>
          </p:nvPr>
        </p:nvSpPr>
        <p:spPr>
          <a:xfrm>
            <a:off x="2773179" y="5969000"/>
            <a:ext cx="8051800" cy="681905"/>
          </a:xfrm>
        </p:spPr>
        <p:txBody>
          <a:bodyPr/>
          <a:lstStyle/>
          <a:p>
            <a:pPr lvl="0">
              <a:spcBef>
                <a:spcPts val="600"/>
              </a:spcBef>
              <a:buClr>
                <a:schemeClr val="dk1"/>
              </a:buClr>
              <a:buSzPts val="800"/>
            </a:pPr>
            <a:r>
              <a:rPr lang="en-US">
                <a:solidFill>
                  <a:schemeClr val="dk1"/>
                </a:solidFill>
                <a:ea typeface="Calibri"/>
                <a:cs typeface="Calibri"/>
                <a:sym typeface="Calibri"/>
              </a:rPr>
              <a:t>Adapted from: Larry Jenson, Alan Budenz, John Featherstone, </a:t>
            </a:r>
            <a:r>
              <a:rPr lang="en-US" i="1">
                <a:solidFill>
                  <a:schemeClr val="dk1"/>
                </a:solidFill>
                <a:ea typeface="Calibri"/>
                <a:cs typeface="Calibri"/>
                <a:sym typeface="Calibri"/>
              </a:rPr>
              <a:t>et al.</a:t>
            </a:r>
            <a:r>
              <a:rPr lang="en-US">
                <a:solidFill>
                  <a:schemeClr val="dk1"/>
                </a:solidFill>
                <a:ea typeface="Calibri"/>
                <a:cs typeface="Calibri"/>
                <a:sym typeface="Calibri"/>
              </a:rPr>
              <a:t>, “Clinical protocols for caries management by risk assessment,” </a:t>
            </a:r>
            <a:r>
              <a:rPr lang="en-US" i="1"/>
              <a:t>Journal of the California Dental Association</a:t>
            </a:r>
            <a:r>
              <a:rPr lang="en-US"/>
              <a:t>, 35(10) (October 2007), 714–723, DOI:</a:t>
            </a:r>
            <a:r>
              <a:rPr lang="en-US" u="sng">
                <a:hlinkClick r:id="rId3"/>
              </a:rPr>
              <a:t>10.1080/19424396.2007.12221277</a:t>
            </a:r>
            <a:r>
              <a:rPr lang="en-US" u="sng"/>
              <a:t>.</a:t>
            </a:r>
            <a:endParaRPr lang="en-US">
              <a:solidFill>
                <a:schemeClr val="dk1"/>
              </a:solidFill>
              <a:ea typeface="Calibri"/>
              <a:cs typeface="Calibri"/>
              <a:sym typeface="Calibri"/>
            </a:endParaRPr>
          </a:p>
          <a:p>
            <a:pPr lvl="0">
              <a:spcBef>
                <a:spcPts val="600"/>
              </a:spcBef>
              <a:buClr>
                <a:schemeClr val="dk1"/>
              </a:buClr>
              <a:buSzPts val="800"/>
            </a:pPr>
            <a:r>
              <a:rPr lang="en-US">
                <a:solidFill>
                  <a:schemeClr val="dk1"/>
                </a:solidFill>
                <a:ea typeface="Arial"/>
                <a:cs typeface="Arial"/>
                <a:sym typeface="Arial"/>
              </a:rPr>
              <a:t>Francisco Ramos-Gomez, Yasmi Crystal, John Featherstone, </a:t>
            </a:r>
            <a:r>
              <a:rPr lang="en-US" i="1">
                <a:solidFill>
                  <a:schemeClr val="dk1"/>
                </a:solidFill>
                <a:ea typeface="Arial"/>
                <a:cs typeface="Arial"/>
                <a:sym typeface="Arial"/>
              </a:rPr>
              <a:t>et al.</a:t>
            </a:r>
            <a:r>
              <a:rPr lang="en-US">
                <a:solidFill>
                  <a:schemeClr val="dk1"/>
                </a:solidFill>
                <a:ea typeface="Arial"/>
                <a:cs typeface="Arial"/>
                <a:sym typeface="Arial"/>
              </a:rPr>
              <a:t>, “Pediatric dental care: prevention and management protocols based on caries risk assessment,” </a:t>
            </a:r>
            <a:r>
              <a:rPr lang="en-US" i="1"/>
              <a:t>Journal of the California Dental Association</a:t>
            </a:r>
            <a:r>
              <a:rPr lang="en-US"/>
              <a:t>, </a:t>
            </a:r>
            <a:r>
              <a:rPr lang="en-US" i="1"/>
              <a:t>38</a:t>
            </a:r>
            <a:r>
              <a:rPr lang="en-US"/>
              <a:t>(10) (October 2010), 746–761, https://</a:t>
            </a:r>
            <a:r>
              <a:rPr lang="en-US" err="1"/>
              <a:t>pmc.ncbi.nlm.nih.gov</a:t>
            </a:r>
            <a:r>
              <a:rPr lang="en-US"/>
              <a:t>/articles/PMC3470809/.</a:t>
            </a:r>
            <a:endParaRPr lang="en-US" sz="1800">
              <a:solidFill>
                <a:schemeClr val="dk1"/>
              </a:solidFill>
              <a:ea typeface="Arial"/>
              <a:cs typeface="Arial"/>
              <a:sym typeface="Arial"/>
            </a:endParaRPr>
          </a:p>
        </p:txBody>
      </p:sp>
      <p:sp>
        <p:nvSpPr>
          <p:cNvPr id="4" name="Title 3">
            <a:extLst>
              <a:ext uri="{FF2B5EF4-FFF2-40B4-BE49-F238E27FC236}">
                <a16:creationId xmlns:a16="http://schemas.microsoft.com/office/drawing/2014/main" id="{76E864FA-1164-274D-9D50-571D86CB3F79}"/>
              </a:ext>
            </a:extLst>
          </p:cNvPr>
          <p:cNvSpPr>
            <a:spLocks noGrp="1"/>
          </p:cNvSpPr>
          <p:nvPr>
            <p:ph type="title"/>
          </p:nvPr>
        </p:nvSpPr>
        <p:spPr/>
        <p:txBody>
          <a:bodyPr/>
          <a:lstStyle/>
          <a:p>
            <a:r>
              <a:rPr lang="en-US"/>
              <a:t>Professional and At-Home Recommendations</a:t>
            </a:r>
          </a:p>
        </p:txBody>
      </p:sp>
      <p:pic>
        <p:nvPicPr>
          <p:cNvPr id="10" name="Picture 9" descr="A table of medical tests&#10;&#10;Description automatically generated with medium confidence">
            <a:extLst>
              <a:ext uri="{FF2B5EF4-FFF2-40B4-BE49-F238E27FC236}">
                <a16:creationId xmlns:a16="http://schemas.microsoft.com/office/drawing/2014/main" id="{397DF76D-C5AB-DF35-D5AA-548C659E6741}"/>
              </a:ext>
            </a:extLst>
          </p:cNvPr>
          <p:cNvPicPr>
            <a:picLocks noChangeAspect="1"/>
          </p:cNvPicPr>
          <p:nvPr/>
        </p:nvPicPr>
        <p:blipFill rotWithShape="1">
          <a:blip r:embed="rId4"/>
          <a:srcRect b="16297"/>
          <a:stretch/>
        </p:blipFill>
        <p:spPr>
          <a:xfrm>
            <a:off x="2214378" y="1071234"/>
            <a:ext cx="7763243" cy="4715531"/>
          </a:xfrm>
          <a:prstGeom prst="rect">
            <a:avLst/>
          </a:prstGeom>
        </p:spPr>
      </p:pic>
    </p:spTree>
    <p:extLst>
      <p:ext uri="{BB962C8B-B14F-4D97-AF65-F5344CB8AC3E}">
        <p14:creationId xmlns:p14="http://schemas.microsoft.com/office/powerpoint/2010/main" val="2316855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7DFF9-FBCD-1A0F-8AA2-063B1B1FF0DC}"/>
            </a:ext>
          </a:extLst>
        </p:cNvPr>
        <p:cNvGrpSpPr/>
        <p:nvPr/>
      </p:nvGrpSpPr>
      <p:grpSpPr>
        <a:xfrm>
          <a:off x="0" y="0"/>
          <a:ext cx="0" cy="0"/>
          <a:chOff x="0" y="0"/>
          <a:chExt cx="0" cy="0"/>
        </a:xfrm>
      </p:grpSpPr>
      <p:pic>
        <p:nvPicPr>
          <p:cNvPr id="11" name="Picture 10" descr="A pair of dental tools&#10;&#10;Description automatically generated">
            <a:extLst>
              <a:ext uri="{FF2B5EF4-FFF2-40B4-BE49-F238E27FC236}">
                <a16:creationId xmlns:a16="http://schemas.microsoft.com/office/drawing/2014/main" id="{ABF7B39A-F512-1F1A-82B5-A6E24A3547F9}"/>
              </a:ext>
            </a:extLst>
          </p:cNvPr>
          <p:cNvPicPr>
            <a:picLocks noChangeAspect="1"/>
          </p:cNvPicPr>
          <p:nvPr/>
        </p:nvPicPr>
        <p:blipFill>
          <a:blip r:embed="rId3"/>
          <a:stretch>
            <a:fillRect/>
          </a:stretch>
        </p:blipFill>
        <p:spPr>
          <a:xfrm rot="305088">
            <a:off x="3363093" y="64005"/>
            <a:ext cx="8243147" cy="6182361"/>
          </a:xfrm>
          <a:prstGeom prst="rect">
            <a:avLst/>
          </a:prstGeom>
        </p:spPr>
      </p:pic>
      <p:sp>
        <p:nvSpPr>
          <p:cNvPr id="4" name="Title 3">
            <a:extLst>
              <a:ext uri="{FF2B5EF4-FFF2-40B4-BE49-F238E27FC236}">
                <a16:creationId xmlns:a16="http://schemas.microsoft.com/office/drawing/2014/main" id="{83E4A158-E9A0-AFBC-B2C8-0C6583198B8C}"/>
              </a:ext>
            </a:extLst>
          </p:cNvPr>
          <p:cNvSpPr>
            <a:spLocks noGrp="1"/>
          </p:cNvSpPr>
          <p:nvPr>
            <p:ph type="title"/>
          </p:nvPr>
        </p:nvSpPr>
        <p:spPr/>
        <p:txBody>
          <a:bodyPr/>
          <a:lstStyle/>
          <a:p>
            <a:r>
              <a:rPr lang="en-US"/>
              <a:t>Diagnostic Exam</a:t>
            </a:r>
          </a:p>
        </p:txBody>
      </p:sp>
      <p:sp>
        <p:nvSpPr>
          <p:cNvPr id="5" name="Content Placeholder 6">
            <a:extLst>
              <a:ext uri="{FF2B5EF4-FFF2-40B4-BE49-F238E27FC236}">
                <a16:creationId xmlns:a16="http://schemas.microsoft.com/office/drawing/2014/main" id="{54A7A349-4514-197D-128D-489599D80C07}"/>
              </a:ext>
            </a:extLst>
          </p:cNvPr>
          <p:cNvSpPr txBox="1">
            <a:spLocks/>
          </p:cNvSpPr>
          <p:nvPr/>
        </p:nvSpPr>
        <p:spPr>
          <a:xfrm>
            <a:off x="685799" y="1554480"/>
            <a:ext cx="10209509" cy="2534920"/>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chemeClr val="tx2"/>
                </a:solidFill>
              </a:rPr>
              <a:t>Why 1–3 months to 12–24 months?</a:t>
            </a:r>
          </a:p>
          <a:p>
            <a:pPr marL="342900" indent="-342900">
              <a:buFont typeface="Arial" panose="020B0604020202020204" pitchFamily="34" charset="0"/>
              <a:buChar char="•"/>
            </a:pPr>
            <a:r>
              <a:rPr lang="en-US"/>
              <a:t>Detection at early stages with active lesions will require interventions at four to twelve weeks.</a:t>
            </a:r>
          </a:p>
          <a:p>
            <a:pPr marL="342900" indent="-342900">
              <a:buFont typeface="Arial" panose="020B0604020202020204" pitchFamily="34" charset="0"/>
              <a:buChar char="•"/>
            </a:pPr>
            <a:r>
              <a:rPr lang="en-US"/>
              <a:t>When patients are high risk, their lesions may develop more quickly.</a:t>
            </a:r>
          </a:p>
          <a:p>
            <a:pPr marL="342900" indent="-342900">
              <a:buFont typeface="Arial" panose="020B0604020202020204" pitchFamily="34" charset="0"/>
              <a:buChar char="•"/>
            </a:pPr>
            <a:r>
              <a:rPr lang="en-US"/>
              <a:t>In order to catch them early enough to use minimally invasive treatments, they require more frequent treatments.</a:t>
            </a:r>
          </a:p>
        </p:txBody>
      </p:sp>
      <p:pic>
        <p:nvPicPr>
          <p:cNvPr id="3" name="Graphic 2">
            <a:extLst>
              <a:ext uri="{FF2B5EF4-FFF2-40B4-BE49-F238E27FC236}">
                <a16:creationId xmlns:a16="http://schemas.microsoft.com/office/drawing/2014/main" id="{68B6FCB3-0BA8-D2FF-6201-CCD47E1935B9}"/>
              </a:ext>
            </a:extLst>
          </p:cNvPr>
          <p:cNvPicPr>
            <a:picLocks noChangeAspect="1"/>
          </p:cNvPicPr>
          <p:nvPr/>
        </p:nvPicPr>
        <p:blipFill>
          <a:blip>
            <a:extLst>
              <a:ext uri="{96DAC541-7B7A-43D3-8B79-37D633B846F1}">
                <asvg:svgBlip xmlns:asvg="http://schemas.microsoft.com/office/drawing/2016/SVG/main" r:embed="rId4"/>
              </a:ext>
            </a:extLst>
          </a:blip>
          <a:srcRect t="28988" b="50000"/>
          <a:stretch>
            <a:fillRect/>
          </a:stretch>
        </p:blipFill>
        <p:spPr>
          <a:xfrm>
            <a:off x="1545508" y="4330496"/>
            <a:ext cx="9100983" cy="1434229"/>
          </a:xfrm>
          <a:prstGeom prst="rect">
            <a:avLst/>
          </a:prstGeom>
        </p:spPr>
      </p:pic>
    </p:spTree>
    <p:extLst>
      <p:ext uri="{BB962C8B-B14F-4D97-AF65-F5344CB8AC3E}">
        <p14:creationId xmlns:p14="http://schemas.microsoft.com/office/powerpoint/2010/main" val="77758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hand holding a picture of teeth&#10;&#10;Description automatically generated">
            <a:extLst>
              <a:ext uri="{FF2B5EF4-FFF2-40B4-BE49-F238E27FC236}">
                <a16:creationId xmlns:a16="http://schemas.microsoft.com/office/drawing/2014/main" id="{4861D4D5-F170-8E4D-9983-A357DF5316CB}"/>
              </a:ext>
            </a:extLst>
          </p:cNvPr>
          <p:cNvPicPr>
            <a:picLocks noChangeAspect="1"/>
          </p:cNvPicPr>
          <p:nvPr/>
        </p:nvPicPr>
        <p:blipFill>
          <a:blip r:embed="rId3">
            <a:alphaModFix amt="40000"/>
          </a:blip>
          <a:stretch>
            <a:fillRect/>
          </a:stretch>
        </p:blipFill>
        <p:spPr>
          <a:xfrm rot="1104173">
            <a:off x="4253345" y="402339"/>
            <a:ext cx="7264400" cy="5448300"/>
          </a:xfrm>
          <a:prstGeom prst="rect">
            <a:avLst/>
          </a:prstGeom>
        </p:spPr>
      </p:pic>
      <p:sp>
        <p:nvSpPr>
          <p:cNvPr id="4" name="Title 3">
            <a:extLst>
              <a:ext uri="{FF2B5EF4-FFF2-40B4-BE49-F238E27FC236}">
                <a16:creationId xmlns:a16="http://schemas.microsoft.com/office/drawing/2014/main" id="{D9D2CC3D-65C6-3446-97B7-8F2A84344E70}"/>
              </a:ext>
            </a:extLst>
          </p:cNvPr>
          <p:cNvSpPr>
            <a:spLocks noGrp="1"/>
          </p:cNvSpPr>
          <p:nvPr>
            <p:ph type="title"/>
          </p:nvPr>
        </p:nvSpPr>
        <p:spPr/>
        <p:txBody>
          <a:bodyPr/>
          <a:lstStyle/>
          <a:p>
            <a:r>
              <a:rPr lang="en-US"/>
              <a:t>Diagnostic Radiographs</a:t>
            </a:r>
          </a:p>
        </p:txBody>
      </p:sp>
      <p:sp>
        <p:nvSpPr>
          <p:cNvPr id="5" name="Content Placeholder 6">
            <a:extLst>
              <a:ext uri="{FF2B5EF4-FFF2-40B4-BE49-F238E27FC236}">
                <a16:creationId xmlns:a16="http://schemas.microsoft.com/office/drawing/2014/main" id="{0318102C-0831-7E4A-84EA-9B99E00027FE}"/>
              </a:ext>
            </a:extLst>
          </p:cNvPr>
          <p:cNvSpPr txBox="1">
            <a:spLocks/>
          </p:cNvSpPr>
          <p:nvPr/>
        </p:nvSpPr>
        <p:spPr>
          <a:xfrm>
            <a:off x="685799" y="1554480"/>
            <a:ext cx="10820401" cy="4465320"/>
          </a:xfrm>
          <a:prstGeom prst="rect">
            <a:avLst/>
          </a:prstGeom>
        </p:spPr>
        <p:txBody>
          <a:bodyPr vert="horz" lIns="0" tIns="0" rIns="0" bIns="0" rtlCol="0" anchor="t">
            <a:noAutofit/>
          </a:bodyPr>
          <a:lstStyle>
            <a:lvl1pPr marL="0" indent="0" algn="l" defTabSz="457200" rtl="0" eaLnBrk="1" latinLnBrk="0" hangingPunct="1">
              <a:lnSpc>
                <a:spcPct val="110000"/>
              </a:lnSpc>
              <a:spcBef>
                <a:spcPts val="0"/>
              </a:spcBef>
              <a:buFont typeface="Arial"/>
              <a:buNone/>
              <a:defRPr sz="2400" kern="1200">
                <a:solidFill>
                  <a:schemeClr val="tx1"/>
                </a:solidFill>
                <a:latin typeface="+mn-lt"/>
                <a:ea typeface="+mn-ea"/>
                <a:cs typeface="+mn-cs"/>
              </a:defRPr>
            </a:lvl1pPr>
            <a:lvl2pPr marL="234950" indent="-227013"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2pPr>
            <a:lvl3pPr marL="460375" indent="-225425"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3pPr>
            <a:lvl4pPr marL="685800" indent="-225425" algn="l" defTabSz="457200" rtl="0" eaLnBrk="1" latinLnBrk="0" hangingPunct="1">
              <a:lnSpc>
                <a:spcPct val="110000"/>
              </a:lnSpc>
              <a:spcBef>
                <a:spcPts val="0"/>
              </a:spcBef>
              <a:buFont typeface="Arial" panose="020B0604020202020204" pitchFamily="34" charset="0"/>
              <a:buChar char="•"/>
              <a:tabLst/>
              <a:defRPr sz="2400" kern="1200">
                <a:solidFill>
                  <a:schemeClr val="tx1"/>
                </a:solidFill>
                <a:latin typeface="+mn-lt"/>
                <a:ea typeface="+mn-ea"/>
                <a:cs typeface="+mn-cs"/>
              </a:defRPr>
            </a:lvl4pPr>
            <a:lvl5pPr marL="920750" indent="-234950" algn="l" defTabSz="457200" rtl="0" eaLnBrk="1" latinLnBrk="0" hangingPunct="1">
              <a:lnSpc>
                <a:spcPct val="110000"/>
              </a:lnSpc>
              <a:spcBef>
                <a:spcPts val="0"/>
              </a:spcBef>
              <a:buFont typeface="System Font Regular"/>
              <a:buChar char="–"/>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chemeClr val="tx2"/>
                </a:solidFill>
              </a:rPr>
              <a:t>Why 6 months to 12–24 months?</a:t>
            </a:r>
          </a:p>
          <a:p>
            <a:pPr marL="342900" indent="-342900">
              <a:buFont typeface="Arial" panose="020B0604020202020204" pitchFamily="34" charset="0"/>
              <a:buChar char="•"/>
            </a:pPr>
            <a:r>
              <a:rPr lang="en-US"/>
              <a:t>To detect new interproximal lesions quickly for early intervention</a:t>
            </a:r>
          </a:p>
          <a:p>
            <a:pPr marL="342900" indent="-342900">
              <a:buFont typeface="Arial" panose="020B0604020202020204" pitchFamily="34" charset="0"/>
              <a:buChar char="•"/>
            </a:pPr>
            <a:r>
              <a:rPr lang="en-US"/>
              <a:t>To track interproximal remineralization</a:t>
            </a:r>
          </a:p>
        </p:txBody>
      </p:sp>
      <p:pic>
        <p:nvPicPr>
          <p:cNvPr id="2" name="Graphic 1">
            <a:extLst>
              <a:ext uri="{FF2B5EF4-FFF2-40B4-BE49-F238E27FC236}">
                <a16:creationId xmlns:a16="http://schemas.microsoft.com/office/drawing/2014/main" id="{A3B5CD73-4E34-C870-BA10-C0970338F4D7}"/>
              </a:ext>
            </a:extLst>
          </p:cNvPr>
          <p:cNvPicPr>
            <a:picLocks noChangeAspect="1"/>
          </p:cNvPicPr>
          <p:nvPr/>
        </p:nvPicPr>
        <p:blipFill>
          <a:blip>
            <a:extLst>
              <a:ext uri="{96DAC541-7B7A-43D3-8B79-37D633B846F1}">
                <asvg:svgBlip xmlns:asvg="http://schemas.microsoft.com/office/drawing/2016/SVG/main" r:embed="rId4"/>
              </a:ext>
            </a:extLst>
          </a:blip>
          <a:srcRect t="28988" b="50000"/>
          <a:stretch>
            <a:fillRect/>
          </a:stretch>
        </p:blipFill>
        <p:spPr>
          <a:xfrm>
            <a:off x="1545507" y="3014396"/>
            <a:ext cx="9100983" cy="1434229"/>
          </a:xfrm>
          <a:prstGeom prst="rect">
            <a:avLst/>
          </a:prstGeom>
        </p:spPr>
      </p:pic>
    </p:spTree>
    <p:extLst>
      <p:ext uri="{BB962C8B-B14F-4D97-AF65-F5344CB8AC3E}">
        <p14:creationId xmlns:p14="http://schemas.microsoft.com/office/powerpoint/2010/main" val="2057195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1E2C1220-6809-D44F-95C4-1460EF77E3FE}"/>
              </a:ext>
            </a:extLst>
          </p:cNvPr>
          <p:cNvGraphicFramePr>
            <a:graphicFrameLocks noChangeAspect="1"/>
          </p:cNvGraphicFramePr>
          <p:nvPr>
            <p:custDataLst>
              <p:tags r:id="rId1"/>
            </p:custDataLst>
            <p:extLst>
              <p:ext uri="{D42A27DB-BD31-4B8C-83A1-F6EECF244321}">
                <p14:modId xmlns:p14="http://schemas.microsoft.com/office/powerpoint/2010/main" val="3766538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13" name="Object 12" hidden="1">
                        <a:extLst>
                          <a:ext uri="{FF2B5EF4-FFF2-40B4-BE49-F238E27FC236}">
                            <a16:creationId xmlns:a16="http://schemas.microsoft.com/office/drawing/2014/main" id="{1E2C1220-6809-D44F-95C4-1460EF77E3F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7D467ED5-228B-3C4A-A862-5B6917E6412F}"/>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3200">
              <a:solidFill>
                <a:schemeClr val="tx2"/>
              </a:solidFill>
              <a:latin typeface="Arial" panose="020B0604020202020204" pitchFamily="34" charset="0"/>
              <a:ea typeface="+mj-ea"/>
              <a:sym typeface="Arial" panose="020B0604020202020204" pitchFamily="34" charset="0"/>
            </a:endParaRPr>
          </a:p>
        </p:txBody>
      </p:sp>
      <p:pic>
        <p:nvPicPr>
          <p:cNvPr id="15" name="Picture Placeholder 14">
            <a:extLst>
              <a:ext uri="{FF2B5EF4-FFF2-40B4-BE49-F238E27FC236}">
                <a16:creationId xmlns:a16="http://schemas.microsoft.com/office/drawing/2014/main" id="{6FBE4AE9-20CF-A048-AD73-2B2913EC192C}"/>
              </a:ext>
            </a:extLst>
          </p:cNvPr>
          <p:cNvPicPr>
            <a:picLocks noGrp="1" noChangeAspect="1"/>
          </p:cNvPicPr>
          <p:nvPr>
            <p:ph type="pic" sz="quarter" idx="14"/>
          </p:nvPr>
        </p:nvPicPr>
        <p:blipFill rotWithShape="1">
          <a:blip>
            <a:extLst>
              <a:ext uri="{96DAC541-7B7A-43D3-8B79-37D633B846F1}">
                <asvg:svgBlip xmlns:asvg="http://schemas.microsoft.com/office/drawing/2016/SVG/main" r:embed="rId7"/>
              </a:ext>
            </a:extLst>
          </a:blip>
          <a:srcRect l="-2552" t="-9809" r="-162553" b="-9809"/>
          <a:stretch/>
        </p:blipFill>
        <p:spPr>
          <a:xfrm>
            <a:off x="1232613" y="1672932"/>
            <a:ext cx="2424113" cy="1093788"/>
          </a:xfrm>
        </p:spPr>
      </p:pic>
      <p:sp>
        <p:nvSpPr>
          <p:cNvPr id="3" name="Title 2">
            <a:extLst>
              <a:ext uri="{FF2B5EF4-FFF2-40B4-BE49-F238E27FC236}">
                <a16:creationId xmlns:a16="http://schemas.microsoft.com/office/drawing/2014/main" id="{1A1E66AC-2221-5B4E-B319-8A1E3CA74D85}"/>
              </a:ext>
            </a:extLst>
          </p:cNvPr>
          <p:cNvSpPr>
            <a:spLocks noGrp="1"/>
          </p:cNvSpPr>
          <p:nvPr>
            <p:ph type="title"/>
          </p:nvPr>
        </p:nvSpPr>
        <p:spPr>
          <a:xfrm>
            <a:off x="592495" y="486167"/>
            <a:ext cx="10820400" cy="966701"/>
          </a:xfrm>
        </p:spPr>
        <p:txBody>
          <a:bodyPr/>
          <a:lstStyle/>
          <a:p>
            <a:r>
              <a:rPr lang="en-US"/>
              <a:t>Wrap Up</a:t>
            </a:r>
          </a:p>
        </p:txBody>
      </p:sp>
      <p:sp>
        <p:nvSpPr>
          <p:cNvPr id="4" name="Text Placeholder 3">
            <a:extLst>
              <a:ext uri="{FF2B5EF4-FFF2-40B4-BE49-F238E27FC236}">
                <a16:creationId xmlns:a16="http://schemas.microsoft.com/office/drawing/2014/main" id="{0D7A2036-DDAE-0C48-B0B2-C84A5D3FA58A}"/>
              </a:ext>
            </a:extLst>
          </p:cNvPr>
          <p:cNvSpPr>
            <a:spLocks noGrp="1"/>
          </p:cNvSpPr>
          <p:nvPr>
            <p:ph type="body" sz="quarter" idx="10"/>
          </p:nvPr>
        </p:nvSpPr>
        <p:spPr>
          <a:xfrm>
            <a:off x="611156" y="3133725"/>
            <a:ext cx="2609532" cy="2286000"/>
          </a:xfrm>
        </p:spPr>
        <p:txBody>
          <a:bodyPr/>
          <a:lstStyle/>
          <a:p>
            <a:r>
              <a:rPr lang="en-US" b="1">
                <a:solidFill>
                  <a:schemeClr val="tx2"/>
                </a:solidFill>
              </a:rPr>
              <a:t>CAMBRA</a:t>
            </a:r>
          </a:p>
          <a:p>
            <a:r>
              <a:rPr lang="en-US"/>
              <a:t>An evidence-based strategy to prevent and address caries.</a:t>
            </a:r>
          </a:p>
        </p:txBody>
      </p:sp>
      <p:sp>
        <p:nvSpPr>
          <p:cNvPr id="5" name="Text Placeholder 4">
            <a:extLst>
              <a:ext uri="{FF2B5EF4-FFF2-40B4-BE49-F238E27FC236}">
                <a16:creationId xmlns:a16="http://schemas.microsoft.com/office/drawing/2014/main" id="{1AB6348D-E160-2141-92D0-E280EA84852B}"/>
              </a:ext>
            </a:extLst>
          </p:cNvPr>
          <p:cNvSpPr>
            <a:spLocks noGrp="1"/>
          </p:cNvSpPr>
          <p:nvPr>
            <p:ph type="body" sz="quarter" idx="11"/>
          </p:nvPr>
        </p:nvSpPr>
        <p:spPr>
          <a:xfrm>
            <a:off x="3281197" y="3133725"/>
            <a:ext cx="2609532" cy="2286000"/>
          </a:xfrm>
        </p:spPr>
        <p:txBody>
          <a:bodyPr/>
          <a:lstStyle/>
          <a:p>
            <a:r>
              <a:rPr lang="en-US" b="1">
                <a:solidFill>
                  <a:schemeClr val="tx2"/>
                </a:solidFill>
              </a:rPr>
              <a:t>Risk and Protective Factors</a:t>
            </a:r>
          </a:p>
          <a:p>
            <a:r>
              <a:rPr lang="en-US"/>
              <a:t>CAMBRA considers various health and lifestyle factors.</a:t>
            </a:r>
          </a:p>
        </p:txBody>
      </p:sp>
      <p:sp>
        <p:nvSpPr>
          <p:cNvPr id="6" name="Text Placeholder 5">
            <a:extLst>
              <a:ext uri="{FF2B5EF4-FFF2-40B4-BE49-F238E27FC236}">
                <a16:creationId xmlns:a16="http://schemas.microsoft.com/office/drawing/2014/main" id="{0F1F6D90-C704-DE4F-9C61-1475F1C4AD28}"/>
              </a:ext>
            </a:extLst>
          </p:cNvPr>
          <p:cNvSpPr>
            <a:spLocks noGrp="1"/>
          </p:cNvSpPr>
          <p:nvPr>
            <p:ph type="body" sz="quarter" idx="12"/>
          </p:nvPr>
        </p:nvSpPr>
        <p:spPr>
          <a:xfrm>
            <a:off x="6081864" y="3133725"/>
            <a:ext cx="2800667" cy="2286000"/>
          </a:xfrm>
        </p:spPr>
        <p:txBody>
          <a:bodyPr/>
          <a:lstStyle/>
          <a:p>
            <a:r>
              <a:rPr lang="en-US" b="1">
                <a:solidFill>
                  <a:schemeClr val="tx2"/>
                </a:solidFill>
              </a:rPr>
              <a:t>Individual Level</a:t>
            </a:r>
          </a:p>
          <a:p>
            <a:r>
              <a:rPr lang="en-US"/>
              <a:t>CAMBRA assesses caries risk and tailors strategies, advocating lifestyle changes.</a:t>
            </a:r>
          </a:p>
          <a:p>
            <a:br>
              <a:rPr lang="en-US"/>
            </a:br>
            <a:endParaRPr lang="en-US"/>
          </a:p>
        </p:txBody>
      </p:sp>
      <p:sp>
        <p:nvSpPr>
          <p:cNvPr id="7" name="Text Placeholder 6">
            <a:extLst>
              <a:ext uri="{FF2B5EF4-FFF2-40B4-BE49-F238E27FC236}">
                <a16:creationId xmlns:a16="http://schemas.microsoft.com/office/drawing/2014/main" id="{0D2A9D6C-D277-E14D-B931-2E4675684190}"/>
              </a:ext>
            </a:extLst>
          </p:cNvPr>
          <p:cNvSpPr>
            <a:spLocks noGrp="1"/>
          </p:cNvSpPr>
          <p:nvPr>
            <p:ph type="body" sz="quarter" idx="13"/>
          </p:nvPr>
        </p:nvSpPr>
        <p:spPr>
          <a:xfrm>
            <a:off x="9013159" y="3133725"/>
            <a:ext cx="2911364" cy="2286000"/>
          </a:xfrm>
        </p:spPr>
        <p:txBody>
          <a:bodyPr/>
          <a:lstStyle/>
          <a:p>
            <a:r>
              <a:rPr lang="en-US" b="1">
                <a:solidFill>
                  <a:schemeClr val="tx2"/>
                </a:solidFill>
              </a:rPr>
              <a:t>Community Level</a:t>
            </a:r>
          </a:p>
          <a:p>
            <a:r>
              <a:rPr lang="en-US"/>
              <a:t>Considers factors such as water fluoridation and encourages strategies that promote oral health within populations.</a:t>
            </a:r>
          </a:p>
        </p:txBody>
      </p:sp>
      <p:pic>
        <p:nvPicPr>
          <p:cNvPr id="17" name="Picture Placeholder 16">
            <a:extLst>
              <a:ext uri="{FF2B5EF4-FFF2-40B4-BE49-F238E27FC236}">
                <a16:creationId xmlns:a16="http://schemas.microsoft.com/office/drawing/2014/main" id="{F0DC3C12-BB69-8D46-814E-F58AA4DF3CD6}"/>
              </a:ext>
            </a:extLst>
          </p:cNvPr>
          <p:cNvPicPr>
            <a:picLocks noGrp="1" noChangeAspect="1"/>
          </p:cNvPicPr>
          <p:nvPr>
            <p:ph type="pic" sz="quarter" idx="15"/>
          </p:nvPr>
        </p:nvPicPr>
        <p:blipFill rotWithShape="1">
          <a:blip>
            <a:extLst>
              <a:ext uri="{96DAC541-7B7A-43D3-8B79-37D633B846F1}">
                <asvg:svgBlip xmlns:asvg="http://schemas.microsoft.com/office/drawing/2016/SVG/main" r:embed="rId8"/>
              </a:ext>
            </a:extLst>
          </a:blip>
          <a:srcRect l="-2975" t="-10000" r="-162976" b="-10000"/>
          <a:stretch/>
        </p:blipFill>
        <p:spPr>
          <a:xfrm>
            <a:off x="3959907" y="1672932"/>
            <a:ext cx="2431851" cy="1097280"/>
          </a:xfrm>
        </p:spPr>
      </p:pic>
      <p:pic>
        <p:nvPicPr>
          <p:cNvPr id="19" name="Picture Placeholder 18">
            <a:extLst>
              <a:ext uri="{FF2B5EF4-FFF2-40B4-BE49-F238E27FC236}">
                <a16:creationId xmlns:a16="http://schemas.microsoft.com/office/drawing/2014/main" id="{2C671060-7973-F444-8E33-82F92DE40B65}"/>
              </a:ext>
            </a:extLst>
          </p:cNvPr>
          <p:cNvPicPr>
            <a:picLocks noGrp="1" noChangeAspect="1"/>
          </p:cNvPicPr>
          <p:nvPr>
            <p:ph type="pic" sz="quarter" idx="16"/>
          </p:nvPr>
        </p:nvPicPr>
        <p:blipFill rotWithShape="1">
          <a:blip>
            <a:extLst>
              <a:ext uri="{96DAC541-7B7A-43D3-8B79-37D633B846F1}">
                <asvg:svgBlip xmlns:asvg="http://schemas.microsoft.com/office/drawing/2016/SVG/main" r:embed="rId9"/>
              </a:ext>
            </a:extLst>
          </a:blip>
          <a:srcRect l="-2464" t="-9809" r="-162465" b="-9809"/>
          <a:stretch/>
        </p:blipFill>
        <p:spPr>
          <a:xfrm>
            <a:off x="6836488" y="1672932"/>
            <a:ext cx="2422525" cy="1093788"/>
          </a:xfrm>
        </p:spPr>
      </p:pic>
      <p:pic>
        <p:nvPicPr>
          <p:cNvPr id="18" name="Graphic 17">
            <a:extLst>
              <a:ext uri="{FF2B5EF4-FFF2-40B4-BE49-F238E27FC236}">
                <a16:creationId xmlns:a16="http://schemas.microsoft.com/office/drawing/2014/main" id="{A351779E-E2F0-5346-83B3-FB3CFC1A5E0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476309" y="1725317"/>
            <a:ext cx="1318691" cy="989018"/>
          </a:xfrm>
          <a:prstGeom prst="rect">
            <a:avLst/>
          </a:prstGeom>
        </p:spPr>
      </p:pic>
    </p:spTree>
    <p:extLst>
      <p:ext uri="{BB962C8B-B14F-4D97-AF65-F5344CB8AC3E}">
        <p14:creationId xmlns:p14="http://schemas.microsoft.com/office/powerpoint/2010/main" val="76149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5"/>
          <p:cNvSpPr txBox="1">
            <a:spLocks noGrp="1"/>
          </p:cNvSpPr>
          <p:nvPr>
            <p:ph type="title"/>
          </p:nvPr>
        </p:nvSpPr>
        <p:spPr>
          <a:xfrm>
            <a:off x="519677" y="1147911"/>
            <a:ext cx="10470998" cy="562944"/>
          </a:xfrm>
          <a:prstGeom prst="rect">
            <a:avLst/>
          </a:prstGeom>
          <a:noFill/>
          <a:ln>
            <a:noFill/>
          </a:ln>
        </p:spPr>
        <p:txBody>
          <a:bodyPr spcFirstLastPara="1" wrap="square" lIns="0" tIns="0" rIns="0" bIns="0" anchor="t" anchorCtr="0">
            <a:noAutofit/>
          </a:bodyPr>
          <a:lstStyle/>
          <a:p>
            <a:r>
              <a:rPr lang="en-US" sz="2400">
                <a:solidFill>
                  <a:srgbClr val="EA5328"/>
                </a:solidFill>
              </a:rPr>
              <a:t>Caries Management </a:t>
            </a:r>
            <a:r>
              <a:rPr lang="en-US" sz="2400"/>
              <a:t>and</a:t>
            </a:r>
            <a:r>
              <a:rPr lang="en-US" sz="2400">
                <a:solidFill>
                  <a:srgbClr val="EA5328"/>
                </a:solidFill>
              </a:rPr>
              <a:t> Prevention: A Risk-Based Approach</a:t>
            </a:r>
          </a:p>
        </p:txBody>
      </p:sp>
      <p:sp>
        <p:nvSpPr>
          <p:cNvPr id="504" name="Google Shape;504;p25"/>
          <p:cNvSpPr txBox="1">
            <a:spLocks noGrp="1"/>
          </p:cNvSpPr>
          <p:nvPr>
            <p:ph type="body" idx="1"/>
          </p:nvPr>
        </p:nvSpPr>
        <p:spPr>
          <a:xfrm>
            <a:off x="326500" y="1777240"/>
            <a:ext cx="11862675" cy="3620362"/>
          </a:xfrm>
          <a:prstGeom prst="rect">
            <a:avLst/>
          </a:prstGeom>
          <a:noFill/>
          <a:ln>
            <a:noFill/>
          </a:ln>
        </p:spPr>
        <p:txBody>
          <a:bodyPr spcFirstLastPara="1" wrap="square" lIns="0" tIns="0" rIns="0" bIns="0" anchor="t" anchorCtr="0">
            <a:noAutofit/>
          </a:bodyPr>
          <a:lstStyle/>
          <a:p>
            <a:r>
              <a:rPr lang="en-US" sz="1800">
                <a:solidFill>
                  <a:srgbClr val="2C378E"/>
                </a:solidFill>
              </a:rPr>
              <a:t>Session 1: Foundations of Dental Caries: Disease Process and Epidemiology</a:t>
            </a:r>
          </a:p>
          <a:p>
            <a:r>
              <a:rPr lang="en-US" sz="1800">
                <a:solidFill>
                  <a:srgbClr val="2C378E"/>
                </a:solidFill>
              </a:rPr>
              <a:t>Session 2: Understanding the Caries Process: Demineralization, Remineralization, and Biofilm Management </a:t>
            </a:r>
            <a:endParaRPr lang="en-US" sz="1800">
              <a:solidFill>
                <a:srgbClr val="2C378E"/>
              </a:solidFill>
              <a:cs typeface="Arial"/>
            </a:endParaRPr>
          </a:p>
          <a:p>
            <a:r>
              <a:rPr lang="en-US" sz="1800">
                <a:solidFill>
                  <a:srgbClr val="2C378E"/>
                </a:solidFill>
              </a:rPr>
              <a:t>Session 3: Caries as a Disease: Etiology, Risk Factors, and Protective Factors</a:t>
            </a:r>
          </a:p>
          <a:p>
            <a:r>
              <a:rPr lang="en-US" sz="1800">
                <a:solidFill>
                  <a:srgbClr val="2C378E"/>
                </a:solidFill>
              </a:rPr>
              <a:t>Session 4: Caries Risk Assessment: Identifying and Interpreting Patient Risk</a:t>
            </a:r>
          </a:p>
          <a:p>
            <a:r>
              <a:rPr lang="en-US" sz="1800">
                <a:solidFill>
                  <a:srgbClr val="2C378E"/>
                </a:solidFill>
              </a:rPr>
              <a:t>Session 5: Personalized Caries Prevention: Applying Risk-Based Strategies</a:t>
            </a:r>
          </a:p>
          <a:p>
            <a:r>
              <a:rPr lang="en-US" sz="1800">
                <a:solidFill>
                  <a:srgbClr val="2C378E"/>
                </a:solidFill>
              </a:rPr>
              <a:t>Session 6: Levels of Prevention in Dental Caries: From Primordial to Tertiary Care</a:t>
            </a:r>
          </a:p>
          <a:p>
            <a:r>
              <a:rPr lang="en-US" sz="1800">
                <a:solidFill>
                  <a:srgbClr val="2C378E"/>
                </a:solidFill>
              </a:rPr>
              <a:t>Session 7: Clinical Decision-Making: Applying Caries Risk Assessment to Patient-Centered Care</a:t>
            </a:r>
          </a:p>
          <a:p>
            <a:r>
              <a:rPr lang="en-US" sz="1800">
                <a:solidFill>
                  <a:srgbClr val="2C378E"/>
                </a:solidFill>
              </a:rPr>
              <a:t>Session 8: The Oral Microbiome and Caries: From Dysbiosis to Prevention</a:t>
            </a:r>
          </a:p>
          <a:p>
            <a:r>
              <a:rPr lang="en-US" sz="1800">
                <a:solidFill>
                  <a:srgbClr val="2C378E"/>
                </a:solidFill>
              </a:rPr>
              <a:t>Session 9: Saliva and Caries: Function, Composition, and Clinical Implications</a:t>
            </a:r>
          </a:p>
          <a:p>
            <a:r>
              <a:rPr lang="en-US" sz="1800">
                <a:solidFill>
                  <a:srgbClr val="2C378E"/>
                </a:solidFill>
              </a:rPr>
              <a:t>Session 10: Caries Risk Modification: Behavioral, Environmental, and Therapeutic Interventions</a:t>
            </a:r>
          </a:p>
          <a:p>
            <a:r>
              <a:rPr lang="en-US" sz="1800">
                <a:solidFill>
                  <a:srgbClr val="2C378E"/>
                </a:solidFill>
              </a:rPr>
              <a:t>Session 11: Integrating Caries Management: Case-Based Application and Clinical Planning</a:t>
            </a:r>
          </a:p>
          <a:p>
            <a:endParaRPr lang="en-US" sz="1800" b="1"/>
          </a:p>
        </p:txBody>
      </p:sp>
      <p:sp>
        <p:nvSpPr>
          <p:cNvPr id="505" name="Google Shape;505;p25"/>
          <p:cNvSpPr txBox="1"/>
          <p:nvPr/>
        </p:nvSpPr>
        <p:spPr>
          <a:xfrm>
            <a:off x="518500" y="291296"/>
            <a:ext cx="10470998" cy="7786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600"/>
              <a:buFont typeface="Arial"/>
              <a:buNone/>
            </a:pPr>
            <a:r>
              <a:rPr lang="en-US" sz="2800" b="0" cap="none">
                <a:solidFill>
                  <a:srgbClr val="EA5328"/>
                </a:solidFill>
                <a:latin typeface="Arial"/>
                <a:ea typeface="Arial"/>
                <a:cs typeface="Arial"/>
                <a:sym typeface="Arial"/>
              </a:rPr>
              <a:t>To continue learning, explore our other sessions:</a:t>
            </a:r>
            <a:endParaRPr sz="2800">
              <a:solidFill>
                <a:srgbClr val="EA5328"/>
              </a:solidFill>
            </a:endParaRPr>
          </a:p>
        </p:txBody>
      </p:sp>
    </p:spTree>
    <p:extLst>
      <p:ext uri="{BB962C8B-B14F-4D97-AF65-F5344CB8AC3E}">
        <p14:creationId xmlns:p14="http://schemas.microsoft.com/office/powerpoint/2010/main" val="153643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Biological vs</a:t>
            </a:r>
            <a:r>
              <a:rPr lang="en-US"/>
              <a:t>.</a:t>
            </a:r>
            <a:r>
              <a:t> Clinical Disease</a:t>
            </a:r>
          </a:p>
        </p:txBody>
      </p:sp>
      <p:graphicFrame>
        <p:nvGraphicFramePr>
          <p:cNvPr id="5" name="Diagram 4">
            <a:extLst>
              <a:ext uri="{FF2B5EF4-FFF2-40B4-BE49-F238E27FC236}">
                <a16:creationId xmlns:a16="http://schemas.microsoft.com/office/drawing/2014/main" id="{EE32DC53-C800-D670-D87A-10B74D6A0035}"/>
              </a:ext>
            </a:extLst>
          </p:cNvPr>
          <p:cNvGraphicFramePr/>
          <p:nvPr>
            <p:extLst>
              <p:ext uri="{D42A27DB-BD31-4B8C-83A1-F6EECF244321}">
                <p14:modId xmlns:p14="http://schemas.microsoft.com/office/powerpoint/2010/main" val="2700014695"/>
              </p:ext>
            </p:extLst>
          </p:nvPr>
        </p:nvGraphicFramePr>
        <p:xfrm>
          <a:off x="2051050" y="1195917"/>
          <a:ext cx="8502650" cy="4976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22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6167"/>
            <a:ext cx="10820400" cy="966701"/>
          </a:xfrm>
        </p:spPr>
        <p:txBody>
          <a:bodyPr anchor="t">
            <a:normAutofit/>
          </a:bodyPr>
          <a:lstStyle/>
          <a:p>
            <a:r>
              <a:t>Lesion Severity (D1–D4)</a:t>
            </a:r>
          </a:p>
        </p:txBody>
      </p:sp>
      <p:sp>
        <p:nvSpPr>
          <p:cNvPr id="3" name="Content Placeholder 2"/>
          <p:cNvSpPr>
            <a:spLocks noGrp="1"/>
          </p:cNvSpPr>
          <p:nvPr>
            <p:ph sz="half" idx="1"/>
          </p:nvPr>
        </p:nvSpPr>
        <p:spPr>
          <a:xfrm>
            <a:off x="819150" y="4822060"/>
            <a:ext cx="5048250" cy="966701"/>
          </a:xfrm>
        </p:spPr>
        <p:txBody>
          <a:bodyPr anchor="t">
            <a:normAutofit/>
          </a:bodyPr>
          <a:lstStyle/>
          <a:p>
            <a:pPr algn="ctr">
              <a:spcAft>
                <a:spcPts val="600"/>
              </a:spcAft>
            </a:pPr>
            <a:r>
              <a:t>These stages reflect increasing severity of disease</a:t>
            </a:r>
            <a:r>
              <a:rPr lang="en-US"/>
              <a:t>.</a:t>
            </a:r>
          </a:p>
        </p:txBody>
      </p:sp>
      <p:pic>
        <p:nvPicPr>
          <p:cNvPr id="139266" name="Picture 2">
            <a:extLst>
              <a:ext uri="{FF2B5EF4-FFF2-40B4-BE49-F238E27FC236}">
                <a16:creationId xmlns:a16="http://schemas.microsoft.com/office/drawing/2014/main" id="{12EE34B4-7250-9CF2-3C07-49A37BF229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4298" y="1238250"/>
            <a:ext cx="5518552" cy="4276877"/>
          </a:xfrm>
          <a:prstGeom prst="rect">
            <a:avLst/>
          </a:prstGeom>
          <a:solidFill>
            <a:srgbClr val="FFFFFF"/>
          </a:solidFill>
        </p:spPr>
      </p:pic>
      <p:sp>
        <p:nvSpPr>
          <p:cNvPr id="139271" name="Text Placeholder 4">
            <a:extLst>
              <a:ext uri="{FF2B5EF4-FFF2-40B4-BE49-F238E27FC236}">
                <a16:creationId xmlns:a16="http://schemas.microsoft.com/office/drawing/2014/main" id="{689F5AC6-4619-FC33-59B0-FFE7A4469ACA}"/>
              </a:ext>
            </a:extLst>
          </p:cNvPr>
          <p:cNvSpPr>
            <a:spLocks noGrp="1"/>
          </p:cNvSpPr>
          <p:nvPr>
            <p:ph type="body" sz="half" idx="10"/>
          </p:nvPr>
        </p:nvSpPr>
        <p:spPr>
          <a:xfrm>
            <a:off x="2743200" y="6255014"/>
            <a:ext cx="8051800" cy="355272"/>
          </a:xfrm>
        </p:spPr>
        <p:txBody>
          <a:bodyPr/>
          <a:lstStyle/>
          <a:p>
            <a:r>
              <a:rPr lang="en-US"/>
              <a:t>Douglas Young, Brian Nový, Gregory Zeller, </a:t>
            </a:r>
            <a:r>
              <a:rPr lang="en-US" i="1"/>
              <a:t>et al</a:t>
            </a:r>
            <a:r>
              <a:rPr lang="en-US"/>
              <a:t>., “The American Dental Association Caries Classification System for Clinical Practice,” </a:t>
            </a:r>
            <a:r>
              <a:rPr lang="en-US" i="1"/>
              <a:t>The Journal of the American Dental Association</a:t>
            </a:r>
            <a:r>
              <a:rPr lang="en-US"/>
              <a:t>, 146 (May 25, 2015) 79-86, https://</a:t>
            </a:r>
            <a:r>
              <a:rPr lang="en-US" err="1"/>
              <a:t>jada.ada.org</a:t>
            </a:r>
            <a:r>
              <a:rPr lang="en-US"/>
              <a:t>/article/S0002-8177%2814%2900029-4/</a:t>
            </a:r>
            <a:r>
              <a:rPr lang="en-US" err="1"/>
              <a:t>fulltext</a:t>
            </a:r>
            <a:r>
              <a:rPr lang="en-US"/>
              <a:t>.</a:t>
            </a:r>
          </a:p>
        </p:txBody>
      </p:sp>
      <p:pic>
        <p:nvPicPr>
          <p:cNvPr id="5" name="Graphic 4">
            <a:extLst>
              <a:ext uri="{FF2B5EF4-FFF2-40B4-BE49-F238E27FC236}">
                <a16:creationId xmlns:a16="http://schemas.microsoft.com/office/drawing/2014/main" id="{A7069AB3-C396-5338-029B-34B425AA1DA5}"/>
              </a:ext>
            </a:extLst>
          </p:cNvPr>
          <p:cNvPicPr>
            <a:picLocks noChangeAspect="1"/>
          </p:cNvPicPr>
          <p:nvPr/>
        </p:nvPicPr>
        <p:blipFill>
          <a:blip>
            <a:extLst>
              <a:ext uri="{96DAC541-7B7A-43D3-8B79-37D633B846F1}">
                <asvg:svgBlip xmlns:asvg="http://schemas.microsoft.com/office/drawing/2016/SVG/main" r:embed="rId4"/>
              </a:ext>
            </a:extLst>
          </a:blip>
          <a:srcRect l="19000" r="14751" b="34080"/>
          <a:stretch>
            <a:fillRect/>
          </a:stretch>
        </p:blipFill>
        <p:spPr>
          <a:xfrm>
            <a:off x="1113958" y="1374258"/>
            <a:ext cx="4620092" cy="34478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Levels of Prevention</a:t>
            </a:r>
          </a:p>
        </p:txBody>
      </p:sp>
      <p:graphicFrame>
        <p:nvGraphicFramePr>
          <p:cNvPr id="3" name="Diagram 2">
            <a:extLst>
              <a:ext uri="{FF2B5EF4-FFF2-40B4-BE49-F238E27FC236}">
                <a16:creationId xmlns:a16="http://schemas.microsoft.com/office/drawing/2014/main" id="{DBBE45EA-57E1-1575-8A03-EE3EB5F94890}"/>
              </a:ext>
            </a:extLst>
          </p:cNvPr>
          <p:cNvGraphicFramePr/>
          <p:nvPr>
            <p:extLst>
              <p:ext uri="{D42A27DB-BD31-4B8C-83A1-F6EECF244321}">
                <p14:modId xmlns:p14="http://schemas.microsoft.com/office/powerpoint/2010/main" val="495131991"/>
              </p:ext>
            </p:extLst>
          </p:nvPr>
        </p:nvGraphicFramePr>
        <p:xfrm>
          <a:off x="685800" y="647700"/>
          <a:ext cx="10820400" cy="6208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8AD98A-FF10-3940-ADA3-1281C5DF3904}"/>
              </a:ext>
            </a:extLst>
          </p:cNvPr>
          <p:cNvSpPr>
            <a:spLocks noGrp="1"/>
          </p:cNvSpPr>
          <p:nvPr>
            <p:ph type="title"/>
          </p:nvPr>
        </p:nvSpPr>
        <p:spPr/>
        <p:txBody>
          <a:bodyPr/>
          <a:lstStyle/>
          <a:p>
            <a:r>
              <a:rPr lang="en-US"/>
              <a:t>Oral Health Prevention</a:t>
            </a:r>
          </a:p>
        </p:txBody>
      </p:sp>
      <p:pic>
        <p:nvPicPr>
          <p:cNvPr id="2" name="Picture 1">
            <a:extLst>
              <a:ext uri="{FF2B5EF4-FFF2-40B4-BE49-F238E27FC236}">
                <a16:creationId xmlns:a16="http://schemas.microsoft.com/office/drawing/2014/main" id="{2C656E8E-4593-4E40-9FD3-91C7BCD35BB6}"/>
              </a:ext>
            </a:extLst>
          </p:cNvPr>
          <p:cNvPicPr>
            <a:picLocks noChangeAspect="1"/>
          </p:cNvPicPr>
          <p:nvPr/>
        </p:nvPicPr>
        <p:blipFill>
          <a:blip r:embed="rId3"/>
          <a:stretch>
            <a:fillRect/>
          </a:stretch>
        </p:blipFill>
        <p:spPr>
          <a:xfrm>
            <a:off x="120316" y="1717971"/>
            <a:ext cx="11938000" cy="3836479"/>
          </a:xfrm>
          <a:prstGeom prst="rect">
            <a:avLst/>
          </a:prstGeom>
        </p:spPr>
      </p:pic>
    </p:spTree>
    <p:extLst>
      <p:ext uri="{BB962C8B-B14F-4D97-AF65-F5344CB8AC3E}">
        <p14:creationId xmlns:p14="http://schemas.microsoft.com/office/powerpoint/2010/main" val="339627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4433330-EC8E-3E42-B936-64D5D62C980E}"/>
              </a:ext>
            </a:extLst>
          </p:cNvPr>
          <p:cNvPicPr>
            <a:picLocks noChangeAspect="1"/>
          </p:cNvPicPr>
          <p:nvPr/>
        </p:nvPicPr>
        <p:blipFill>
          <a:blip>
            <a:alphaModFix amt="12000"/>
            <a:extLst>
              <a:ext uri="{96DAC541-7B7A-43D3-8B79-37D633B846F1}">
                <asvg:svgBlip xmlns:asvg="http://schemas.microsoft.com/office/drawing/2016/SVG/main" r:embed="rId5"/>
              </a:ext>
            </a:extLst>
          </a:blip>
          <a:stretch>
            <a:fillRect/>
          </a:stretch>
        </p:blipFill>
        <p:spPr>
          <a:xfrm>
            <a:off x="0" y="0"/>
            <a:ext cx="12245008" cy="9183756"/>
          </a:xfrm>
          <a:prstGeom prst="rect">
            <a:avLst/>
          </a:prstGeom>
        </p:spPr>
      </p:pic>
      <p:graphicFrame>
        <p:nvGraphicFramePr>
          <p:cNvPr id="4" name="Object 3" hidden="1">
            <a:extLst>
              <a:ext uri="{FF2B5EF4-FFF2-40B4-BE49-F238E27FC236}">
                <a16:creationId xmlns:a16="http://schemas.microsoft.com/office/drawing/2014/main" id="{235EB13C-39DC-6E41-B78A-017B5AE1068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235EB13C-39DC-6E41-B78A-017B5AE10689}"/>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AE49C6B-CBD6-FB4C-9B3C-9F1A35EFA150}"/>
              </a:ext>
            </a:extLst>
          </p:cNvPr>
          <p:cNvSpPr/>
          <p:nvPr>
            <p:custDataLst>
              <p:tags r:id="rId2"/>
            </p:custDataLst>
          </p:nvPr>
        </p:nvSpPr>
        <p:spPr>
          <a:xfrm>
            <a:off x="0" y="0"/>
            <a:ext cx="158750" cy="158750"/>
          </a:xfrm>
          <a:prstGeom prst="rect">
            <a:avLst/>
          </a:prstGeom>
          <a:solidFill>
            <a:srgbClr val="C3DEF9"/>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algn="ctr"/>
            <a:endParaRPr lang="en-US" sz="7200">
              <a:solidFill>
                <a:schemeClr val="tx2"/>
              </a:solidFill>
              <a:latin typeface="Arial" panose="020B0604020202020204" pitchFamily="34" charset="0"/>
              <a:ea typeface="+mj-ea"/>
              <a:sym typeface="Arial" panose="020B0604020202020204" pitchFamily="34" charset="0"/>
            </a:endParaRPr>
          </a:p>
        </p:txBody>
      </p:sp>
      <p:sp>
        <p:nvSpPr>
          <p:cNvPr id="2" name="Title 1">
            <a:extLst>
              <a:ext uri="{FF2B5EF4-FFF2-40B4-BE49-F238E27FC236}">
                <a16:creationId xmlns:a16="http://schemas.microsoft.com/office/drawing/2014/main" id="{008AD0F6-183A-E542-AB92-BB94B370D56E}"/>
              </a:ext>
            </a:extLst>
          </p:cNvPr>
          <p:cNvSpPr>
            <a:spLocks noGrp="1"/>
          </p:cNvSpPr>
          <p:nvPr>
            <p:ph type="title"/>
          </p:nvPr>
        </p:nvSpPr>
        <p:spPr>
          <a:xfrm>
            <a:off x="2438400" y="2147447"/>
            <a:ext cx="7315200" cy="1281553"/>
          </a:xfrm>
        </p:spPr>
        <p:txBody>
          <a:bodyPr/>
          <a:lstStyle/>
          <a:p>
            <a:pPr algn="ctr"/>
            <a:r>
              <a:rPr lang="en-US"/>
              <a:t>Primordial</a:t>
            </a:r>
            <a:br>
              <a:rPr lang="en-US"/>
            </a:br>
            <a:r>
              <a:rPr lang="en-US"/>
              <a:t>Prevention</a:t>
            </a:r>
          </a:p>
        </p:txBody>
      </p:sp>
    </p:spTree>
    <p:extLst>
      <p:ext uri="{BB962C8B-B14F-4D97-AF65-F5344CB8AC3E}">
        <p14:creationId xmlns:p14="http://schemas.microsoft.com/office/powerpoint/2010/main" val="3007121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W2Z7MfvGxS9aoQIdSMae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5TcI0vJ6Ob6SEH_.MOmP9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W27L6EdDidOvGOV5d.IR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np1Hcntb8X2mXyd.XI5SY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1Nl44yhZjPNCnBYi9k3z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Q_Template_2020">
  <a:themeElements>
    <a:clrScheme name="CQ Theme v3">
      <a:dk1>
        <a:srgbClr val="000000"/>
      </a:dk1>
      <a:lt1>
        <a:srgbClr val="FFFFFF"/>
      </a:lt1>
      <a:dk2>
        <a:srgbClr val="2C378E"/>
      </a:dk2>
      <a:lt2>
        <a:srgbClr val="4F9CCF"/>
      </a:lt2>
      <a:accent1>
        <a:srgbClr val="F0B323"/>
      </a:accent1>
      <a:accent2>
        <a:srgbClr val="EA5328"/>
      </a:accent2>
      <a:accent3>
        <a:srgbClr val="4CD6CC"/>
      </a:accent3>
      <a:accent4>
        <a:srgbClr val="9A9AE2"/>
      </a:accent4>
      <a:accent5>
        <a:srgbClr val="3A913F"/>
      </a:accent5>
      <a:accent6>
        <a:srgbClr val="9CD832"/>
      </a:accent6>
      <a:hlink>
        <a:srgbClr val="2C378E"/>
      </a:hlink>
      <a:folHlink>
        <a:srgbClr val="4F9C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CEBF5"/>
        </a:solidFill>
        <a:ln>
          <a:noFill/>
        </a:ln>
        <a:effectLst/>
      </a:spPr>
      <a:bodyPr rtlCol="0" anchor="ctr"/>
      <a:lstStyle>
        <a:defPPr algn="ctr">
          <a:defRPr>
            <a:solidFill>
              <a:schemeClr val="tx2"/>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eQuest Institute widescreen_rev721" id="{230C2DAB-64DC-7245-A043-55EE680C5466}" vid="{1A531F04-CB8F-554E-A439-92ADF94F2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7bedb6b-deba-4604-9872-5c8387a7599f">
      <UserInfo>
        <DisplayName/>
        <AccountId xsi:nil="true"/>
        <AccountType/>
      </UserInfo>
    </SharedWithUsers>
    <lcf76f155ced4ddcb4097134ff3c332f xmlns="db61073a-66ec-472b-b328-3a823e43552a">
      <Terms xmlns="http://schemas.microsoft.com/office/infopath/2007/PartnerControls"/>
    </lcf76f155ced4ddcb4097134ff3c332f>
    <TaxCatchAll xmlns="e7bedb6b-deba-4604-9872-5c8387a7599f" xsi:nil="true"/>
    <_ip_UnifiedCompliancePolicyUIAction xmlns="http://schemas.microsoft.com/sharepoint/v3" xsi:nil="true"/>
    <_ip_UnifiedCompliancePolicyProperties xmlns="http://schemas.microsoft.com/sharepoint/v3" xsi:nil="true"/>
    <Usedon xmlns="db61073a-66ec-472b-b328-3a823e4355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71A02DDD288A47B6349D79D2BC7DBE" ma:contentTypeVersion="24" ma:contentTypeDescription="Create a new document." ma:contentTypeScope="" ma:versionID="574cf4b15a3329a7e312d2ceadc54079">
  <xsd:schema xmlns:xsd="http://www.w3.org/2001/XMLSchema" xmlns:xs="http://www.w3.org/2001/XMLSchema" xmlns:p="http://schemas.microsoft.com/office/2006/metadata/properties" xmlns:ns1="http://schemas.microsoft.com/sharepoint/v3" xmlns:ns2="db61073a-66ec-472b-b328-3a823e43552a" xmlns:ns3="e7bedb6b-deba-4604-9872-5c8387a7599f" targetNamespace="http://schemas.microsoft.com/office/2006/metadata/properties" ma:root="true" ma:fieldsID="b3202f0348c7cb48c28f9da77a3fadbf" ns1:_="" ns2:_="" ns3:_="">
    <xsd:import namespace="http://schemas.microsoft.com/sharepoint/v3"/>
    <xsd:import namespace="db61073a-66ec-472b-b328-3a823e43552a"/>
    <xsd:import namespace="e7bedb6b-deba-4604-9872-5c8387a7599f"/>
    <xsd:element name="properties">
      <xsd:complexType>
        <xsd:sequence>
          <xsd:element name="documentManagement">
            <xsd:complexType>
              <xsd:all>
                <xsd:element ref="ns2:Usedon" minOccurs="0"/>
                <xsd:element ref="ns3:SharedWithUsers"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ma:readOnly="false">
      <xsd:simpleType>
        <xsd:restriction base="dms:Note"/>
      </xsd:simpleType>
    </xsd:element>
    <xsd:element name="_ip_UnifiedCompliancePolicyUIAction" ma:index="22"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073a-66ec-472b-b328-3a823e43552a" elementFormDefault="qualified">
    <xsd:import namespace="http://schemas.microsoft.com/office/2006/documentManagement/types"/>
    <xsd:import namespace="http://schemas.microsoft.com/office/infopath/2007/PartnerControls"/>
    <xsd:element name="Usedon" ma:index="2" nillable="true" ma:displayName="Used on" ma:description="Places photo was used" ma:format="Dropdown" ma:internalName="Usedon"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5280c84-7510-474e-b165-8a8d3f841a45" ma:termSetId="09814cd3-568e-fe90-9814-8d621ff8fb84" ma:anchorId="fba54fb3-c3e1-fe81-a776-ca4b69148c4d" ma:open="true" ma:isKeyword="false">
      <xsd:complexType>
        <xsd:sequence>
          <xsd:element ref="pc:Terms" minOccurs="0" maxOccurs="1"/>
        </xsd:sequence>
      </xsd:complex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bedb6b-deba-4604-9872-5c8387a7599f"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16" nillable="true" ma:displayName="Taxonomy Catch All Column" ma:hidden="true" ma:list="{03f98c63-d7cc-4305-955e-3edbbf6018ad}" ma:internalName="TaxCatchAll" ma:readOnly="false" ma:showField="CatchAllData" ma:web="e7bedb6b-deba-4604-9872-5c8387a75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74380-3A46-4787-9402-F1099DCD55F0}">
  <ds:schemaRefs>
    <ds:schemaRef ds:uri="http://schemas.microsoft.com/sharepoint/v3/contenttype/forms"/>
  </ds:schemaRefs>
</ds:datastoreItem>
</file>

<file path=customXml/itemProps2.xml><?xml version="1.0" encoding="utf-8"?>
<ds:datastoreItem xmlns:ds="http://schemas.openxmlformats.org/officeDocument/2006/customXml" ds:itemID="{CC7A2799-BD91-4115-BECB-7921304C9B16}">
  <ds:schemaRefs>
    <ds:schemaRef ds:uri="16fd8dee-6120-4999-8556-a2bdcc2d06f2"/>
    <ds:schemaRef ds:uri="3ede4789-2525-4295-8b6d-afc49b0dc29d"/>
    <ds:schemaRef ds:uri="862369d1-4ad4-45e5-97e6-fe74a8465c31"/>
    <ds:schemaRef ds:uri="8c001193-4a39-46fc-bb29-d1a8310dcc27"/>
    <ds:schemaRef ds:uri="92a9f978-5a17-4160-abd0-a1ef8b732e6d"/>
    <ds:schemaRef ds:uri="db61073a-66ec-472b-b328-3a823e43552a"/>
    <ds:schemaRef ds:uri="e7bedb6b-deba-4604-9872-5c8387a7599f"/>
    <ds:schemaRef ds:uri="fc67e448-487e-4ee4-8e45-c8e37528ed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6B5C441-6B03-4C94-9658-B8651C0644E7}">
  <ds:schemaRefs>
    <ds:schemaRef ds:uri="db61073a-66ec-472b-b328-3a823e43552a"/>
    <ds:schemaRef ds:uri="e7bedb6b-deba-4604-9872-5c8387a759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CQ_Template_2020</Template>
  <Application>Microsoft Office PowerPoint</Application>
  <PresentationFormat>Widescreen</PresentationFormat>
  <Slides>50</Slides>
  <Notes>50</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CQ_Template_2020</vt:lpstr>
      <vt:lpstr>Levels of Prevention in Dental Caries:  From Primordial to Tertiary Care</vt:lpstr>
      <vt:lpstr>Learning Objectives</vt:lpstr>
      <vt:lpstr>How Caries Develops over Time</vt:lpstr>
      <vt:lpstr>Building on What You Know</vt:lpstr>
      <vt:lpstr>Biological vs. Clinical Disease</vt:lpstr>
      <vt:lpstr>Lesion Severity (D1–D4)</vt:lpstr>
      <vt:lpstr>Levels of Prevention</vt:lpstr>
      <vt:lpstr>Oral Health Prevention</vt:lpstr>
      <vt:lpstr>Primordial Prevention</vt:lpstr>
      <vt:lpstr>Primordial Prevention</vt:lpstr>
      <vt:lpstr>Primary Prevention</vt:lpstr>
      <vt:lpstr>Primary Prevention</vt:lpstr>
      <vt:lpstr>Secondary Prevention</vt:lpstr>
      <vt:lpstr>Secondary Prevention</vt:lpstr>
      <vt:lpstr>Tertiary Prevention</vt:lpstr>
      <vt:lpstr>Tertiary Prevention</vt:lpstr>
      <vt:lpstr>Examples of Prevention</vt:lpstr>
      <vt:lpstr>Upstream vs. Downstream</vt:lpstr>
      <vt:lpstr>PowerPoint Presentation</vt:lpstr>
      <vt:lpstr>Prevention Timeline with Disease Phases</vt:lpstr>
      <vt:lpstr>Prevention Timeline with Detection</vt:lpstr>
      <vt:lpstr>Prevention Timeline with Prevention Levels</vt:lpstr>
      <vt:lpstr>Full Prevention Framework</vt:lpstr>
      <vt:lpstr>Apply the Framework</vt:lpstr>
      <vt:lpstr>Prevention</vt:lpstr>
      <vt:lpstr>Prevention Timeline</vt:lpstr>
      <vt:lpstr>Environmental Change vs. Disease State</vt:lpstr>
      <vt:lpstr>Environmental Change vs. Disease State</vt:lpstr>
      <vt:lpstr>Prevention Timeline</vt:lpstr>
      <vt:lpstr>Prevention Timeline</vt:lpstr>
      <vt:lpstr>Prevention Timeline</vt:lpstr>
      <vt:lpstr>Prevention Timeline</vt:lpstr>
      <vt:lpstr>Prevention Timeline</vt:lpstr>
      <vt:lpstr>Where would a smartwatch be in the timeline?</vt:lpstr>
      <vt:lpstr>Prevention Timeline</vt:lpstr>
      <vt:lpstr>Where would the application of dental sealants be in the timeline?</vt:lpstr>
      <vt:lpstr>Prevention Timeline</vt:lpstr>
      <vt:lpstr>Where would community water fluoridation be in the timeline?</vt:lpstr>
      <vt:lpstr>Prevention Timeline</vt:lpstr>
      <vt:lpstr>Where would the CAMBRA protocol be in the timeline?</vt:lpstr>
      <vt:lpstr>Prevention Timeline</vt:lpstr>
      <vt:lpstr>What does CAMBRA stand for?</vt:lpstr>
      <vt:lpstr>PowerPoint Presentation</vt:lpstr>
      <vt:lpstr>Care Pathways for Caries Management based upon Risk Assessment for Ages 0–6 Years</vt:lpstr>
      <vt:lpstr>Professional and At-Home Recommendations</vt:lpstr>
      <vt:lpstr>Diagnostic Exam</vt:lpstr>
      <vt:lpstr>Diagnostic Radiographs</vt:lpstr>
      <vt:lpstr>Wrap Up</vt:lpstr>
      <vt:lpstr>Caries Management and Prevention: A Risk-Based Approach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Angela W</dc:creator>
  <cp:revision>22</cp:revision>
  <cp:lastPrinted>2023-11-30T00:26:32Z</cp:lastPrinted>
  <dcterms:created xsi:type="dcterms:W3CDTF">2023-11-08T15:17:27Z</dcterms:created>
  <dcterms:modified xsi:type="dcterms:W3CDTF">2026-04-10T16:07:33Z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0x0101004171A02DDD288A47B6349D79D2BC7DBE</vt:lpwstr>
  </property>
  <property fmtid="{D5CDD505-2E9C-101B-9397-08002B2CF9AE}" pid="3" name="_ExtendedDescription">
    <vt:lpwstr/>
  </property>
  <property fmtid="{D5CDD505-2E9C-101B-9397-08002B2CF9AE}" pid="4" name="Order">
    <vt:r8>159300</vt:r8>
  </property>
  <property fmtid="{D5CDD505-2E9C-101B-9397-08002B2CF9AE}" pid="5" name="ComplianceAssetId">
    <vt:lpwstr/>
  </property>
  <property fmtid="{D5CDD505-2E9C-101B-9397-08002B2CF9AE}" pid="6" name="TriggerFlowInfo">
    <vt:lpwstr/>
  </property>
  <property fmtid="{D5CDD505-2E9C-101B-9397-08002B2CF9AE}" pid="7" name="MSIP_Label_f78b96c2-3b53-48be-bf5a-3793da9afc77_Enabled">
    <vt:lpwstr>true</vt:lpwstr>
  </property>
  <property fmtid="{D5CDD505-2E9C-101B-9397-08002B2CF9AE}" pid="8" name="MSIP_Label_f78b96c2-3b53-48be-bf5a-3793da9afc77_SetDate">
    <vt:lpwstr>2026-04-06T19:53:13Z</vt:lpwstr>
  </property>
  <property fmtid="{D5CDD505-2E9C-101B-9397-08002B2CF9AE}" pid="9" name="MSIP_Label_f78b96c2-3b53-48be-bf5a-3793da9afc77_Method">
    <vt:lpwstr>Privileged</vt:lpwstr>
  </property>
  <property fmtid="{D5CDD505-2E9C-101B-9397-08002B2CF9AE}" pid="10" name="MSIP_Label_f78b96c2-3b53-48be-bf5a-3793da9afc77_Name">
    <vt:lpwstr>Internal-Only</vt:lpwstr>
  </property>
  <property fmtid="{D5CDD505-2E9C-101B-9397-08002B2CF9AE}" pid="11" name="MSIP_Label_f78b96c2-3b53-48be-bf5a-3793da9afc77_SiteId">
    <vt:lpwstr>70b8dad5-c5e8-4be1-af67-ccc78aa80bba</vt:lpwstr>
  </property>
  <property fmtid="{D5CDD505-2E9C-101B-9397-08002B2CF9AE}" pid="12" name="MSIP_Label_f78b96c2-3b53-48be-bf5a-3793da9afc77_ActionId">
    <vt:lpwstr>18113272-5f99-4095-8d20-e250c1076748</vt:lpwstr>
  </property>
  <property fmtid="{D5CDD505-2E9C-101B-9397-08002B2CF9AE}" pid="13" name="MSIP_Label_f78b96c2-3b53-48be-bf5a-3793da9afc77_ContentBits">
    <vt:lpwstr>2</vt:lpwstr>
  </property>
  <property fmtid="{D5CDD505-2E9C-101B-9397-08002B2CF9AE}" pid="14" name="MSIP_Label_f78b96c2-3b53-48be-bf5a-3793da9afc77_Tag">
    <vt:lpwstr>10, 0, 1, 1</vt:lpwstr>
  </property>
  <property fmtid="{D5CDD505-2E9C-101B-9397-08002B2CF9AE}" pid="15" name="ClassificationContentMarkingFooterLocations">
    <vt:lpwstr>CQ_Template_2020:6</vt:lpwstr>
  </property>
  <property fmtid="{D5CDD505-2E9C-101B-9397-08002B2CF9AE}" pid="16" name="ClassificationContentMarkingFooterText">
    <vt:lpwstr>Internal-Only</vt:lpwstr>
  </property>
  <property fmtid="{D5CDD505-2E9C-101B-9397-08002B2CF9AE}" pid="17" name="MediaServiceImageTags">
    <vt:lpwstr/>
  </property>
</Properties>
</file>