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262" r:id="rId5"/>
    <p:sldId id="343" r:id="rId6"/>
    <p:sldId id="258" r:id="rId7"/>
    <p:sldId id="259" r:id="rId8"/>
    <p:sldId id="260" r:id="rId9"/>
    <p:sldId id="347" r:id="rId10"/>
    <p:sldId id="348" r:id="rId11"/>
    <p:sldId id="344" r:id="rId12"/>
    <p:sldId id="346" r:id="rId13"/>
    <p:sldId id="345" r:id="rId14"/>
    <p:sldId id="341" r:id="rId15"/>
    <p:sldId id="263" r:id="rId16"/>
    <p:sldId id="320" r:id="rId17"/>
    <p:sldId id="322" r:id="rId18"/>
    <p:sldId id="264" r:id="rId19"/>
    <p:sldId id="340" r:id="rId20"/>
    <p:sldId id="349" r:id="rId21"/>
    <p:sldId id="278" r:id="rId22"/>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04" userDrawn="1">
          <p15:clr>
            <a:srgbClr val="A4A3A4"/>
          </p15:clr>
        </p15:guide>
        <p15:guide id="4" orient="horz" pos="1776" userDrawn="1">
          <p15:clr>
            <a:srgbClr val="A4A3A4"/>
          </p15:clr>
        </p15:guide>
        <p15:guide id="5" orient="horz" pos="2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85BC94-2F9A-3158-9FF5-0557951C47E3}" name="Josefine Wolfe" initials="JW" userId="S::jwolfe@carequest.org::a734271d-6a7b-4d4c-9bda-320327d397b2" providerId="AD"/>
  <p188:author id="{09B70699-0319-D40A-1726-C0B89086F054}" name="Wolfe, Josefine O" initials="JW" userId="S::jow423@eid.utexas.edu::49d78f66-35c2-4d68-a0a7-58e286d3a822" providerId="AD"/>
  <p188:author id="{7C1086A2-111A-4099-9166-FD29E2AEA109}" name="Michael Briddon" initials="MB" userId="S::mbriddon@carequest.org::53d95c7a-2db2-4e16-a4b0-3ab0fd1e3a50" providerId="AD"/>
  <p188:author id="{25DE45E3-A802-372C-6E35-EB87EF8067EC}" name="Jason Schneiderman" initials="JS" userId="S::Jason.Schneiderman@YMCA.NET::cbe8d247-c879-4f0f-a28b-d0bd778a6a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028"/>
    <a:srgbClr val="F1B423"/>
    <a:srgbClr val="78BE1F"/>
    <a:srgbClr val="862633"/>
    <a:srgbClr val="008CA0"/>
    <a:srgbClr val="3A913F"/>
    <a:srgbClr val="8B84D7"/>
    <a:srgbClr val="2DCCD3"/>
    <a:srgbClr val="4836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23AD5-112F-FD7B-F665-8D210E1EFF8D}" v="11" dt="2026-04-10T00:59:06.230"/>
    <p1510:client id="{75E24745-2071-5244-28FF-1E96F5317F7C}" v="17" dt="2026-04-09T21:23:49.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3" autoAdjust="0"/>
    <p:restoredTop sz="84579"/>
  </p:normalViewPr>
  <p:slideViewPr>
    <p:cSldViewPr snapToGrid="0" snapToObjects="1">
      <p:cViewPr varScale="1">
        <p:scale>
          <a:sx n="74" d="100"/>
          <a:sy n="74" d="100"/>
        </p:scale>
        <p:origin x="72" y="262"/>
      </p:cViewPr>
      <p:guideLst>
        <p:guide orient="horz" pos="2160"/>
        <p:guide pos="3840"/>
        <p:guide orient="horz" pos="504"/>
        <p:guide orient="horz" pos="1776"/>
        <p:guide orient="horz"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CB43B8-8D47-FB45-85B1-AFC6CB69A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Header Placeholder 5">
            <a:extLst>
              <a:ext uri="{FF2B5EF4-FFF2-40B4-BE49-F238E27FC236}">
                <a16:creationId xmlns:a16="http://schemas.microsoft.com/office/drawing/2014/main" id="{1DA21C38-554B-9446-A581-DBCF89971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C70FF768-26E6-364B-8B2E-B20D543B18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03BBB-45FC-8E46-BB83-F2F45572B841}" type="datetimeFigureOut">
              <a:rPr lang="en-US" smtClean="0"/>
              <a:t>4/10/2026</a:t>
            </a:fld>
            <a:endParaRPr lang="en-US"/>
          </a:p>
        </p:txBody>
      </p:sp>
      <p:sp>
        <p:nvSpPr>
          <p:cNvPr id="8" name="Slide Number Placeholder 7">
            <a:extLst>
              <a:ext uri="{FF2B5EF4-FFF2-40B4-BE49-F238E27FC236}">
                <a16:creationId xmlns:a16="http://schemas.microsoft.com/office/drawing/2014/main" id="{5B8EE26C-5435-F847-9B2A-6C5D0CB3E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7319A-CA25-0842-8766-32DFFA84FB75}" type="slidenum">
              <a:rPr lang="en-US" smtClean="0"/>
              <a:t>‹#›</a:t>
            </a:fld>
            <a:endParaRPr lang="en-US"/>
          </a:p>
        </p:txBody>
      </p:sp>
    </p:spTree>
    <p:extLst>
      <p:ext uri="{BB962C8B-B14F-4D97-AF65-F5344CB8AC3E}">
        <p14:creationId xmlns:p14="http://schemas.microsoft.com/office/powerpoint/2010/main" val="69765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FA5A0-695B-D34E-8D40-B720B47A54D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10BA5-E037-324B-A239-07AF460C56E8}" type="slidenum">
              <a:rPr lang="en-US" smtClean="0"/>
              <a:t>‹#›</a:t>
            </a:fld>
            <a:endParaRPr lang="en-US"/>
          </a:p>
        </p:txBody>
      </p:sp>
    </p:spTree>
    <p:extLst>
      <p:ext uri="{BB962C8B-B14F-4D97-AF65-F5344CB8AC3E}">
        <p14:creationId xmlns:p14="http://schemas.microsoft.com/office/powerpoint/2010/main" val="367483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you will practice applying using the caries risk assessment in clinical decision-making.</a:t>
            </a:r>
          </a:p>
        </p:txBody>
      </p:sp>
      <p:sp>
        <p:nvSpPr>
          <p:cNvPr id="4" name="Slide Number Placeholder 3"/>
          <p:cNvSpPr>
            <a:spLocks noGrp="1"/>
          </p:cNvSpPr>
          <p:nvPr>
            <p:ph type="sldNum" sz="quarter" idx="5"/>
          </p:nvPr>
        </p:nvSpPr>
        <p:spPr/>
        <p:txBody>
          <a:bodyPr/>
          <a:lstStyle/>
          <a:p>
            <a:fld id="{EA410BA5-E037-324B-A239-07AF460C56E8}" type="slidenum">
              <a:rPr lang="en-US" smtClean="0"/>
              <a:t>1</a:t>
            </a:fld>
            <a:endParaRPr lang="en-US"/>
          </a:p>
        </p:txBody>
      </p:sp>
    </p:spTree>
    <p:extLst>
      <p:ext uri="{BB962C8B-B14F-4D97-AF65-F5344CB8AC3E}">
        <p14:creationId xmlns:p14="http://schemas.microsoft.com/office/powerpoint/2010/main" val="634987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last patient scenario.</a:t>
            </a:r>
          </a:p>
          <a:p>
            <a:endParaRPr lang="en-US" dirty="0"/>
          </a:p>
          <a:p>
            <a:r>
              <a:rPr lang="en-US" dirty="0"/>
              <a:t>This is a 68-year-old patient. The patient reports frequent dry mouth, especially at night.</a:t>
            </a:r>
          </a:p>
          <a:p>
            <a:endParaRPr lang="en-US" dirty="0"/>
          </a:p>
          <a:p>
            <a:r>
              <a:rPr lang="en-US" dirty="0"/>
              <a:t>The patient brushes twice daily with a fluoridated toothpaste but does not floss regularly. To manage dry mouth, they frequently use cough drops or hard candies throughout the day.</a:t>
            </a:r>
          </a:p>
          <a:p>
            <a:endParaRPr lang="en-US" dirty="0"/>
          </a:p>
          <a:p>
            <a:r>
              <a:rPr lang="en-US" dirty="0"/>
              <a:t>For </a:t>
            </a:r>
            <a:r>
              <a:rPr lang="en-US" b="0" dirty="0"/>
              <a:t>clinical findings</a:t>
            </a:r>
            <a:r>
              <a:rPr lang="en-US" dirty="0"/>
              <a:t>, there is visible plaque along the gumline, and exposed root surfaces are present.</a:t>
            </a:r>
          </a:p>
          <a:p>
            <a:endParaRPr lang="en-US" dirty="0"/>
          </a:p>
          <a:p>
            <a:r>
              <a:rPr lang="en-US" dirty="0"/>
              <a:t>The patient has high blood pressure and allergies and is taking medications including hydrochlorothiazide and diphenhydramine, both of which can contribute to reduced salivary flow.</a:t>
            </a:r>
          </a:p>
          <a:p>
            <a:endParaRPr lang="en-US" dirty="0"/>
          </a:p>
          <a:p>
            <a:r>
              <a:rPr lang="en-US" dirty="0"/>
              <a:t>And then, looking at </a:t>
            </a:r>
            <a:r>
              <a:rPr lang="en-US" b="1" dirty="0"/>
              <a:t>their dental history</a:t>
            </a:r>
            <a:r>
              <a:rPr lang="en-US" dirty="0"/>
              <a:t>, a new root surface cavity was diagnosed at their last dental visit six months ago, and fluoride varnish was applied at that visit.</a:t>
            </a:r>
          </a:p>
          <a:p>
            <a:endParaRPr lang="en-US" dirty="0"/>
          </a:p>
          <a:p>
            <a:r>
              <a:rPr lang="en-US" dirty="0"/>
              <a:t>As you review this scenario, think about how symptoms, behaviors, and medical history are interacting to influence this patient’s overall caries risk and what targeted prevention strategies would be most effective.</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10</a:t>
            </a:fld>
            <a:endParaRPr lang="en-US"/>
          </a:p>
        </p:txBody>
      </p:sp>
    </p:spTree>
    <p:extLst>
      <p:ext uri="{BB962C8B-B14F-4D97-AF65-F5344CB8AC3E}">
        <p14:creationId xmlns:p14="http://schemas.microsoft.com/office/powerpoint/2010/main" val="249084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with your partner or group to complete the caries risk assessment based on the patient scenario. Start by briefly reviewing the scenario again.</a:t>
            </a:r>
          </a:p>
          <a:p>
            <a:r>
              <a:rPr lang="en-US" dirty="0"/>
              <a:t>Then, identify any </a:t>
            </a:r>
            <a:r>
              <a:rPr lang="en-US" b="0" dirty="0"/>
              <a:t>disease indicators</a:t>
            </a:r>
            <a:r>
              <a:rPr lang="en-US" dirty="0"/>
              <a:t>. What evidence do you see that disease is present or has occurred?</a:t>
            </a:r>
          </a:p>
          <a:p>
            <a:endParaRPr lang="en-US" dirty="0"/>
          </a:p>
          <a:p>
            <a:r>
              <a:rPr lang="en-US" dirty="0"/>
              <a:t>Next, identify the </a:t>
            </a:r>
            <a:r>
              <a:rPr lang="en-US" b="0" dirty="0"/>
              <a:t>risk factors</a:t>
            </a:r>
            <a:r>
              <a:rPr lang="en-US" dirty="0"/>
              <a:t>. Think about behaviors, environment, and conditions that are increasing this patient’s risk.</a:t>
            </a:r>
          </a:p>
          <a:p>
            <a:endParaRPr lang="en-US" dirty="0"/>
          </a:p>
          <a:p>
            <a:r>
              <a:rPr lang="en-US" dirty="0"/>
              <a:t>Then, look for any </a:t>
            </a:r>
            <a:r>
              <a:rPr lang="en-US" b="0" dirty="0"/>
              <a:t>protective factors </a:t>
            </a:r>
            <a:r>
              <a:rPr lang="en-US" dirty="0"/>
              <a:t>that may help support oral health.</a:t>
            </a:r>
          </a:p>
          <a:p>
            <a:endParaRPr lang="en-US" dirty="0"/>
          </a:p>
          <a:p>
            <a:r>
              <a:rPr lang="en-US" dirty="0"/>
              <a:t>Once you’ve identified all three categories, use that information to assign an </a:t>
            </a:r>
            <a:r>
              <a:rPr lang="en-US" b="0" dirty="0"/>
              <a:t>overall caries risk level</a:t>
            </a:r>
            <a:r>
              <a:rPr lang="en-US" dirty="0"/>
              <a:t>.</a:t>
            </a:r>
          </a:p>
          <a:p>
            <a:endParaRPr lang="en-US" dirty="0"/>
          </a:p>
          <a:p>
            <a:r>
              <a:rPr lang="en-US" dirty="0"/>
              <a:t>After that, discuss what </a:t>
            </a:r>
            <a:r>
              <a:rPr lang="en-US" b="0" dirty="0"/>
              <a:t>prevention strategies </a:t>
            </a:r>
            <a:r>
              <a:rPr lang="en-US" dirty="0"/>
              <a:t>you would recommend for this patient.</a:t>
            </a:r>
          </a:p>
        </p:txBody>
      </p:sp>
      <p:sp>
        <p:nvSpPr>
          <p:cNvPr id="4" name="Slide Number Placeholder 3"/>
          <p:cNvSpPr>
            <a:spLocks noGrp="1"/>
          </p:cNvSpPr>
          <p:nvPr>
            <p:ph type="sldNum" sz="quarter" idx="5"/>
          </p:nvPr>
        </p:nvSpPr>
        <p:spPr/>
        <p:txBody>
          <a:bodyPr/>
          <a:lstStyle/>
          <a:p>
            <a:fld id="{EA410BA5-E037-324B-A239-07AF460C56E8}" type="slidenum">
              <a:rPr lang="en-US" smtClean="0"/>
              <a:t>11</a:t>
            </a:fld>
            <a:endParaRPr lang="en-US"/>
          </a:p>
        </p:txBody>
      </p:sp>
    </p:spTree>
    <p:extLst>
      <p:ext uri="{BB962C8B-B14F-4D97-AF65-F5344CB8AC3E}">
        <p14:creationId xmlns:p14="http://schemas.microsoft.com/office/powerpoint/2010/main" val="411471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are generally classified as:</a:t>
            </a:r>
          </a:p>
          <a:p>
            <a:endParaRPr lang="en-US" dirty="0"/>
          </a:p>
          <a:p>
            <a:r>
              <a:rPr lang="en-US" dirty="0">
                <a:solidFill>
                  <a:srgbClr val="78BE1F"/>
                </a:solidFill>
              </a:rPr>
              <a:t>• Low risk</a:t>
            </a:r>
          </a:p>
          <a:p>
            <a:r>
              <a:rPr lang="en-US" dirty="0">
                <a:solidFill>
                  <a:srgbClr val="F1B423"/>
                </a:solidFill>
              </a:rPr>
              <a:t>• Moderate risk</a:t>
            </a:r>
          </a:p>
          <a:p>
            <a:r>
              <a:rPr lang="en-US" dirty="0">
                <a:solidFill>
                  <a:srgbClr val="EA5028"/>
                </a:solidFill>
              </a:rPr>
              <a:t>• High risk</a:t>
            </a:r>
          </a:p>
          <a:p>
            <a:endParaRPr lang="en-US" dirty="0"/>
          </a:p>
          <a:p>
            <a:r>
              <a:rPr lang="en-US" dirty="0"/>
              <a:t>The presence of disease indicators typically places a patient in a higher risk category.</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12</a:t>
            </a:fld>
            <a:endParaRPr lang="en-US"/>
          </a:p>
        </p:txBody>
      </p:sp>
    </p:spTree>
    <p:extLst>
      <p:ext uri="{BB962C8B-B14F-4D97-AF65-F5344CB8AC3E}">
        <p14:creationId xmlns:p14="http://schemas.microsoft.com/office/powerpoint/2010/main" val="96187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a completed form for a high-risk patient. [Option to review form line-by-line]</a:t>
            </a:r>
          </a:p>
        </p:txBody>
      </p:sp>
      <p:sp>
        <p:nvSpPr>
          <p:cNvPr id="4" name="Slide Number Placeholder 3"/>
          <p:cNvSpPr>
            <a:spLocks noGrp="1"/>
          </p:cNvSpPr>
          <p:nvPr>
            <p:ph type="sldNum" sz="quarter" idx="5"/>
          </p:nvPr>
        </p:nvSpPr>
        <p:spPr/>
        <p:txBody>
          <a:bodyPr/>
          <a:lstStyle/>
          <a:p>
            <a:fld id="{EA410BA5-E037-324B-A239-07AF460C56E8}" type="slidenum">
              <a:rPr lang="en-US" smtClean="0"/>
              <a:t>13</a:t>
            </a:fld>
            <a:endParaRPr lang="en-US"/>
          </a:p>
        </p:txBody>
      </p:sp>
    </p:spTree>
    <p:extLst>
      <p:ext uri="{BB962C8B-B14F-4D97-AF65-F5344CB8AC3E}">
        <p14:creationId xmlns:p14="http://schemas.microsoft.com/office/powerpoint/2010/main" val="2714688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Remember that the structure of a caries risk assessment resembles a checklist, yet its purpose is to facilitate conversational dialogue with the patient. We are going to practice conducting a caries risk assessment Take your time to take notes, highlight key aspects, and ask relevant questions.</a:t>
            </a:r>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14</a:t>
            </a:fld>
            <a:endParaRPr lang="en-US"/>
          </a:p>
        </p:txBody>
      </p:sp>
    </p:spTree>
    <p:extLst>
      <p:ext uri="{BB962C8B-B14F-4D97-AF65-F5344CB8AC3E}">
        <p14:creationId xmlns:p14="http://schemas.microsoft.com/office/powerpoint/2010/main" val="372811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Once risk level is determined, prevention strategies should be tailored to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lnSpc>
                <a:spcPct val="100000"/>
              </a:lnSpc>
            </a:pPr>
            <a:r>
              <a:rPr lang="en-US" sz="1200" dirty="0"/>
              <a:t>Examples:</a:t>
            </a:r>
          </a:p>
          <a:p>
            <a:pPr>
              <a:lnSpc>
                <a:spcPct val="100000"/>
              </a:lnSpc>
            </a:pPr>
            <a:endParaRPr lang="en-US" sz="400" dirty="0"/>
          </a:p>
          <a:p>
            <a:pPr>
              <a:lnSpc>
                <a:spcPct val="100000"/>
              </a:lnSpc>
            </a:pPr>
            <a:r>
              <a:rPr lang="en-US" sz="1200" dirty="0"/>
              <a:t>• Professional fluoride varnish applications at more frequent preventive visits</a:t>
            </a:r>
            <a:br>
              <a:rPr lang="en-US" sz="1200" dirty="0"/>
            </a:br>
            <a:r>
              <a:rPr lang="en-US" sz="1200" dirty="0"/>
              <a:t>• Prescription-strength fluoride toothpaste for high-risk patients</a:t>
            </a:r>
            <a:br>
              <a:rPr lang="en-US" sz="1200" dirty="0"/>
            </a:br>
            <a:r>
              <a:rPr lang="en-US" sz="1200" dirty="0"/>
              <a:t>• Dental sealants on newly erupted or susceptible teeth</a:t>
            </a:r>
            <a:br>
              <a:rPr lang="en-US" sz="1200" dirty="0"/>
            </a:br>
            <a:r>
              <a:rPr lang="en-US" sz="1200" dirty="0"/>
              <a:t>• Oral hygiene instruction and plaque control strategies</a:t>
            </a:r>
            <a:br>
              <a:rPr lang="en-US" sz="1200" dirty="0"/>
            </a:br>
            <a:r>
              <a:rPr lang="en-US" sz="1200" dirty="0"/>
              <a:t>• Diet counseling to reduce the frequency of sugary beverages and snacks</a:t>
            </a:r>
            <a:br>
              <a:rPr lang="en-US" sz="1200" dirty="0"/>
            </a:br>
            <a:r>
              <a:rPr lang="en-US" sz="1200" dirty="0"/>
              <a:t>• Encourage drinking fluoridated tap water instead of sugary drinks</a:t>
            </a:r>
            <a:br>
              <a:rPr lang="en-US" sz="1200" dirty="0"/>
            </a:br>
            <a:r>
              <a:rPr lang="en-US" sz="1200" dirty="0"/>
              <a:t>• Xylitol gum or lozenges to reduce cariogenic bacteria</a:t>
            </a:r>
            <a:br>
              <a:rPr lang="en-US" sz="1200" dirty="0"/>
            </a:br>
            <a:r>
              <a:rPr lang="en-US" sz="1200" dirty="0"/>
              <a:t>• Saliva management for patients with dry mouth (saliva substitutes, sugar-free gum)</a:t>
            </a:r>
            <a:br>
              <a:rPr lang="en-US" sz="1200" dirty="0"/>
            </a:br>
            <a:r>
              <a:rPr lang="en-US" sz="1200" dirty="0"/>
              <a:t>• Medication review and counseling for xerostomia risk</a:t>
            </a:r>
            <a:br>
              <a:rPr lang="en-US" sz="1200" dirty="0"/>
            </a:br>
            <a:r>
              <a:rPr lang="en-US" sz="1200" dirty="0"/>
              <a:t>• Referral to community or school-based programs when access to care is limited</a:t>
            </a:r>
            <a:br>
              <a:rPr lang="en-US" sz="1200" dirty="0"/>
            </a:br>
            <a:r>
              <a:rPr lang="en-US" sz="1200" dirty="0"/>
              <a:t>• Caregiver education to support daily brushing for young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15</a:t>
            </a:fld>
            <a:endParaRPr lang="en-US"/>
          </a:p>
        </p:txBody>
      </p:sp>
    </p:spTree>
    <p:extLst>
      <p:ext uri="{BB962C8B-B14F-4D97-AF65-F5344CB8AC3E}">
        <p14:creationId xmlns:p14="http://schemas.microsoft.com/office/powerpoint/2010/main" val="35913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each question the slide to prompt 2 share-outs for each question.]</a:t>
            </a:r>
          </a:p>
        </p:txBody>
      </p:sp>
      <p:sp>
        <p:nvSpPr>
          <p:cNvPr id="4" name="Slide Number Placeholder 3"/>
          <p:cNvSpPr>
            <a:spLocks noGrp="1"/>
          </p:cNvSpPr>
          <p:nvPr>
            <p:ph type="sldNum" sz="quarter" idx="5"/>
          </p:nvPr>
        </p:nvSpPr>
        <p:spPr/>
        <p:txBody>
          <a:bodyPr/>
          <a:lstStyle/>
          <a:p>
            <a:fld id="{A2EC831D-AA7D-6D4B-9E9A-AC97125AEC8A}" type="slidenum">
              <a:rPr lang="en-US" smtClean="0"/>
              <a:t>16</a:t>
            </a:fld>
            <a:endParaRPr lang="en-US"/>
          </a:p>
        </p:txBody>
      </p:sp>
    </p:spTree>
    <p:extLst>
      <p:ext uri="{BB962C8B-B14F-4D97-AF65-F5344CB8AC3E}">
        <p14:creationId xmlns:p14="http://schemas.microsoft.com/office/powerpoint/2010/main" val="510820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18</a:t>
            </a:fld>
            <a:endParaRPr lang="en-US"/>
          </a:p>
        </p:txBody>
      </p:sp>
    </p:spTree>
    <p:extLst>
      <p:ext uri="{BB962C8B-B14F-4D97-AF65-F5344CB8AC3E}">
        <p14:creationId xmlns:p14="http://schemas.microsoft.com/office/powerpoint/2010/main" val="40546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651BE-DF59-D044-7393-9186FBA8E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73A98-4BAF-6D1B-2114-39D673D63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10540-FD92-3751-27D7-FE3E19E967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Our goal for this session is to achieve the following learning objectives: [Read slide]</a:t>
            </a:r>
          </a:p>
        </p:txBody>
      </p:sp>
      <p:sp>
        <p:nvSpPr>
          <p:cNvPr id="4" name="Slide Number Placeholder 3">
            <a:extLst>
              <a:ext uri="{FF2B5EF4-FFF2-40B4-BE49-F238E27FC236}">
                <a16:creationId xmlns:a16="http://schemas.microsoft.com/office/drawing/2014/main" id="{8B73AAF7-89CD-2FEB-EDB7-3A72F1BEA8F8}"/>
              </a:ext>
            </a:extLst>
          </p:cNvPr>
          <p:cNvSpPr>
            <a:spLocks noGrp="1"/>
          </p:cNvSpPr>
          <p:nvPr>
            <p:ph type="sldNum" sz="quarter" idx="5"/>
          </p:nvPr>
        </p:nvSpPr>
        <p:spPr/>
        <p:txBody>
          <a:bodyPr/>
          <a:lstStyle/>
          <a:p>
            <a:fld id="{A2EC831D-AA7D-6D4B-9E9A-AC97125AEC8A}" type="slidenum">
              <a:rPr lang="en-US" smtClean="0"/>
              <a:t>2</a:t>
            </a:fld>
            <a:endParaRPr lang="en-US"/>
          </a:p>
        </p:txBody>
      </p:sp>
    </p:spTree>
    <p:extLst>
      <p:ext uri="{BB962C8B-B14F-4D97-AF65-F5344CB8AC3E}">
        <p14:creationId xmlns:p14="http://schemas.microsoft.com/office/powerpoint/2010/main" val="89536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 let’s revisit the concept of caries as a balance. Dental caries develops when pathological factors outweigh protective factors.</a:t>
            </a:r>
          </a:p>
          <a:p>
            <a:endParaRPr lang="en-US" dirty="0"/>
          </a:p>
          <a:p>
            <a:r>
              <a:rPr lang="en-US" dirty="0"/>
              <a:t>On </a:t>
            </a:r>
            <a:r>
              <a:rPr lang="en-US" b="0" dirty="0"/>
              <a:t>the protective side</a:t>
            </a:r>
            <a:r>
              <a:rPr lang="en-US" dirty="0"/>
              <a:t>, we have:</a:t>
            </a:r>
          </a:p>
          <a:p>
            <a:pPr marL="171450" indent="-171450">
              <a:buFont typeface="Arial" panose="020B0604020202020204" pitchFamily="34" charset="0"/>
              <a:buChar char="•"/>
            </a:pPr>
            <a:r>
              <a:rPr lang="en-US" dirty="0"/>
              <a:t>Fluoride exposure </a:t>
            </a:r>
          </a:p>
          <a:p>
            <a:pPr marL="171450" indent="-171450">
              <a:buFont typeface="Arial" panose="020B0604020202020204" pitchFamily="34" charset="0"/>
              <a:buChar char="•"/>
            </a:pPr>
            <a:r>
              <a:rPr lang="en-US" dirty="0"/>
              <a:t>Adequate saliva </a:t>
            </a:r>
          </a:p>
          <a:p>
            <a:pPr marL="171450" indent="-171450">
              <a:buFont typeface="Arial" panose="020B0604020202020204" pitchFamily="34" charset="0"/>
              <a:buChar char="•"/>
            </a:pPr>
            <a:r>
              <a:rPr lang="en-US" dirty="0"/>
              <a:t>Good oral hygiene </a:t>
            </a:r>
          </a:p>
          <a:p>
            <a:pPr marL="171450" indent="-171450">
              <a:buFont typeface="Arial" panose="020B0604020202020204" pitchFamily="34" charset="0"/>
              <a:buChar char="•"/>
            </a:pPr>
            <a:r>
              <a:rPr lang="en-US" dirty="0"/>
              <a:t>Preventive care </a:t>
            </a:r>
          </a:p>
          <a:p>
            <a:r>
              <a:rPr lang="en-US" dirty="0"/>
              <a:t>These are the factors that support remineralization and help maintain a healthy oral environment.</a:t>
            </a:r>
          </a:p>
          <a:p>
            <a:endParaRPr lang="en-US" dirty="0"/>
          </a:p>
          <a:p>
            <a:r>
              <a:rPr lang="en-US" dirty="0"/>
              <a:t>On the </a:t>
            </a:r>
            <a:r>
              <a:rPr lang="en-US" b="0" dirty="0"/>
              <a:t>pathological side</a:t>
            </a:r>
            <a:r>
              <a:rPr lang="en-US" dirty="0"/>
              <a:t>, we have:</a:t>
            </a:r>
          </a:p>
          <a:p>
            <a:pPr marL="171450" indent="-171450">
              <a:buFont typeface="Arial" panose="020B0604020202020204" pitchFamily="34" charset="0"/>
              <a:buChar char="•"/>
            </a:pPr>
            <a:r>
              <a:rPr lang="en-US" dirty="0"/>
              <a:t>Frequent fermentable carbohydrate intake </a:t>
            </a:r>
          </a:p>
          <a:p>
            <a:pPr marL="171450" indent="-171450">
              <a:buFont typeface="Arial" panose="020B0604020202020204" pitchFamily="34" charset="0"/>
              <a:buChar char="•"/>
            </a:pPr>
            <a:r>
              <a:rPr lang="en-US" dirty="0"/>
              <a:t>Cariogenic bacteria </a:t>
            </a:r>
          </a:p>
          <a:p>
            <a:pPr marL="171450" indent="-171450">
              <a:buFont typeface="Arial" panose="020B0604020202020204" pitchFamily="34" charset="0"/>
              <a:buChar char="•"/>
            </a:pPr>
            <a:r>
              <a:rPr lang="en-US" dirty="0"/>
              <a:t>Reduced salivary flow </a:t>
            </a:r>
          </a:p>
          <a:p>
            <a:r>
              <a:rPr lang="en-US" dirty="0"/>
              <a:t>These are the factors that drive demineralization and push the environment toward disease.</a:t>
            </a:r>
          </a:p>
          <a:p>
            <a:endParaRPr lang="en-US" dirty="0"/>
          </a:p>
          <a:p>
            <a:r>
              <a:rPr lang="en-US" dirty="0"/>
              <a:t>What’s important to recognize is that both sides are always present. But disease occurs when the balance tips.</a:t>
            </a:r>
          </a:p>
          <a:p>
            <a:r>
              <a:rPr lang="en-US" dirty="0"/>
              <a:t>When patients are frequently snacking, sipping on sugary beverages, or experiencing reduced saliva, those pathological factors begin to outweigh the protective ones.</a:t>
            </a:r>
          </a:p>
          <a:p>
            <a:endParaRPr lang="en-US" dirty="0"/>
          </a:p>
          <a:p>
            <a:r>
              <a:rPr lang="en-US" dirty="0"/>
              <a:t>We are not just identifying disease. We are identifying what is tipping the balance.</a:t>
            </a:r>
          </a:p>
          <a:p>
            <a:endParaRPr lang="en-US" dirty="0"/>
          </a:p>
          <a:p>
            <a:r>
              <a:rPr lang="en-US" dirty="0"/>
              <a:t>We shift to asking:</a:t>
            </a:r>
          </a:p>
          <a:p>
            <a:pPr marL="171450" indent="-171450">
              <a:buFont typeface="Arial" panose="020B0604020202020204" pitchFamily="34" charset="0"/>
              <a:buChar char="•"/>
            </a:pPr>
            <a:r>
              <a:rPr lang="en-US" dirty="0"/>
              <a:t>What factors are increasing this patient’s risk? </a:t>
            </a:r>
          </a:p>
          <a:p>
            <a:pPr marL="171450" indent="-171450">
              <a:buFont typeface="Arial" panose="020B0604020202020204" pitchFamily="34" charset="0"/>
              <a:buChar char="•"/>
            </a:pPr>
            <a:r>
              <a:rPr lang="en-US" dirty="0"/>
              <a:t>What protective factors are missing or inconsistent? </a:t>
            </a:r>
          </a:p>
        </p:txBody>
      </p:sp>
      <p:sp>
        <p:nvSpPr>
          <p:cNvPr id="4" name="Slide Number Placeholder 3"/>
          <p:cNvSpPr>
            <a:spLocks noGrp="1"/>
          </p:cNvSpPr>
          <p:nvPr>
            <p:ph type="sldNum" sz="quarter" idx="5"/>
          </p:nvPr>
        </p:nvSpPr>
        <p:spPr/>
        <p:txBody>
          <a:bodyPr/>
          <a:lstStyle/>
          <a:p>
            <a:fld id="{EA410BA5-E037-324B-A239-07AF460C56E8}" type="slidenum">
              <a:rPr lang="en-US" smtClean="0"/>
              <a:t>3</a:t>
            </a:fld>
            <a:endParaRPr lang="en-US"/>
          </a:p>
        </p:txBody>
      </p:sp>
    </p:spTree>
    <p:extLst>
      <p:ext uri="{BB962C8B-B14F-4D97-AF65-F5344CB8AC3E}">
        <p14:creationId xmlns:p14="http://schemas.microsoft.com/office/powerpoint/2010/main" val="378793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 caries risk assessment is based on three key categories:</a:t>
            </a:r>
          </a:p>
          <a:p>
            <a:pPr marL="171450" indent="-171450">
              <a:buFont typeface="Arial" panose="020B0604020202020204" pitchFamily="34" charset="0"/>
              <a:buChar char="•"/>
            </a:pPr>
            <a:r>
              <a:rPr lang="en-US" dirty="0"/>
              <a:t>First, </a:t>
            </a:r>
            <a:r>
              <a:rPr lang="en-US" b="0" dirty="0"/>
              <a:t>disease indicators: </a:t>
            </a:r>
            <a:r>
              <a:rPr lang="en-US" dirty="0"/>
              <a:t>These tell us that disease is already present or has occurred, such as existing restorations or recent caries.</a:t>
            </a:r>
          </a:p>
          <a:p>
            <a:pPr marL="171450" indent="-171450">
              <a:buFont typeface="Arial" panose="020B0604020202020204" pitchFamily="34" charset="0"/>
              <a:buChar char="•"/>
            </a:pPr>
            <a:r>
              <a:rPr lang="en-US" dirty="0"/>
              <a:t>Second, </a:t>
            </a:r>
            <a:r>
              <a:rPr lang="en-US" b="0" dirty="0"/>
              <a:t>risk factors: </a:t>
            </a:r>
            <a:r>
              <a:rPr lang="en-US" dirty="0"/>
              <a:t>These are the behaviors or conditions that increase the likelihood of disease, like frequent sugar intake, poor oral hygiene, or reduced saliva.</a:t>
            </a:r>
          </a:p>
          <a:p>
            <a:pPr marL="171450" indent="-171450">
              <a:buFont typeface="Arial" panose="020B0604020202020204" pitchFamily="34" charset="0"/>
              <a:buChar char="•"/>
            </a:pPr>
            <a:r>
              <a:rPr lang="en-US" dirty="0"/>
              <a:t>Third, </a:t>
            </a:r>
            <a:r>
              <a:rPr lang="en-US" b="0" dirty="0"/>
              <a:t>protective factors: </a:t>
            </a:r>
            <a:r>
              <a:rPr lang="en-US" dirty="0"/>
              <a:t>These help prevent or slow disease, including fluoride exposure, adequate saliva, and consistent oral care.</a:t>
            </a:r>
          </a:p>
          <a:p>
            <a:r>
              <a:rPr lang="en-US" dirty="0"/>
              <a:t>All three categories work together to give us a full picture of the patient’s risk. This helps us move beyond just treating what we see to making informed decisions about prevention and long-term management.</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4</a:t>
            </a:fld>
            <a:endParaRPr lang="en-US"/>
          </a:p>
        </p:txBody>
      </p:sp>
    </p:spTree>
    <p:extLst>
      <p:ext uri="{BB962C8B-B14F-4D97-AF65-F5344CB8AC3E}">
        <p14:creationId xmlns:p14="http://schemas.microsoft.com/office/powerpoint/2010/main" val="226087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apply that in a patient scenarios. For this activity, break into pairs or small groups and select a caries risk assessment form that fits the scenario. One person will take on the role of the clinician, and the other will take on the role of the patient. Have a brief conversation to gather information that would help you assess caries risk. Then switch roles so each of you has a chance to practice.</a:t>
            </a:r>
          </a:p>
          <a:p>
            <a:endParaRPr lang="en-US" dirty="0"/>
          </a:p>
          <a:p>
            <a:r>
              <a:rPr lang="en-US" dirty="0"/>
              <a:t>Once you have completed both roles, work together to complete the risk assessment. As you do this, focus on:</a:t>
            </a:r>
          </a:p>
          <a:p>
            <a:pPr marL="171450" indent="-171450">
              <a:buFont typeface="Arial" panose="020B0604020202020204" pitchFamily="34" charset="0"/>
              <a:buChar char="•"/>
            </a:pPr>
            <a:r>
              <a:rPr lang="en-US" dirty="0"/>
              <a:t>Identifying any disease indicators </a:t>
            </a:r>
          </a:p>
          <a:p>
            <a:pPr marL="171450" indent="-171450">
              <a:buFont typeface="Arial" panose="020B0604020202020204" pitchFamily="34" charset="0"/>
              <a:buChar char="•"/>
            </a:pPr>
            <a:r>
              <a:rPr lang="en-US" dirty="0"/>
              <a:t>Recognizing the key risk factors </a:t>
            </a:r>
          </a:p>
          <a:p>
            <a:pPr marL="171450" indent="-171450">
              <a:buFont typeface="Arial" panose="020B0604020202020204" pitchFamily="34" charset="0"/>
              <a:buChar char="•"/>
            </a:pPr>
            <a:r>
              <a:rPr lang="en-US" dirty="0"/>
              <a:t>Noting any protective factors </a:t>
            </a:r>
          </a:p>
          <a:p>
            <a:r>
              <a:rPr lang="en-US" dirty="0"/>
              <a:t>Then use that information to assign an overall caries risk level.</a:t>
            </a:r>
          </a:p>
          <a:p>
            <a:endParaRPr lang="en-US" dirty="0"/>
          </a:p>
          <a:p>
            <a:r>
              <a:rPr lang="en-US" dirty="0"/>
              <a:t>Finally, discuss what prevention strategies you would recommend for this patient based on their risk.</a:t>
            </a:r>
          </a:p>
          <a:p>
            <a:endParaRPr lang="en-US" dirty="0"/>
          </a:p>
          <a:p>
            <a:r>
              <a:rPr lang="en-US" dirty="0"/>
              <a:t>The goal here is not just to fill out a form, but to practice thinking through how we gather information, assess risk, and make patient-centered recommendations.</a:t>
            </a:r>
          </a:p>
        </p:txBody>
      </p:sp>
      <p:sp>
        <p:nvSpPr>
          <p:cNvPr id="4" name="Slide Number Placeholder 3"/>
          <p:cNvSpPr>
            <a:spLocks noGrp="1"/>
          </p:cNvSpPr>
          <p:nvPr>
            <p:ph type="sldNum" sz="quarter" idx="5"/>
          </p:nvPr>
        </p:nvSpPr>
        <p:spPr/>
        <p:txBody>
          <a:bodyPr/>
          <a:lstStyle/>
          <a:p>
            <a:fld id="{EA410BA5-E037-324B-A239-07AF460C56E8}" type="slidenum">
              <a:rPr lang="en-US" smtClean="0"/>
              <a:t>5</a:t>
            </a:fld>
            <a:endParaRPr lang="en-US"/>
          </a:p>
        </p:txBody>
      </p:sp>
    </p:spTree>
    <p:extLst>
      <p:ext uri="{BB962C8B-B14F-4D97-AF65-F5344CB8AC3E}">
        <p14:creationId xmlns:p14="http://schemas.microsoft.com/office/powerpoint/2010/main" val="11163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B149-101A-BAE7-7FA4-52002E229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322D0-A616-085B-A0D7-663973C4C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959E4-04FD-3499-0EA8-F886918028D7}"/>
              </a:ext>
            </a:extLst>
          </p:cNvPr>
          <p:cNvSpPr>
            <a:spLocks noGrp="1"/>
          </p:cNvSpPr>
          <p:nvPr>
            <p:ph type="body" idx="1"/>
          </p:nvPr>
        </p:nvSpPr>
        <p:spPr/>
        <p:txBody>
          <a:bodyPr/>
          <a:lstStyle/>
          <a:p>
            <a:r>
              <a:rPr lang="en-US" dirty="0"/>
              <a:t>Let’s walk through how to use the Caries Risk Assessment Form for ages 0 to 6.</a:t>
            </a:r>
          </a:p>
          <a:p>
            <a:endParaRPr lang="en-US" dirty="0"/>
          </a:p>
          <a:p>
            <a:r>
              <a:rPr lang="en-US" dirty="0"/>
              <a:t>This form is designed to help us organize our thinking using three key categories: contributing conditions, clinical findings, and an overall risk assessment.</a:t>
            </a:r>
          </a:p>
          <a:p>
            <a:endParaRPr lang="en-US" dirty="0"/>
          </a:p>
          <a:p>
            <a:r>
              <a:rPr lang="en-US" dirty="0"/>
              <a:t>We’ll start with the </a:t>
            </a:r>
            <a:r>
              <a:rPr lang="en-US" b="1" dirty="0"/>
              <a:t>contributing conditions</a:t>
            </a:r>
            <a:r>
              <a:rPr lang="en-US" dirty="0"/>
              <a:t> section. This includes both </a:t>
            </a:r>
            <a:r>
              <a:rPr lang="en-US" b="1" dirty="0"/>
              <a:t>protective factors</a:t>
            </a:r>
            <a:r>
              <a:rPr lang="en-US" dirty="0"/>
              <a:t> and </a:t>
            </a:r>
            <a:r>
              <a:rPr lang="en-US" b="1" dirty="0"/>
              <a:t>risk factors</a:t>
            </a:r>
            <a:r>
              <a:rPr lang="en-US" dirty="0"/>
              <a:t>. On the protective side, you’ll see items like fluoride exposure, having a dental home, and receiving preventive care. These are factors that support oral health. On the risk side, this includes things like frequent exposure to sugary foods or drinks, socioeconomic challenges, and special healthcare needs that may impact oral hygiene or access to care. As you go through this section, you’re identifying what is present in the patient’s environment and daily habits.</a:t>
            </a:r>
          </a:p>
          <a:p>
            <a:endParaRPr lang="en-US" dirty="0"/>
          </a:p>
          <a:p>
            <a:r>
              <a:rPr lang="en-US" dirty="0"/>
              <a:t>Next, we move to </a:t>
            </a:r>
            <a:r>
              <a:rPr lang="en-US" b="1" dirty="0"/>
              <a:t>clinical findings</a:t>
            </a:r>
            <a:r>
              <a:rPr lang="en-US" dirty="0"/>
              <a:t>, which align with disease indicators. This includes things like visible plaque, existing restorations, white spot lesions, cavitated lesions, or teeth missing due to caries. These findings tell us whether disease is already present or has occurred in the past.</a:t>
            </a:r>
          </a:p>
          <a:p>
            <a:endParaRPr lang="en-US" dirty="0"/>
          </a:p>
          <a:p>
            <a:r>
              <a:rPr lang="en-US" dirty="0"/>
              <a:t>As you review both sections, it’s important to remember that we are not just checking boxes. We are looking at patterns.</a:t>
            </a:r>
          </a:p>
          <a:p>
            <a:pPr marL="0" indent="0">
              <a:buFont typeface="Arial" panose="020B0604020202020204" pitchFamily="34" charset="0"/>
              <a:buNone/>
            </a:pPr>
            <a:r>
              <a:rPr lang="en-US" dirty="0"/>
              <a:t>We are asking:</a:t>
            </a:r>
            <a:br>
              <a:rPr lang="en-US" dirty="0"/>
            </a:br>
            <a:r>
              <a:rPr lang="en-US" dirty="0"/>
              <a:t>What is increasing this child’s risk?</a:t>
            </a:r>
            <a:br>
              <a:rPr lang="en-US" dirty="0"/>
            </a:br>
            <a:r>
              <a:rPr lang="en-US" dirty="0"/>
              <a:t>What protective factors are in place?</a:t>
            </a:r>
            <a:br>
              <a:rPr lang="en-US" dirty="0"/>
            </a:br>
            <a:r>
              <a:rPr lang="en-US" dirty="0"/>
              <a:t>And what might be missing?</a:t>
            </a:r>
          </a:p>
          <a:p>
            <a:pPr marL="0" indent="0">
              <a:buFont typeface="Arial" panose="020B0604020202020204" pitchFamily="34" charset="0"/>
              <a:buNone/>
            </a:pPr>
            <a:endParaRPr lang="en-US" dirty="0"/>
          </a:p>
          <a:p>
            <a:r>
              <a:rPr lang="en-US" dirty="0"/>
              <a:t>At the bottom of the form, you assign an </a:t>
            </a:r>
            <a:r>
              <a:rPr lang="en-US" b="1" dirty="0"/>
              <a:t>overall caries risk level</a:t>
            </a:r>
            <a:r>
              <a:rPr lang="en-US" dirty="0"/>
              <a:t>. This is not based on one single factor, but on the overall picture. In most cases, if disease indicators are present, the child is considered high risk.</a:t>
            </a:r>
          </a:p>
          <a:p>
            <a:endParaRPr lang="en-US" dirty="0"/>
          </a:p>
          <a:p>
            <a:r>
              <a:rPr lang="en-US" dirty="0"/>
              <a:t>Finally, this assessment should guide our next step, which is prevention planning. The goal is not just to categorize risk, but to use that information to individualize care and support the child and caregiver in reducing that risk over time.</a:t>
            </a:r>
          </a:p>
          <a:p>
            <a:endParaRPr lang="en-US" dirty="0"/>
          </a:p>
        </p:txBody>
      </p:sp>
      <p:sp>
        <p:nvSpPr>
          <p:cNvPr id="4" name="Slide Number Placeholder 3">
            <a:extLst>
              <a:ext uri="{FF2B5EF4-FFF2-40B4-BE49-F238E27FC236}">
                <a16:creationId xmlns:a16="http://schemas.microsoft.com/office/drawing/2014/main" id="{8E8E6FC3-DEDE-81C4-39A4-C8013A353223}"/>
              </a:ext>
            </a:extLst>
          </p:cNvPr>
          <p:cNvSpPr>
            <a:spLocks noGrp="1"/>
          </p:cNvSpPr>
          <p:nvPr>
            <p:ph type="sldNum" sz="quarter" idx="5"/>
          </p:nvPr>
        </p:nvSpPr>
        <p:spPr/>
        <p:txBody>
          <a:bodyPr/>
          <a:lstStyle/>
          <a:p>
            <a:fld id="{EA410BA5-E037-324B-A239-07AF460C56E8}" type="slidenum">
              <a:rPr lang="en-US" smtClean="0"/>
              <a:t>6</a:t>
            </a:fld>
            <a:endParaRPr lang="en-US"/>
          </a:p>
        </p:txBody>
      </p:sp>
    </p:spTree>
    <p:extLst>
      <p:ext uri="{BB962C8B-B14F-4D97-AF65-F5344CB8AC3E}">
        <p14:creationId xmlns:p14="http://schemas.microsoft.com/office/powerpoint/2010/main" val="16270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FECD-F43E-2882-0B1B-5F71ECE11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70190-CA63-7E54-C7A1-143B088E6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A22C4-0C94-8043-74CC-89BF491A6F64}"/>
              </a:ext>
            </a:extLst>
          </p:cNvPr>
          <p:cNvSpPr>
            <a:spLocks noGrp="1"/>
          </p:cNvSpPr>
          <p:nvPr>
            <p:ph type="body" idx="1"/>
          </p:nvPr>
        </p:nvSpPr>
        <p:spPr/>
        <p:txBody>
          <a:bodyPr/>
          <a:lstStyle/>
          <a:p>
            <a:r>
              <a:rPr lang="en-US" dirty="0"/>
              <a:t>Now, let’s walk through how to use the Caries Risk Assessment Form for patients over age 6.</a:t>
            </a:r>
          </a:p>
          <a:p>
            <a:endParaRPr lang="en-US" dirty="0"/>
          </a:p>
          <a:p>
            <a:r>
              <a:rPr lang="en-US" dirty="0"/>
              <a:t>This form helps us organize our assessment into three key areas: contributing conditions, clinical findings, and overall risk.</a:t>
            </a:r>
          </a:p>
          <a:p>
            <a:r>
              <a:rPr lang="en-US" dirty="0"/>
              <a:t>We’ll start with </a:t>
            </a:r>
            <a:r>
              <a:rPr lang="en-US" b="1" dirty="0"/>
              <a:t>contributing conditions</a:t>
            </a:r>
            <a:r>
              <a:rPr lang="en-US" dirty="0"/>
              <a:t>. This section includes both </a:t>
            </a:r>
            <a:r>
              <a:rPr lang="en-US" b="1" dirty="0"/>
              <a:t>protective factors</a:t>
            </a:r>
            <a:r>
              <a:rPr lang="en-US" dirty="0"/>
              <a:t> and </a:t>
            </a:r>
            <a:r>
              <a:rPr lang="en-US" b="1" dirty="0"/>
              <a:t>risk factors</a:t>
            </a:r>
            <a:r>
              <a:rPr lang="en-US" dirty="0"/>
              <a:t>. On the protective side, we are looking at things like fluoride exposure and access to regular dental care. On the risk side, we are identifying factors such as frequent sugar intake, past caries experience, reduced saliva, orthodontic appliances, and behaviors like drug or alcohol use.</a:t>
            </a:r>
          </a:p>
          <a:p>
            <a:endParaRPr lang="en-US" dirty="0"/>
          </a:p>
          <a:p>
            <a:r>
              <a:rPr lang="en-US" dirty="0"/>
              <a:t>You’ll also notice a section for </a:t>
            </a:r>
            <a:r>
              <a:rPr lang="en-US" b="1" dirty="0"/>
              <a:t>general health conditions</a:t>
            </a:r>
            <a:r>
              <a:rPr lang="en-US" dirty="0"/>
              <a:t>, which may impact a patient’s ability to maintain oral health, such as special healthcare needs or medications that affect salivary flow.</a:t>
            </a:r>
          </a:p>
          <a:p>
            <a:endParaRPr lang="en-US" dirty="0"/>
          </a:p>
          <a:p>
            <a:r>
              <a:rPr lang="en-US" dirty="0"/>
              <a:t>Next, we move to </a:t>
            </a:r>
            <a:r>
              <a:rPr lang="en-US" b="1" dirty="0"/>
              <a:t>clinical conditions</a:t>
            </a:r>
            <a:r>
              <a:rPr lang="en-US" dirty="0"/>
              <a:t>, which reflect disease indicators. This includes findings like cavitated or non-cavitated lesions, restorations placed due to caries, visible plaque, exposed root surfaces, and signs of dry mouth. These findings tell us whether disease is currently active or has occurred recently.</a:t>
            </a:r>
          </a:p>
          <a:p>
            <a:endParaRPr lang="en-US" dirty="0"/>
          </a:p>
          <a:p>
            <a:r>
              <a:rPr lang="en-US" dirty="0"/>
              <a:t>Remember to identify patterns and understand what is driving risk for the patient.</a:t>
            </a:r>
          </a:p>
          <a:p>
            <a:endParaRPr lang="en-US" dirty="0"/>
          </a:p>
          <a:p>
            <a:r>
              <a:rPr lang="en-US" dirty="0"/>
              <a:t>At the bottom, you assign an </a:t>
            </a:r>
            <a:r>
              <a:rPr lang="en-US" b="1" dirty="0"/>
              <a:t>overall caries risk level</a:t>
            </a:r>
            <a:r>
              <a:rPr lang="en-US" dirty="0"/>
              <a:t> based on the full picture. A helpful guideline is, if disease indicators are present, the patient is considered high risk.</a:t>
            </a:r>
          </a:p>
          <a:p>
            <a:endParaRPr lang="en-US" dirty="0"/>
          </a:p>
          <a:p>
            <a:r>
              <a:rPr lang="en-US" dirty="0"/>
              <a:t>Finally, this assessment should guide your prevention strategies.</a:t>
            </a:r>
          </a:p>
        </p:txBody>
      </p:sp>
      <p:sp>
        <p:nvSpPr>
          <p:cNvPr id="4" name="Slide Number Placeholder 3">
            <a:extLst>
              <a:ext uri="{FF2B5EF4-FFF2-40B4-BE49-F238E27FC236}">
                <a16:creationId xmlns:a16="http://schemas.microsoft.com/office/drawing/2014/main" id="{BF836158-FB2A-EC0D-9267-B70CF0CD0784}"/>
              </a:ext>
            </a:extLst>
          </p:cNvPr>
          <p:cNvSpPr>
            <a:spLocks noGrp="1"/>
          </p:cNvSpPr>
          <p:nvPr>
            <p:ph type="sldNum" sz="quarter" idx="5"/>
          </p:nvPr>
        </p:nvSpPr>
        <p:spPr/>
        <p:txBody>
          <a:bodyPr/>
          <a:lstStyle/>
          <a:p>
            <a:fld id="{EA410BA5-E037-324B-A239-07AF460C56E8}" type="slidenum">
              <a:rPr lang="en-US" smtClean="0"/>
              <a:t>7</a:t>
            </a:fld>
            <a:endParaRPr lang="en-US"/>
          </a:p>
        </p:txBody>
      </p:sp>
    </p:spTree>
    <p:extLst>
      <p:ext uri="{BB962C8B-B14F-4D97-AF65-F5344CB8AC3E}">
        <p14:creationId xmlns:p14="http://schemas.microsoft.com/office/powerpoint/2010/main" val="3483180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our first patient scenario.</a:t>
            </a:r>
          </a:p>
          <a:p>
            <a:endParaRPr lang="en-US" dirty="0"/>
          </a:p>
          <a:p>
            <a:r>
              <a:rPr lang="en-US" dirty="0"/>
              <a:t>This is a 22-year-old who works full-time and has recently lost dental insurance, which may be impacting their access to care.</a:t>
            </a:r>
          </a:p>
          <a:p>
            <a:endParaRPr lang="en-US" dirty="0"/>
          </a:p>
          <a:p>
            <a:r>
              <a:rPr lang="en-US" dirty="0"/>
              <a:t>The patient reports brushing once daily with a fluoridated toothpaste. From a diet perspective, they have frequent soda consumption between meals and often drink sweet tea during long work shifts.</a:t>
            </a:r>
          </a:p>
          <a:p>
            <a:endParaRPr lang="en-US" dirty="0"/>
          </a:p>
          <a:p>
            <a:r>
              <a:rPr lang="en-US" dirty="0"/>
              <a:t>Moving into </a:t>
            </a:r>
            <a:r>
              <a:rPr lang="en-US" b="0" dirty="0"/>
              <a:t>clinical findings, </a:t>
            </a:r>
            <a:r>
              <a:rPr lang="en-US" dirty="0"/>
              <a:t>there is visible plaque present.</a:t>
            </a:r>
          </a:p>
          <a:p>
            <a:endParaRPr lang="en-US" dirty="0"/>
          </a:p>
          <a:p>
            <a:r>
              <a:rPr lang="en-US" dirty="0"/>
              <a:t>The patient had two restorations placed due to caries about 18 months ago. They have not received fluoride varnish in the past 12 months, and their last dental visit was also about 18 months ago due to cost concerns.</a:t>
            </a:r>
          </a:p>
          <a:p>
            <a:endParaRPr lang="en-US" dirty="0"/>
          </a:p>
          <a:p>
            <a:r>
              <a:rPr lang="en-US" dirty="0"/>
              <a:t>As you review this scenario, start thinking about what is contributing to this patient’s risk and what stands out to you.</a:t>
            </a:r>
          </a:p>
          <a:p>
            <a:endParaRPr lang="en-US" dirty="0"/>
          </a:p>
        </p:txBody>
      </p:sp>
      <p:sp>
        <p:nvSpPr>
          <p:cNvPr id="4" name="Slide Number Placeholder 3"/>
          <p:cNvSpPr>
            <a:spLocks noGrp="1"/>
          </p:cNvSpPr>
          <p:nvPr>
            <p:ph type="sldNum" sz="quarter" idx="5"/>
          </p:nvPr>
        </p:nvSpPr>
        <p:spPr/>
        <p:txBody>
          <a:bodyPr/>
          <a:lstStyle/>
          <a:p>
            <a:fld id="{EA410BA5-E037-324B-A239-07AF460C56E8}" type="slidenum">
              <a:rPr lang="en-US" smtClean="0"/>
              <a:t>8</a:t>
            </a:fld>
            <a:endParaRPr lang="en-US"/>
          </a:p>
        </p:txBody>
      </p:sp>
    </p:spTree>
    <p:extLst>
      <p:ext uri="{BB962C8B-B14F-4D97-AF65-F5344CB8AC3E}">
        <p14:creationId xmlns:p14="http://schemas.microsoft.com/office/powerpoint/2010/main" val="425918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second patient scenario.</a:t>
            </a:r>
          </a:p>
          <a:p>
            <a:endParaRPr lang="en-US" dirty="0"/>
          </a:p>
          <a:p>
            <a:r>
              <a:rPr lang="en-US" dirty="0"/>
              <a:t>This is a 4-year-old child who lives in a rural community without fluoridated water, which may impact their baseline protection against caries.</a:t>
            </a:r>
          </a:p>
          <a:p>
            <a:endParaRPr lang="en-US" dirty="0"/>
          </a:p>
          <a:p>
            <a:r>
              <a:rPr lang="en-US" dirty="0"/>
              <a:t>Looking at </a:t>
            </a:r>
            <a:r>
              <a:rPr lang="en-US" b="0" dirty="0"/>
              <a:t>oral health behaviors</a:t>
            </a:r>
            <a:r>
              <a:rPr lang="en-US" dirty="0"/>
              <a:t>, the child frequently drinks juice and other sweetened beverages throughout the day. Brushing occurs once daily at the Head Start Center and only occasionally at home when prompted by a caregiver.</a:t>
            </a:r>
          </a:p>
          <a:p>
            <a:endParaRPr lang="en-US" dirty="0"/>
          </a:p>
          <a:p>
            <a:r>
              <a:rPr lang="en-US" dirty="0"/>
              <a:t>Moving into </a:t>
            </a:r>
            <a:r>
              <a:rPr lang="en-US" b="0" dirty="0"/>
              <a:t>clinical findings, </a:t>
            </a:r>
            <a:r>
              <a:rPr lang="en-US" dirty="0"/>
              <a:t>there is visible plaque present.</a:t>
            </a:r>
          </a:p>
          <a:p>
            <a:endParaRPr lang="en-US" dirty="0"/>
          </a:p>
          <a:p>
            <a:r>
              <a:rPr lang="en-US" dirty="0"/>
              <a:t>They have two untreated cavities were identified during a Head Start screening program. The child has not seen a dentist in over two years due to transportation challenges and lack of dental coverage. They have also never received fluoride varnish or dental sealants.</a:t>
            </a:r>
          </a:p>
          <a:p>
            <a:endParaRPr lang="en-US" dirty="0"/>
          </a:p>
          <a:p>
            <a:r>
              <a:rPr lang="en-US" dirty="0"/>
              <a:t>As you review this scenario, think about what factors are contributing to this child’s risk and what opportunities exist for prevention and intervention.</a:t>
            </a:r>
          </a:p>
        </p:txBody>
      </p:sp>
      <p:sp>
        <p:nvSpPr>
          <p:cNvPr id="4" name="Slide Number Placeholder 3"/>
          <p:cNvSpPr>
            <a:spLocks noGrp="1"/>
          </p:cNvSpPr>
          <p:nvPr>
            <p:ph type="sldNum" sz="quarter" idx="5"/>
          </p:nvPr>
        </p:nvSpPr>
        <p:spPr/>
        <p:txBody>
          <a:bodyPr/>
          <a:lstStyle/>
          <a:p>
            <a:fld id="{EA410BA5-E037-324B-A239-07AF460C56E8}" type="slidenum">
              <a:rPr lang="en-US" smtClean="0"/>
              <a:t>9</a:t>
            </a:fld>
            <a:endParaRPr lang="en-US"/>
          </a:p>
        </p:txBody>
      </p:sp>
    </p:spTree>
    <p:extLst>
      <p:ext uri="{BB962C8B-B14F-4D97-AF65-F5344CB8AC3E}">
        <p14:creationId xmlns:p14="http://schemas.microsoft.com/office/powerpoint/2010/main" val="1158414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5255156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2"/>
                </a:solidFill>
              </a:defRPr>
            </a:lvl1pPr>
          </a:lstStyle>
          <a:p>
            <a:pPr lvl="0"/>
            <a:r>
              <a:rPr lang="en-US" dirty="0"/>
              <a:t>Click to edit date</a:t>
            </a:r>
          </a:p>
        </p:txBody>
      </p:sp>
    </p:spTree>
    <p:extLst>
      <p:ext uri="{BB962C8B-B14F-4D97-AF65-F5344CB8AC3E}">
        <p14:creationId xmlns:p14="http://schemas.microsoft.com/office/powerpoint/2010/main" val="273491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5755493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318348467"/>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176489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DBE34A8C-692E-584C-9ACB-8B9E24195584}"/>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5" name="TextBox 14">
            <a:extLst>
              <a:ext uri="{FF2B5EF4-FFF2-40B4-BE49-F238E27FC236}">
                <a16:creationId xmlns:a16="http://schemas.microsoft.com/office/drawing/2014/main" id="{7D6514E9-F46E-5546-BFFF-6C5403D2DB11}"/>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14" name="Picture 13">
            <a:extLst>
              <a:ext uri="{FF2B5EF4-FFF2-40B4-BE49-F238E27FC236}">
                <a16:creationId xmlns:a16="http://schemas.microsoft.com/office/drawing/2014/main" id="{C3DCCAC0-DDDC-8E4F-BEBF-BD212ABCB16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539404295"/>
      </p:ext>
    </p:extLst>
  </p:cSld>
  <p:clrMapOvr>
    <a:masterClrMapping/>
  </p:clrMapOvr>
  <p:extLst>
    <p:ext uri="{DCECCB84-F9BA-43D5-87BE-67443E8EF086}">
      <p15:sldGuideLst xmlns:p15="http://schemas.microsoft.com/office/powerpoint/2012/main">
        <p15:guide id="1" pos="2418">
          <p15:clr>
            <a:srgbClr val="FBAE40"/>
          </p15:clr>
        </p15:guide>
        <p15:guide id="2" pos="2844">
          <p15:clr>
            <a:srgbClr val="FBAE40"/>
          </p15:clr>
        </p15:guide>
        <p15:guide id="3" pos="4834">
          <p15:clr>
            <a:srgbClr val="FBAE40"/>
          </p15:clr>
        </p15:guide>
        <p15:guide id="4" pos="5262">
          <p15:clr>
            <a:srgbClr val="FBAE40"/>
          </p15:clr>
        </p15:guide>
        <p15:guide id="5" pos="429">
          <p15:clr>
            <a:srgbClr val="FBAE40"/>
          </p15:clr>
        </p15:guide>
        <p15:guide id="6" pos="7251">
          <p15:clr>
            <a:srgbClr val="FBAE40"/>
          </p15:clr>
        </p15:guide>
        <p15:guide id="7" orient="horz" pos="916">
          <p15:clr>
            <a:srgbClr val="FBAE40"/>
          </p15:clr>
        </p15:guide>
        <p15:guide id="8" orient="horz" pos="304">
          <p15:clr>
            <a:srgbClr val="FBAE40"/>
          </p15:clr>
        </p15:guide>
        <p15:guide id="9" orient="horz" pos="974">
          <p15:clr>
            <a:srgbClr val="FBAE40"/>
          </p15:clr>
        </p15:guide>
        <p15:guide id="10" orient="horz" pos="3789">
          <p15:clr>
            <a:srgbClr val="FBAE40"/>
          </p15:clr>
        </p15:guide>
        <p15:guide id="12" orient="horz" pos="41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lternat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029796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79"/>
            <a:ext cx="31496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69850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C5D95B0A-AFCF-8E47-8231-980049A3FF59}"/>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977276354"/>
      </p:ext>
    </p:extLst>
  </p:cSld>
  <p:clrMapOvr>
    <a:masterClrMapping/>
  </p:clrMapOvr>
  <p:extLst>
    <p:ext uri="{DCECCB84-F9BA-43D5-87BE-67443E8EF086}">
      <p15:sldGuideLst xmlns:p15="http://schemas.microsoft.com/office/powerpoint/2012/main">
        <p15:guide id="1" pos="2418" userDrawn="1">
          <p15:clr>
            <a:srgbClr val="FBAE40"/>
          </p15:clr>
        </p15:guide>
        <p15:guide id="2" pos="2846" userDrawn="1">
          <p15:clr>
            <a:srgbClr val="FBAE40"/>
          </p15:clr>
        </p15:guide>
        <p15:guide id="3" pos="432" userDrawn="1">
          <p15:clr>
            <a:srgbClr val="FBAE40"/>
          </p15:clr>
        </p15:guide>
        <p15:guide id="4" pos="7251" userDrawn="1">
          <p15:clr>
            <a:srgbClr val="FBAE40"/>
          </p15:clr>
        </p15:guide>
        <p15:guide id="5" orient="horz" pos="918" userDrawn="1">
          <p15:clr>
            <a:srgbClr val="FBAE40"/>
          </p15:clr>
        </p15:guide>
        <p15:guide id="6" orient="horz" pos="308" userDrawn="1">
          <p15:clr>
            <a:srgbClr val="FBAE40"/>
          </p15:clr>
        </p15:guide>
        <p15:guide id="7" orient="horz" pos="974" userDrawn="1">
          <p15:clr>
            <a:srgbClr val="FBAE40"/>
          </p15:clr>
        </p15:guide>
        <p15:guide id="8" orient="horz" pos="3792" userDrawn="1">
          <p15:clr>
            <a:srgbClr val="FBAE40"/>
          </p15:clr>
        </p15:guide>
        <p15:guide id="10" orient="horz" pos="41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861568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p:nvPr>
        </p:nvSpPr>
        <p:spPr>
          <a:xfrm>
            <a:off x="685800" y="1554479"/>
            <a:ext cx="4657724" cy="4242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685800" y="486167"/>
            <a:ext cx="4657725" cy="966701"/>
          </a:xfrm>
        </p:spPr>
        <p:txBody>
          <a:bodyPr/>
          <a:lstStyle/>
          <a:p>
            <a:r>
              <a:rPr lang="en-US" dirty="0"/>
              <a:t>Click to edit title</a:t>
            </a:r>
          </a:p>
        </p:txBody>
      </p:sp>
      <p:sp>
        <p:nvSpPr>
          <p:cNvPr id="8" name="Picture Placeholder 7">
            <a:extLst>
              <a:ext uri="{FF2B5EF4-FFF2-40B4-BE49-F238E27FC236}">
                <a16:creationId xmlns:a16="http://schemas.microsoft.com/office/drawing/2014/main" id="{D4AEBFDB-020C-BA45-BD44-18B5B63448F6}"/>
              </a:ext>
            </a:extLst>
          </p:cNvPr>
          <p:cNvSpPr>
            <a:spLocks noGrp="1"/>
          </p:cNvSpPr>
          <p:nvPr>
            <p:ph type="pic" sz="quarter" idx="11"/>
          </p:nvPr>
        </p:nvSpPr>
        <p:spPr>
          <a:xfrm>
            <a:off x="6096000" y="-1"/>
            <a:ext cx="6096000" cy="6857999"/>
          </a:xfrm>
          <a:solidFill>
            <a:schemeClr val="bg1"/>
          </a:solidFill>
        </p:spPr>
        <p:txBody>
          <a:bodyPr/>
          <a:lstStyle>
            <a:lvl1pPr>
              <a:defRPr>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3867402642"/>
      </p:ext>
    </p:extLst>
  </p:cSld>
  <p:clrMapOvr>
    <a:masterClrMapping/>
  </p:clrMapOvr>
  <p:extLst>
    <p:ext uri="{DCECCB84-F9BA-43D5-87BE-67443E8EF086}">
      <p15:sldGuideLst xmlns:p15="http://schemas.microsoft.com/office/powerpoint/2012/main">
        <p15:guide id="1" pos="3840" userDrawn="1">
          <p15:clr>
            <a:srgbClr val="FBAE40"/>
          </p15:clr>
        </p15:guide>
        <p15:guide id="2" pos="3366" userDrawn="1">
          <p15:clr>
            <a:srgbClr val="FBAE40"/>
          </p15:clr>
        </p15:guide>
        <p15:guide id="3" pos="429" userDrawn="1">
          <p15:clr>
            <a:srgbClr val="FBAE40"/>
          </p15:clr>
        </p15:guide>
        <p15:guide id="4" orient="horz" pos="918" userDrawn="1">
          <p15:clr>
            <a:srgbClr val="FBAE40"/>
          </p15:clr>
        </p15:guide>
        <p15:guide id="5" orient="horz" pos="305" userDrawn="1">
          <p15:clr>
            <a:srgbClr val="FBAE40"/>
          </p15:clr>
        </p15:guide>
        <p15:guide id="6" orient="horz" pos="974" userDrawn="1">
          <p15:clr>
            <a:srgbClr val="FBAE40"/>
          </p15:clr>
        </p15:guide>
        <p15:guide id="7" orient="horz" pos="3792" userDrawn="1">
          <p15:clr>
            <a:srgbClr val="FBAE40"/>
          </p15:clr>
        </p15:guide>
        <p15:guide id="9" orient="horz" pos="41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608710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457951" y="1554479"/>
            <a:ext cx="5048249" cy="42603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72A61A17-3CE4-794D-9056-719C8031E218}"/>
              </a:ext>
            </a:extLst>
          </p:cNvPr>
          <p:cNvSpPr>
            <a:spLocks noGrp="1"/>
          </p:cNvSpPr>
          <p:nvPr>
            <p:ph sz="half" idx="1"/>
          </p:nvPr>
        </p:nvSpPr>
        <p:spPr>
          <a:xfrm>
            <a:off x="685800" y="1554480"/>
            <a:ext cx="5048250" cy="426039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457950" y="1554479"/>
            <a:ext cx="5048249" cy="4260395"/>
          </a:xfrm>
        </p:spPr>
        <p:txBody>
          <a:bodyPr/>
          <a:lstStyle/>
          <a:p>
            <a:r>
              <a:rPr lang="en-US"/>
              <a:t>Click icon to add chart</a:t>
            </a:r>
            <a:endParaRPr lang="en-US" dirty="0"/>
          </a:p>
        </p:txBody>
      </p:sp>
      <p:sp>
        <p:nvSpPr>
          <p:cNvPr id="9" name="Text Placeholder 3">
            <a:extLst>
              <a:ext uri="{FF2B5EF4-FFF2-40B4-BE49-F238E27FC236}">
                <a16:creationId xmlns:a16="http://schemas.microsoft.com/office/drawing/2014/main" id="{CE34E907-8ECD-A247-90F0-8089C11A7453}"/>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4290532623"/>
      </p:ext>
    </p:extLst>
  </p:cSld>
  <p:clrMapOvr>
    <a:masterClrMapping/>
  </p:clrMapOvr>
  <p:extLst>
    <p:ext uri="{DCECCB84-F9BA-43D5-87BE-67443E8EF086}">
      <p15:sldGuideLst xmlns:p15="http://schemas.microsoft.com/office/powerpoint/2012/main">
        <p15:guide id="1" pos="4068" userDrawn="1">
          <p15:clr>
            <a:srgbClr val="FBAE40"/>
          </p15:clr>
        </p15:guide>
        <p15:guide id="2" pos="3612" userDrawn="1">
          <p15:clr>
            <a:srgbClr val="FBAE40"/>
          </p15:clr>
        </p15:guide>
        <p15:guide id="3" pos="429" userDrawn="1">
          <p15:clr>
            <a:srgbClr val="FBAE40"/>
          </p15:clr>
        </p15:guide>
        <p15:guide id="4" pos="7251" userDrawn="1">
          <p15:clr>
            <a:srgbClr val="FBAE40"/>
          </p15:clr>
        </p15:guide>
        <p15:guide id="5" orient="horz" pos="305" userDrawn="1">
          <p15:clr>
            <a:srgbClr val="FBAE40"/>
          </p15:clr>
        </p15:guide>
        <p15:guide id="6" orient="horz" pos="918"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70605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85801" y="1554480"/>
            <a:ext cx="10820400" cy="424263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85800" y="1554479"/>
            <a:ext cx="10820400" cy="4242639"/>
          </a:xfrm>
        </p:spPr>
        <p:txBody>
          <a:bodyPr/>
          <a:lstStyle/>
          <a:p>
            <a:r>
              <a:rPr lang="en-US"/>
              <a:t>Click icon to add chart</a:t>
            </a:r>
            <a:endParaRPr lang="en-US" dirty="0"/>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864941192"/>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037851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90563" y="1554479"/>
            <a:ext cx="10820400" cy="4283614"/>
          </a:xfrm>
        </p:spPr>
        <p:txBody>
          <a:bodyPr/>
          <a:lstStyle/>
          <a:p>
            <a:r>
              <a:rPr lang="en-US"/>
              <a:t>Click icon to add chart</a:t>
            </a:r>
            <a:endParaRPr lang="en-US" dirty="0"/>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9152642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2B43944D-6D92-4F40-BFAA-5B27C8ABD3EB}"/>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2381292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305" userDrawn="1">
          <p15:clr>
            <a:srgbClr val="FBAE40"/>
          </p15:clr>
        </p15:guide>
        <p15:guide id="4" orient="horz" pos="918" userDrawn="1">
          <p15:clr>
            <a:srgbClr val="FBAE40"/>
          </p15:clr>
        </p15:guide>
        <p15:guide id="5" orient="horz" pos="3789" userDrawn="1">
          <p15:clr>
            <a:srgbClr val="FBAE40"/>
          </p15:clr>
        </p15:guide>
        <p15:guide id="7" orient="horz" pos="41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314AD9C5-6228-ED44-889E-6904764410D1}"/>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9" name="TextBox 8">
            <a:extLst>
              <a:ext uri="{FF2B5EF4-FFF2-40B4-BE49-F238E27FC236}">
                <a16:creationId xmlns:a16="http://schemas.microsoft.com/office/drawing/2014/main" id="{A27CB764-653A-3D40-A383-E25B1CA34C60}"/>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8" name="Picture 7">
            <a:extLst>
              <a:ext uri="{FF2B5EF4-FFF2-40B4-BE49-F238E27FC236}">
                <a16:creationId xmlns:a16="http://schemas.microsoft.com/office/drawing/2014/main" id="{65C25B89-0A47-6847-B754-E3CA7837F726}"/>
              </a:ext>
            </a:extLst>
          </p:cNvPr>
          <p:cNvPicPr>
            <a:picLocks noChangeAspect="1"/>
          </p:cNvPicPr>
          <p:nvPr userDrawn="1"/>
        </p:nvPicPr>
        <p:blipFill>
          <a:blip r:embed="rId2"/>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795886014"/>
      </p:ext>
    </p:extLst>
  </p:cSld>
  <p:clrMapOvr>
    <a:masterClrMapping/>
  </p:clrMapOvr>
  <p:extLst>
    <p:ext uri="{DCECCB84-F9BA-43D5-87BE-67443E8EF086}">
      <p15:sldGuideLst xmlns:p15="http://schemas.microsoft.com/office/powerpoint/2012/main">
        <p15:guide id="1" pos="7251" userDrawn="1">
          <p15:clr>
            <a:srgbClr val="FBAE40"/>
          </p15:clr>
        </p15:guide>
        <p15:guide id="2" pos="429" userDrawn="1">
          <p15:clr>
            <a:srgbClr val="FBAE40"/>
          </p15:clr>
        </p15:guide>
        <p15:guide id="3" orient="horz" pos="918" userDrawn="1">
          <p15:clr>
            <a:srgbClr val="FBAE40"/>
          </p15:clr>
        </p15:guide>
        <p15:guide id="4" orient="horz" pos="305" userDrawn="1">
          <p15:clr>
            <a:srgbClr val="FBAE40"/>
          </p15:clr>
        </p15:guide>
        <p15:guide id="5" orient="horz" pos="3789" userDrawn="1">
          <p15:clr>
            <a:srgbClr val="FBAE40"/>
          </p15:clr>
        </p15:guide>
        <p15:guide id="7" orient="horz" pos="41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25220057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2"/>
                </a:solidFill>
              </a:defRPr>
            </a:lvl1pPr>
          </a:lstStyle>
          <a:p>
            <a:r>
              <a:rPr lang="en-US" dirty="0"/>
              <a:t>Click to Edit Divider</a:t>
            </a:r>
          </a:p>
        </p:txBody>
      </p:sp>
      <p:sp>
        <p:nvSpPr>
          <p:cNvPr id="4" name="Content Placeholder 3">
            <a:extLst>
              <a:ext uri="{FF2B5EF4-FFF2-40B4-BE49-F238E27FC236}">
                <a16:creationId xmlns:a16="http://schemas.microsoft.com/office/drawing/2014/main" id="{A806201F-83F0-4304-B1F9-B02CCDB0F901}"/>
              </a:ext>
            </a:extLst>
          </p:cNvPr>
          <p:cNvSpPr>
            <a:spLocks noGrp="1"/>
          </p:cNvSpPr>
          <p:nvPr>
            <p:ph sz="quarter" idx="10" hasCustomPrompt="1"/>
          </p:nvPr>
        </p:nvSpPr>
        <p:spPr>
          <a:xfrm>
            <a:off x="763588" y="3789363"/>
            <a:ext cx="10136187" cy="1462087"/>
          </a:xfrm>
        </p:spPr>
        <p:txBody>
          <a:bodyPr/>
          <a:lstStyle>
            <a:lvl1pPr>
              <a:defRPr sz="3600">
                <a:solidFill>
                  <a:schemeClr val="tx2"/>
                </a:solidFill>
              </a:defRPr>
            </a:lvl1pPr>
          </a:lstStyle>
          <a:p>
            <a:pPr lvl="0"/>
            <a:r>
              <a:rPr lang="en-US" dirty="0"/>
              <a:t>Click to edit Subtitle</a:t>
            </a:r>
          </a:p>
        </p:txBody>
      </p:sp>
    </p:spTree>
    <p:extLst>
      <p:ext uri="{BB962C8B-B14F-4D97-AF65-F5344CB8AC3E}">
        <p14:creationId xmlns:p14="http://schemas.microsoft.com/office/powerpoint/2010/main" val="44525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Ref idx="1001">
        <a:schemeClr val="bg2"/>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48942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1"/>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1"/>
                </a:solidFill>
              </a:defRPr>
            </a:lvl1pPr>
          </a:lstStyle>
          <a:p>
            <a:pPr lvl="0"/>
            <a:r>
              <a:rPr lang="en-US" dirty="0"/>
              <a:t>Click to edit date</a:t>
            </a:r>
          </a:p>
        </p:txBody>
      </p:sp>
      <p:pic>
        <p:nvPicPr>
          <p:cNvPr id="6" name="Picture 5">
            <a:extLst>
              <a:ext uri="{FF2B5EF4-FFF2-40B4-BE49-F238E27FC236}">
                <a16:creationId xmlns:a16="http://schemas.microsoft.com/office/drawing/2014/main" id="{C2CB8D2B-0080-194E-8F31-E630E9CA43B7}"/>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9784800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50853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dirty="0"/>
              <a:t>Click to Edit Divider</a:t>
            </a:r>
          </a:p>
        </p:txBody>
      </p:sp>
      <p:sp>
        <p:nvSpPr>
          <p:cNvPr id="4" name="Content Placeholder 3">
            <a:extLst>
              <a:ext uri="{FF2B5EF4-FFF2-40B4-BE49-F238E27FC236}">
                <a16:creationId xmlns:a16="http://schemas.microsoft.com/office/drawing/2014/main" id="{AE250DA8-42F8-45FD-9083-3FD90963044A}"/>
              </a:ext>
            </a:extLst>
          </p:cNvPr>
          <p:cNvSpPr>
            <a:spLocks noGrp="1"/>
          </p:cNvSpPr>
          <p:nvPr>
            <p:ph sz="quarter" idx="10" hasCustomPrompt="1"/>
          </p:nvPr>
        </p:nvSpPr>
        <p:spPr>
          <a:xfrm>
            <a:off x="763588" y="3789363"/>
            <a:ext cx="10734675" cy="1657350"/>
          </a:xfrm>
        </p:spPr>
        <p:txBody>
          <a:bodyPr/>
          <a:lstStyle>
            <a:lvl1pPr>
              <a:defRPr sz="3600">
                <a:solidFill>
                  <a:schemeClr val="tx2"/>
                </a:solidFill>
              </a:defRPr>
            </a:lvl1pPr>
          </a:lstStyle>
          <a:p>
            <a:pPr lvl="0"/>
            <a:r>
              <a:rPr lang="en-US" dirty="0"/>
              <a:t>Click to edit Subtitle</a:t>
            </a:r>
          </a:p>
        </p:txBody>
      </p:sp>
    </p:spTree>
    <p:extLst>
      <p:ext uri="{BB962C8B-B14F-4D97-AF65-F5344CB8AC3E}">
        <p14:creationId xmlns:p14="http://schemas.microsoft.com/office/powerpoint/2010/main" val="2664721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33506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bg1"/>
                </a:solidFill>
              </a:defRPr>
            </a:lvl1pPr>
          </a:lstStyle>
          <a:p>
            <a:r>
              <a:rPr lang="en-US" dirty="0"/>
              <a:t>Click to Edit Divider</a:t>
            </a:r>
          </a:p>
        </p:txBody>
      </p:sp>
      <p:sp>
        <p:nvSpPr>
          <p:cNvPr id="8" name="TextBox 7">
            <a:extLst>
              <a:ext uri="{FF2B5EF4-FFF2-40B4-BE49-F238E27FC236}">
                <a16:creationId xmlns:a16="http://schemas.microsoft.com/office/drawing/2014/main" id="{C4C0B21A-34FD-434E-AD6A-6FD7FA899829}"/>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sp>
        <p:nvSpPr>
          <p:cNvPr id="4" name="Content Placeholder 3">
            <a:extLst>
              <a:ext uri="{FF2B5EF4-FFF2-40B4-BE49-F238E27FC236}">
                <a16:creationId xmlns:a16="http://schemas.microsoft.com/office/drawing/2014/main" id="{56E1FCE1-4399-4142-8D1B-EC751D53CBD2}"/>
              </a:ext>
            </a:extLst>
          </p:cNvPr>
          <p:cNvSpPr>
            <a:spLocks noGrp="1"/>
          </p:cNvSpPr>
          <p:nvPr>
            <p:ph sz="quarter" idx="10" hasCustomPrompt="1"/>
          </p:nvPr>
        </p:nvSpPr>
        <p:spPr>
          <a:xfrm>
            <a:off x="763588" y="3789363"/>
            <a:ext cx="10664825" cy="1462087"/>
          </a:xfrm>
        </p:spPr>
        <p:txBody>
          <a:bodyPr/>
          <a:lstStyle>
            <a:lvl1pPr>
              <a:defRPr sz="3600">
                <a:solidFill>
                  <a:schemeClr val="bg1"/>
                </a:solidFill>
              </a:defRPr>
            </a:lvl1pPr>
            <a:lvl2pPr>
              <a:buNone/>
              <a:defRPr/>
            </a:lvl2pPr>
          </a:lstStyle>
          <a:p>
            <a:pPr lvl="0"/>
            <a:r>
              <a:rPr lang="en-US" dirty="0"/>
              <a:t>Click to edit Subtitle</a:t>
            </a:r>
          </a:p>
        </p:txBody>
      </p:sp>
      <p:pic>
        <p:nvPicPr>
          <p:cNvPr id="9" name="Picture 8">
            <a:extLst>
              <a:ext uri="{FF2B5EF4-FFF2-40B4-BE49-F238E27FC236}">
                <a16:creationId xmlns:a16="http://schemas.microsoft.com/office/drawing/2014/main" id="{2C0BD4CA-9931-9E4E-BB70-EA84A5F4CE3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41999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601020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1"/>
                </a:solidFill>
              </a:defRPr>
            </a:lvl1pPr>
          </a:lstStyle>
          <a:p>
            <a:r>
              <a:rPr lang="en-US" dirty="0"/>
              <a:t>Click to Edit Divider</a:t>
            </a:r>
          </a:p>
        </p:txBody>
      </p:sp>
    </p:spTree>
    <p:extLst>
      <p:ext uri="{BB962C8B-B14F-4D97-AF65-F5344CB8AC3E}">
        <p14:creationId xmlns:p14="http://schemas.microsoft.com/office/powerpoint/2010/main" val="3328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5987588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dirty="0"/>
              <a:t>Click to Edit Divider</a:t>
            </a:r>
          </a:p>
        </p:txBody>
      </p:sp>
    </p:spTree>
    <p:extLst>
      <p:ext uri="{BB962C8B-B14F-4D97-AF65-F5344CB8AC3E}">
        <p14:creationId xmlns:p14="http://schemas.microsoft.com/office/powerpoint/2010/main" val="776108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1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4A32-2950-5840-B535-B41E4F58B975}"/>
              </a:ext>
            </a:extLst>
          </p:cNvPr>
          <p:cNvPicPr>
            <a:picLocks noChangeAspect="1"/>
          </p:cNvPicPr>
          <p:nvPr userDrawn="1"/>
        </p:nvPicPr>
        <p:blipFill>
          <a:blip r:embed="rId2"/>
          <a:stretch>
            <a:fillRect/>
          </a:stretch>
        </p:blipFill>
        <p:spPr>
          <a:xfrm>
            <a:off x="4120361" y="2383747"/>
            <a:ext cx="3943453" cy="1455322"/>
          </a:xfrm>
          <a:prstGeom prst="rect">
            <a:avLst/>
          </a:prstGeom>
        </p:spPr>
      </p:pic>
    </p:spTree>
    <p:extLst>
      <p:ext uri="{BB962C8B-B14F-4D97-AF65-F5344CB8AC3E}">
        <p14:creationId xmlns:p14="http://schemas.microsoft.com/office/powerpoint/2010/main" val="26184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F6D07F-A63F-E542-B09E-E79310F1AB1D}"/>
              </a:ext>
            </a:extLst>
          </p:cNvPr>
          <p:cNvGraphicFramePr>
            <a:graphicFrameLocks noChangeAspect="1"/>
          </p:cNvGraphicFramePr>
          <p:nvPr>
            <p:custDataLst>
              <p:tags r:id="rId1"/>
            </p:custDataLst>
            <p:extLst>
              <p:ext uri="{D42A27DB-BD31-4B8C-83A1-F6EECF244321}">
                <p14:modId xmlns:p14="http://schemas.microsoft.com/office/powerpoint/2010/main" val="2232920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3F6D07F-A63F-E542-B09E-E79310F1AB1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descr="Logo&#10;&#10;Description automatically generated">
            <a:extLst>
              <a:ext uri="{FF2B5EF4-FFF2-40B4-BE49-F238E27FC236}">
                <a16:creationId xmlns:a16="http://schemas.microsoft.com/office/drawing/2014/main" id="{02434B36-8E71-9446-A1BC-5D5BF99F3232}"/>
              </a:ext>
            </a:extLst>
          </p:cNvPr>
          <p:cNvPicPr>
            <a:picLocks noChangeAspect="1"/>
          </p:cNvPicPr>
          <p:nvPr userDrawn="1"/>
        </p:nvPicPr>
        <p:blipFill>
          <a:blip r:embed="rId5"/>
          <a:stretch>
            <a:fillRect/>
          </a:stretch>
        </p:blipFill>
        <p:spPr>
          <a:xfrm>
            <a:off x="4120362" y="2362297"/>
            <a:ext cx="3943452" cy="1455322"/>
          </a:xfrm>
          <a:prstGeom prst="rect">
            <a:avLst/>
          </a:prstGeom>
        </p:spPr>
      </p:pic>
    </p:spTree>
    <p:extLst>
      <p:ext uri="{BB962C8B-B14F-4D97-AF65-F5344CB8AC3E}">
        <p14:creationId xmlns:p14="http://schemas.microsoft.com/office/powerpoint/2010/main" val="57419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co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30237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05B91738-4B95-2140-9C94-01849D0CBAF5}"/>
              </a:ext>
            </a:extLst>
          </p:cNvPr>
          <p:cNvSpPr>
            <a:spLocks noGrp="1"/>
          </p:cNvSpPr>
          <p:nvPr>
            <p:ph type="pic" sz="quarter" idx="14"/>
          </p:nvPr>
        </p:nvSpPr>
        <p:spPr>
          <a:xfrm>
            <a:off x="683260" y="1546225"/>
            <a:ext cx="2423160" cy="1094189"/>
          </a:xfrm>
        </p:spPr>
        <p:txBody>
          <a:bodyPr/>
          <a:lstStyle>
            <a:lvl1pPr>
              <a:defRPr sz="1200">
                <a:solidFill>
                  <a:srgbClr val="FF0000"/>
                </a:solidFill>
              </a:defRPr>
            </a:lvl1pPr>
          </a:lstStyle>
          <a:p>
            <a:r>
              <a:rPr lang="en-US"/>
              <a:t>Click icon to add picture</a:t>
            </a:r>
            <a:endParaRPr lang="en-US" dirty="0"/>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6" name="Text Placeholder 5">
            <a:extLst>
              <a:ext uri="{FF2B5EF4-FFF2-40B4-BE49-F238E27FC236}">
                <a16:creationId xmlns:a16="http://schemas.microsoft.com/office/drawing/2014/main" id="{D2EE55E4-2AC4-1643-B946-18BF3435E294}"/>
              </a:ext>
            </a:extLst>
          </p:cNvPr>
          <p:cNvSpPr>
            <a:spLocks noGrp="1"/>
          </p:cNvSpPr>
          <p:nvPr>
            <p:ph type="body" sz="quarter" idx="10" hasCustomPrompt="1"/>
          </p:nvPr>
        </p:nvSpPr>
        <p:spPr>
          <a:xfrm>
            <a:off x="685800" y="3133725"/>
            <a:ext cx="2423160" cy="2286000"/>
          </a:xfrm>
        </p:spPr>
        <p:txBody>
          <a:bodyPr/>
          <a:lstStyle>
            <a:lvl1pPr>
              <a:defRPr sz="2200"/>
            </a:lvl1pPr>
          </a:lstStyle>
          <a:p>
            <a:pPr lvl="0"/>
            <a:r>
              <a:rPr lang="en-US" dirty="0"/>
              <a:t>Click to edit text</a:t>
            </a:r>
          </a:p>
        </p:txBody>
      </p:sp>
      <p:sp>
        <p:nvSpPr>
          <p:cNvPr id="12" name="Text Placeholder 5">
            <a:extLst>
              <a:ext uri="{FF2B5EF4-FFF2-40B4-BE49-F238E27FC236}">
                <a16:creationId xmlns:a16="http://schemas.microsoft.com/office/drawing/2014/main" id="{FA8A2AFC-14B9-4E44-807C-AA683A7D1DD4}"/>
              </a:ext>
            </a:extLst>
          </p:cNvPr>
          <p:cNvSpPr>
            <a:spLocks noGrp="1"/>
          </p:cNvSpPr>
          <p:nvPr>
            <p:ph type="body" sz="quarter" idx="11" hasCustomPrompt="1"/>
          </p:nvPr>
        </p:nvSpPr>
        <p:spPr>
          <a:xfrm>
            <a:off x="3486468" y="3133725"/>
            <a:ext cx="2423160" cy="2286000"/>
          </a:xfrm>
        </p:spPr>
        <p:txBody>
          <a:bodyPr/>
          <a:lstStyle>
            <a:lvl1pPr>
              <a:defRPr sz="2200"/>
            </a:lvl1pPr>
          </a:lstStyle>
          <a:p>
            <a:pPr lvl="0"/>
            <a:r>
              <a:rPr lang="en-US" dirty="0"/>
              <a:t>Click to edit text</a:t>
            </a:r>
          </a:p>
        </p:txBody>
      </p:sp>
      <p:sp>
        <p:nvSpPr>
          <p:cNvPr id="13" name="Text Placeholder 5">
            <a:extLst>
              <a:ext uri="{FF2B5EF4-FFF2-40B4-BE49-F238E27FC236}">
                <a16:creationId xmlns:a16="http://schemas.microsoft.com/office/drawing/2014/main" id="{9041BBF7-1139-944E-BB1F-E4A521CA43D1}"/>
              </a:ext>
            </a:extLst>
          </p:cNvPr>
          <p:cNvSpPr>
            <a:spLocks noGrp="1"/>
          </p:cNvSpPr>
          <p:nvPr>
            <p:ph type="body" sz="quarter" idx="12" hasCustomPrompt="1"/>
          </p:nvPr>
        </p:nvSpPr>
        <p:spPr>
          <a:xfrm>
            <a:off x="6287136" y="3133725"/>
            <a:ext cx="2423160" cy="2286000"/>
          </a:xfrm>
        </p:spPr>
        <p:txBody>
          <a:bodyPr/>
          <a:lstStyle>
            <a:lvl1pPr>
              <a:defRPr sz="2200"/>
            </a:lvl1pPr>
          </a:lstStyle>
          <a:p>
            <a:pPr lvl="0"/>
            <a:r>
              <a:rPr lang="en-US" dirty="0"/>
              <a:t>Click to edit text</a:t>
            </a:r>
          </a:p>
        </p:txBody>
      </p:sp>
      <p:sp>
        <p:nvSpPr>
          <p:cNvPr id="14" name="Text Placeholder 5">
            <a:extLst>
              <a:ext uri="{FF2B5EF4-FFF2-40B4-BE49-F238E27FC236}">
                <a16:creationId xmlns:a16="http://schemas.microsoft.com/office/drawing/2014/main" id="{FE708A00-168A-1744-A1FD-95C224DF40D2}"/>
              </a:ext>
            </a:extLst>
          </p:cNvPr>
          <p:cNvSpPr>
            <a:spLocks noGrp="1"/>
          </p:cNvSpPr>
          <p:nvPr>
            <p:ph type="body" sz="quarter" idx="13" hasCustomPrompt="1"/>
          </p:nvPr>
        </p:nvSpPr>
        <p:spPr>
          <a:xfrm>
            <a:off x="9087803" y="3133725"/>
            <a:ext cx="2423160" cy="2286000"/>
          </a:xfrm>
        </p:spPr>
        <p:txBody>
          <a:bodyPr/>
          <a:lstStyle>
            <a:lvl1pPr>
              <a:defRPr sz="2200"/>
            </a:lvl1pPr>
          </a:lstStyle>
          <a:p>
            <a:pPr lvl="0"/>
            <a:r>
              <a:rPr lang="en-US" dirty="0"/>
              <a:t>Click to edit text</a:t>
            </a:r>
          </a:p>
        </p:txBody>
      </p:sp>
      <p:sp>
        <p:nvSpPr>
          <p:cNvPr id="18" name="Picture Placeholder 16">
            <a:extLst>
              <a:ext uri="{FF2B5EF4-FFF2-40B4-BE49-F238E27FC236}">
                <a16:creationId xmlns:a16="http://schemas.microsoft.com/office/drawing/2014/main" id="{82E5E583-0CCC-5749-A61E-8B68166D0C33}"/>
              </a:ext>
            </a:extLst>
          </p:cNvPr>
          <p:cNvSpPr>
            <a:spLocks noGrp="1"/>
          </p:cNvSpPr>
          <p:nvPr>
            <p:ph type="pic" sz="quarter" idx="15"/>
          </p:nvPr>
        </p:nvSpPr>
        <p:spPr>
          <a:xfrm>
            <a:off x="3484774" y="1546225"/>
            <a:ext cx="2423160" cy="1094189"/>
          </a:xfrm>
        </p:spPr>
        <p:txBody>
          <a:bodyPr/>
          <a:lstStyle>
            <a:lvl1pPr>
              <a:defRPr sz="1200">
                <a:solidFill>
                  <a:srgbClr val="FF0000"/>
                </a:solidFill>
              </a:defRPr>
            </a:lvl1pPr>
          </a:lstStyle>
          <a:p>
            <a:r>
              <a:rPr lang="en-US"/>
              <a:t>Click icon to add picture</a:t>
            </a:r>
          </a:p>
        </p:txBody>
      </p:sp>
      <p:sp>
        <p:nvSpPr>
          <p:cNvPr id="19" name="Picture Placeholder 16">
            <a:extLst>
              <a:ext uri="{FF2B5EF4-FFF2-40B4-BE49-F238E27FC236}">
                <a16:creationId xmlns:a16="http://schemas.microsoft.com/office/drawing/2014/main" id="{73B3615F-7B7F-C049-A051-269B92BDA1EA}"/>
              </a:ext>
            </a:extLst>
          </p:cNvPr>
          <p:cNvSpPr>
            <a:spLocks noGrp="1"/>
          </p:cNvSpPr>
          <p:nvPr>
            <p:ph type="pic" sz="quarter" idx="16"/>
          </p:nvPr>
        </p:nvSpPr>
        <p:spPr>
          <a:xfrm>
            <a:off x="6286288" y="1546225"/>
            <a:ext cx="2423160" cy="1094189"/>
          </a:xfrm>
        </p:spPr>
        <p:txBody>
          <a:bodyPr/>
          <a:lstStyle>
            <a:lvl1pPr>
              <a:defRPr sz="1200">
                <a:solidFill>
                  <a:srgbClr val="FF0000"/>
                </a:solidFill>
              </a:defRPr>
            </a:lvl1pPr>
          </a:lstStyle>
          <a:p>
            <a:r>
              <a:rPr lang="en-US"/>
              <a:t>Click icon to add picture</a:t>
            </a:r>
          </a:p>
        </p:txBody>
      </p:sp>
      <p:sp>
        <p:nvSpPr>
          <p:cNvPr id="20" name="Picture Placeholder 16">
            <a:extLst>
              <a:ext uri="{FF2B5EF4-FFF2-40B4-BE49-F238E27FC236}">
                <a16:creationId xmlns:a16="http://schemas.microsoft.com/office/drawing/2014/main" id="{7BED6C5F-628A-634C-A1BE-5BCC177EAC29}"/>
              </a:ext>
            </a:extLst>
          </p:cNvPr>
          <p:cNvSpPr>
            <a:spLocks noGrp="1"/>
          </p:cNvSpPr>
          <p:nvPr>
            <p:ph type="pic" sz="quarter" idx="17"/>
          </p:nvPr>
        </p:nvSpPr>
        <p:spPr>
          <a:xfrm>
            <a:off x="9087803" y="1546225"/>
            <a:ext cx="2423160" cy="1094189"/>
          </a:xfrm>
        </p:spPr>
        <p:txBody>
          <a:bodyPr/>
          <a:lstStyle>
            <a:lvl1pPr>
              <a:defRPr sz="1200">
                <a:solidFill>
                  <a:srgbClr val="FF0000"/>
                </a:solidFill>
              </a:defRPr>
            </a:lvl1pPr>
          </a:lstStyle>
          <a:p>
            <a:r>
              <a:rPr lang="en-US"/>
              <a:t>Click icon to add picture</a:t>
            </a:r>
            <a:endParaRPr lang="en-US" dirty="0"/>
          </a:p>
        </p:txBody>
      </p:sp>
      <p:sp>
        <p:nvSpPr>
          <p:cNvPr id="16" name="Text Placeholder 3">
            <a:extLst>
              <a:ext uri="{FF2B5EF4-FFF2-40B4-BE49-F238E27FC236}">
                <a16:creationId xmlns:a16="http://schemas.microsoft.com/office/drawing/2014/main" id="{08E43F54-A4C7-E048-AEC6-C190217EF53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11729529"/>
      </p:ext>
    </p:extLst>
  </p:cSld>
  <p:clrMapOvr>
    <a:masterClrMapping/>
  </p:clrMapOvr>
  <p:extLst>
    <p:ext uri="{DCECCB84-F9BA-43D5-87BE-67443E8EF086}">
      <p15:sldGuideLst xmlns:p15="http://schemas.microsoft.com/office/powerpoint/2012/main">
        <p15:guide id="1" pos="432" userDrawn="1">
          <p15:clr>
            <a:srgbClr val="FBAE40"/>
          </p15:clr>
        </p15:guide>
        <p15:guide id="2" pos="7251" userDrawn="1">
          <p15:clr>
            <a:srgbClr val="FBAE40"/>
          </p15:clr>
        </p15:guide>
        <p15:guide id="3" orient="horz" pos="918" userDrawn="1">
          <p15:clr>
            <a:srgbClr val="FBAE40"/>
          </p15:clr>
        </p15:guide>
        <p15:guide id="4" orient="horz" pos="974" userDrawn="1">
          <p15:clr>
            <a:srgbClr val="FBAE40"/>
          </p15:clr>
        </p15:guide>
        <p15:guide id="5" orient="horz" pos="305" userDrawn="1">
          <p15:clr>
            <a:srgbClr val="FBAE40"/>
          </p15:clr>
        </p15:guide>
        <p15:guide id="6" pos="1968" userDrawn="1">
          <p15:clr>
            <a:srgbClr val="FBAE40"/>
          </p15:clr>
        </p15:guide>
        <p15:guide id="7" pos="2184" userDrawn="1">
          <p15:clr>
            <a:srgbClr val="FBAE40"/>
          </p15:clr>
        </p15:guide>
        <p15:guide id="8" pos="3720" userDrawn="1">
          <p15:clr>
            <a:srgbClr val="FBAE40"/>
          </p15:clr>
        </p15:guide>
        <p15:guide id="9" pos="3960" userDrawn="1">
          <p15:clr>
            <a:srgbClr val="FBAE40"/>
          </p15:clr>
        </p15:guide>
        <p15:guide id="10" pos="5472" userDrawn="1">
          <p15:clr>
            <a:srgbClr val="FBAE40"/>
          </p15:clr>
        </p15:guide>
        <p15:guide id="11" pos="5712" userDrawn="1">
          <p15:clr>
            <a:srgbClr val="FBAE40"/>
          </p15:clr>
        </p15:guide>
        <p15:guide id="12" orient="horz" pos="1663" userDrawn="1">
          <p15:clr>
            <a:srgbClr val="FBAE40"/>
          </p15:clr>
        </p15:guide>
        <p15:guide id="13" orient="horz" pos="1968" userDrawn="1">
          <p15:clr>
            <a:srgbClr val="FBAE40"/>
          </p15:clr>
        </p15:guide>
        <p15:guide id="15" orient="horz" pos="4145" userDrawn="1">
          <p15:clr>
            <a:srgbClr val="FBAE40"/>
          </p15:clr>
        </p15:guide>
        <p15:guide id="16" orient="horz" pos="37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857204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0"/>
            <a:ext cx="3149600" cy="2752817"/>
          </a:xfrm>
        </p:spPr>
        <p:txBody>
          <a:bodyPr/>
          <a:lstStyle/>
          <a:p>
            <a:pPr lvl="0"/>
            <a:r>
              <a:rPr lang="en-US" dirty="0"/>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52817"/>
          </a:xfrm>
        </p:spPr>
        <p:txBody>
          <a:bodyPr/>
          <a:lstStyle/>
          <a:p>
            <a:pPr lvl="0"/>
            <a:r>
              <a:rPr lang="en-US" dirty="0"/>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52817"/>
          </a:xfrm>
        </p:spPr>
        <p:txBody>
          <a:bodyPr/>
          <a:lstStyle/>
          <a:p>
            <a:pPr lvl="0"/>
            <a:r>
              <a:rPr lang="en-US" dirty="0"/>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tx2"/>
                </a:solidFill>
              </a:defRPr>
            </a:lvl1pPr>
          </a:lstStyle>
          <a:p>
            <a:pPr lvl="0"/>
            <a:r>
              <a:rPr lang="en-US" dirty="0"/>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tx2"/>
                </a:solidFill>
              </a:defRPr>
            </a:lvl1pPr>
          </a:lstStyle>
          <a:p>
            <a:pPr lvl="0"/>
            <a:r>
              <a:rPr lang="en-US" dirty="0"/>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tx2"/>
                </a:solidFill>
              </a:defRPr>
            </a:lvl1pPr>
          </a:lstStyle>
          <a:p>
            <a:pPr lvl="0"/>
            <a:r>
              <a:rPr lang="en-US" dirty="0"/>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3824596383"/>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guide id="13" orient="horz" pos="19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898771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1"/>
            <a:ext cx="3149600" cy="2726184"/>
          </a:xfrm>
        </p:spPr>
        <p:txBody>
          <a:bodyPr/>
          <a:lstStyle/>
          <a:p>
            <a:pPr lvl="0"/>
            <a:r>
              <a:rPr lang="en-US" dirty="0"/>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26185"/>
          </a:xfrm>
        </p:spPr>
        <p:txBody>
          <a:bodyPr/>
          <a:lstStyle/>
          <a:p>
            <a:pPr lvl="0"/>
            <a:r>
              <a:rPr lang="en-US" dirty="0"/>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26185"/>
          </a:xfrm>
        </p:spPr>
        <p:txBody>
          <a:bodyPr/>
          <a:lstStyle/>
          <a:p>
            <a:pPr lvl="0"/>
            <a:r>
              <a:rPr lang="en-US" dirty="0"/>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accent2"/>
                </a:solidFill>
              </a:defRPr>
            </a:lvl1pPr>
          </a:lstStyle>
          <a:p>
            <a:pPr lvl="0"/>
            <a:r>
              <a:rPr lang="en-US" dirty="0"/>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accent2"/>
                </a:solidFill>
              </a:defRPr>
            </a:lvl1pPr>
          </a:lstStyle>
          <a:p>
            <a:pPr lvl="0"/>
            <a:r>
              <a:rPr lang="en-US" dirty="0"/>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accent2"/>
                </a:solidFill>
              </a:defRPr>
            </a:lvl1pPr>
          </a:lstStyle>
          <a:p>
            <a:pPr lvl="0"/>
            <a:r>
              <a:rPr lang="en-US" dirty="0"/>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670737002"/>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guide id="13" orient="horz" pos="19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0" name="Title 9">
            <a:extLst>
              <a:ext uri="{FF2B5EF4-FFF2-40B4-BE49-F238E27FC236}">
                <a16:creationId xmlns:a16="http://schemas.microsoft.com/office/drawing/2014/main" id="{9EA2F1B1-9452-3B47-A410-6A92F8E7FD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5039199"/>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4 Statistics">
    <p:bg>
      <p:bgPr>
        <a:solidFill>
          <a:srgbClr val="C3DEF9"/>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E98416-ED3F-DA4E-8DAD-172FB9B1A3D7}"/>
              </a:ext>
            </a:extLst>
          </p:cNvPr>
          <p:cNvGraphicFramePr>
            <a:graphicFrameLocks noChangeAspect="1"/>
          </p:cNvGraphicFramePr>
          <p:nvPr>
            <p:custDataLst>
              <p:tags r:id="rId1"/>
            </p:custDataLst>
            <p:extLst>
              <p:ext uri="{D42A27DB-BD31-4B8C-83A1-F6EECF244321}">
                <p14:modId xmlns:p14="http://schemas.microsoft.com/office/powerpoint/2010/main" val="16480947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2BE98416-ED3F-DA4E-8DAD-172FB9B1A3D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BA4B35-07F1-924E-A4FB-E9D9F676503D}"/>
              </a:ext>
            </a:extLst>
          </p:cNvPr>
          <p:cNvSpPr>
            <a:spLocks noGrp="1"/>
          </p:cNvSpPr>
          <p:nvPr>
            <p:ph type="title"/>
          </p:nvPr>
        </p:nvSpPr>
        <p:spPr>
          <a:xfrm>
            <a:off x="685800" y="486167"/>
            <a:ext cx="10820400" cy="966701"/>
          </a:xfrm>
        </p:spPr>
        <p:txBody>
          <a:bodyPr/>
          <a:lstStyle/>
          <a:p>
            <a:r>
              <a:rPr lang="en-US"/>
              <a:t>Click to edit Master title style</a:t>
            </a:r>
          </a:p>
        </p:txBody>
      </p:sp>
      <p:sp>
        <p:nvSpPr>
          <p:cNvPr id="7" name="Text Placeholder 6">
            <a:extLst>
              <a:ext uri="{FF2B5EF4-FFF2-40B4-BE49-F238E27FC236}">
                <a16:creationId xmlns:a16="http://schemas.microsoft.com/office/drawing/2014/main" id="{305A373B-F92F-AD4D-ACB1-2A44B9F69654}"/>
              </a:ext>
            </a:extLst>
          </p:cNvPr>
          <p:cNvSpPr>
            <a:spLocks noGrp="1"/>
          </p:cNvSpPr>
          <p:nvPr>
            <p:ph type="body" sz="quarter" idx="10" hasCustomPrompt="1"/>
          </p:nvPr>
        </p:nvSpPr>
        <p:spPr>
          <a:xfrm>
            <a:off x="3095625" y="1752600"/>
            <a:ext cx="2571749" cy="1188720"/>
          </a:xfrm>
        </p:spPr>
        <p:txBody>
          <a:bodyPr/>
          <a:lstStyle/>
          <a:p>
            <a:pPr lvl="0"/>
            <a:r>
              <a:rPr lang="en-US" dirty="0"/>
              <a:t>Click to edit content</a:t>
            </a:r>
          </a:p>
        </p:txBody>
      </p:sp>
      <p:sp>
        <p:nvSpPr>
          <p:cNvPr id="8" name="Text Placeholder 6">
            <a:extLst>
              <a:ext uri="{FF2B5EF4-FFF2-40B4-BE49-F238E27FC236}">
                <a16:creationId xmlns:a16="http://schemas.microsoft.com/office/drawing/2014/main" id="{7F6735D1-DD43-874F-A02D-C8C48903BB4C}"/>
              </a:ext>
            </a:extLst>
          </p:cNvPr>
          <p:cNvSpPr>
            <a:spLocks noGrp="1"/>
          </p:cNvSpPr>
          <p:nvPr>
            <p:ph type="body" sz="quarter" idx="11" hasCustomPrompt="1"/>
          </p:nvPr>
        </p:nvSpPr>
        <p:spPr>
          <a:xfrm>
            <a:off x="685800" y="1552576"/>
            <a:ext cx="2409825" cy="1343026"/>
          </a:xfrm>
        </p:spPr>
        <p:txBody>
          <a:bodyPr anchor="t"/>
          <a:lstStyle>
            <a:lvl1pPr>
              <a:defRPr sz="8200">
                <a:solidFill>
                  <a:schemeClr val="accent1"/>
                </a:solidFill>
              </a:defRPr>
            </a:lvl1pPr>
          </a:lstStyle>
          <a:p>
            <a:pPr lvl="0"/>
            <a:r>
              <a:rPr lang="en-US" dirty="0"/>
              <a:t>00%</a:t>
            </a:r>
          </a:p>
        </p:txBody>
      </p:sp>
      <p:sp>
        <p:nvSpPr>
          <p:cNvPr id="9" name="Text Placeholder 6">
            <a:extLst>
              <a:ext uri="{FF2B5EF4-FFF2-40B4-BE49-F238E27FC236}">
                <a16:creationId xmlns:a16="http://schemas.microsoft.com/office/drawing/2014/main" id="{A7C01DEE-14A2-DE44-98D6-0BFE7F615DEB}"/>
              </a:ext>
            </a:extLst>
          </p:cNvPr>
          <p:cNvSpPr>
            <a:spLocks noGrp="1"/>
          </p:cNvSpPr>
          <p:nvPr>
            <p:ph type="body" sz="quarter" idx="12" hasCustomPrompt="1"/>
          </p:nvPr>
        </p:nvSpPr>
        <p:spPr>
          <a:xfrm>
            <a:off x="3095625" y="3876675"/>
            <a:ext cx="2571749" cy="1188720"/>
          </a:xfrm>
        </p:spPr>
        <p:txBody>
          <a:bodyPr/>
          <a:lstStyle/>
          <a:p>
            <a:pPr lvl="0"/>
            <a:r>
              <a:rPr lang="en-US" dirty="0"/>
              <a:t>Click to edit content</a:t>
            </a:r>
          </a:p>
        </p:txBody>
      </p:sp>
      <p:sp>
        <p:nvSpPr>
          <p:cNvPr id="10" name="Text Placeholder 6">
            <a:extLst>
              <a:ext uri="{FF2B5EF4-FFF2-40B4-BE49-F238E27FC236}">
                <a16:creationId xmlns:a16="http://schemas.microsoft.com/office/drawing/2014/main" id="{20A6BDAC-0412-8943-B027-07A2B58B9CC1}"/>
              </a:ext>
            </a:extLst>
          </p:cNvPr>
          <p:cNvSpPr>
            <a:spLocks noGrp="1"/>
          </p:cNvSpPr>
          <p:nvPr>
            <p:ph type="body" sz="quarter" idx="13" hasCustomPrompt="1"/>
          </p:nvPr>
        </p:nvSpPr>
        <p:spPr>
          <a:xfrm>
            <a:off x="685800" y="3676651"/>
            <a:ext cx="2409825" cy="1343026"/>
          </a:xfrm>
        </p:spPr>
        <p:txBody>
          <a:bodyPr anchor="t"/>
          <a:lstStyle>
            <a:lvl1pPr>
              <a:defRPr sz="8200">
                <a:solidFill>
                  <a:schemeClr val="accent1"/>
                </a:solidFill>
              </a:defRPr>
            </a:lvl1pPr>
          </a:lstStyle>
          <a:p>
            <a:pPr lvl="0"/>
            <a:r>
              <a:rPr lang="en-US" dirty="0"/>
              <a:t>00%</a:t>
            </a:r>
          </a:p>
        </p:txBody>
      </p:sp>
      <p:sp>
        <p:nvSpPr>
          <p:cNvPr id="11" name="Text Placeholder 6">
            <a:extLst>
              <a:ext uri="{FF2B5EF4-FFF2-40B4-BE49-F238E27FC236}">
                <a16:creationId xmlns:a16="http://schemas.microsoft.com/office/drawing/2014/main" id="{953080F4-ADD6-8B4C-900B-D999C52FCE02}"/>
              </a:ext>
            </a:extLst>
          </p:cNvPr>
          <p:cNvSpPr>
            <a:spLocks noGrp="1"/>
          </p:cNvSpPr>
          <p:nvPr>
            <p:ph type="body" sz="quarter" idx="14" hasCustomPrompt="1"/>
          </p:nvPr>
        </p:nvSpPr>
        <p:spPr>
          <a:xfrm>
            <a:off x="8934451" y="1752600"/>
            <a:ext cx="2571749" cy="1188720"/>
          </a:xfrm>
        </p:spPr>
        <p:txBody>
          <a:bodyPr/>
          <a:lstStyle/>
          <a:p>
            <a:pPr lvl="0"/>
            <a:r>
              <a:rPr lang="en-US" dirty="0"/>
              <a:t>Click to edit content</a:t>
            </a:r>
          </a:p>
        </p:txBody>
      </p:sp>
      <p:sp>
        <p:nvSpPr>
          <p:cNvPr id="12" name="Text Placeholder 6">
            <a:extLst>
              <a:ext uri="{FF2B5EF4-FFF2-40B4-BE49-F238E27FC236}">
                <a16:creationId xmlns:a16="http://schemas.microsoft.com/office/drawing/2014/main" id="{584C6C70-4A44-1042-BE56-7AADBDA24F35}"/>
              </a:ext>
            </a:extLst>
          </p:cNvPr>
          <p:cNvSpPr>
            <a:spLocks noGrp="1"/>
          </p:cNvSpPr>
          <p:nvPr>
            <p:ph type="body" sz="quarter" idx="15" hasCustomPrompt="1"/>
          </p:nvPr>
        </p:nvSpPr>
        <p:spPr>
          <a:xfrm>
            <a:off x="6524626" y="1552576"/>
            <a:ext cx="2409825" cy="1343026"/>
          </a:xfrm>
        </p:spPr>
        <p:txBody>
          <a:bodyPr anchor="t"/>
          <a:lstStyle>
            <a:lvl1pPr>
              <a:defRPr sz="8200">
                <a:solidFill>
                  <a:schemeClr val="accent1"/>
                </a:solidFill>
              </a:defRPr>
            </a:lvl1pPr>
          </a:lstStyle>
          <a:p>
            <a:pPr lvl="0"/>
            <a:r>
              <a:rPr lang="en-US" dirty="0"/>
              <a:t>00%</a:t>
            </a:r>
          </a:p>
        </p:txBody>
      </p:sp>
      <p:sp>
        <p:nvSpPr>
          <p:cNvPr id="13" name="Text Placeholder 6">
            <a:extLst>
              <a:ext uri="{FF2B5EF4-FFF2-40B4-BE49-F238E27FC236}">
                <a16:creationId xmlns:a16="http://schemas.microsoft.com/office/drawing/2014/main" id="{A5C41753-5911-7E4B-961D-22FADC3D56E9}"/>
              </a:ext>
            </a:extLst>
          </p:cNvPr>
          <p:cNvSpPr>
            <a:spLocks noGrp="1"/>
          </p:cNvSpPr>
          <p:nvPr>
            <p:ph type="body" sz="quarter" idx="16" hasCustomPrompt="1"/>
          </p:nvPr>
        </p:nvSpPr>
        <p:spPr>
          <a:xfrm>
            <a:off x="8934451" y="3876675"/>
            <a:ext cx="2571749" cy="1188720"/>
          </a:xfrm>
        </p:spPr>
        <p:txBody>
          <a:bodyPr/>
          <a:lstStyle/>
          <a:p>
            <a:pPr lvl="0"/>
            <a:r>
              <a:rPr lang="en-US" dirty="0"/>
              <a:t>Click to edit content</a:t>
            </a:r>
          </a:p>
        </p:txBody>
      </p:sp>
      <p:sp>
        <p:nvSpPr>
          <p:cNvPr id="14" name="Text Placeholder 6">
            <a:extLst>
              <a:ext uri="{FF2B5EF4-FFF2-40B4-BE49-F238E27FC236}">
                <a16:creationId xmlns:a16="http://schemas.microsoft.com/office/drawing/2014/main" id="{000562E4-0171-C74A-AC57-85230A0231BE}"/>
              </a:ext>
            </a:extLst>
          </p:cNvPr>
          <p:cNvSpPr>
            <a:spLocks noGrp="1"/>
          </p:cNvSpPr>
          <p:nvPr>
            <p:ph type="body" sz="quarter" idx="17" hasCustomPrompt="1"/>
          </p:nvPr>
        </p:nvSpPr>
        <p:spPr>
          <a:xfrm>
            <a:off x="6524626" y="3676651"/>
            <a:ext cx="2409825" cy="1343026"/>
          </a:xfrm>
        </p:spPr>
        <p:txBody>
          <a:bodyPr anchor="t"/>
          <a:lstStyle>
            <a:lvl1pPr>
              <a:defRPr sz="8200">
                <a:solidFill>
                  <a:schemeClr val="accent1"/>
                </a:solidFill>
              </a:defRPr>
            </a:lvl1pPr>
          </a:lstStyle>
          <a:p>
            <a:pPr lvl="0"/>
            <a:r>
              <a:rPr lang="en-US" dirty="0"/>
              <a:t>00%</a:t>
            </a:r>
          </a:p>
        </p:txBody>
      </p:sp>
      <p:sp>
        <p:nvSpPr>
          <p:cNvPr id="15" name="Text Placeholder 3">
            <a:extLst>
              <a:ext uri="{FF2B5EF4-FFF2-40B4-BE49-F238E27FC236}">
                <a16:creationId xmlns:a16="http://schemas.microsoft.com/office/drawing/2014/main" id="{171F6816-DFC3-AB4A-B1D5-6204CF5FE92F}"/>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21323875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pos="4100" userDrawn="1">
          <p15:clr>
            <a:srgbClr val="FBAE40"/>
          </p15:clr>
        </p15:guide>
        <p15:guide id="4" pos="3575" userDrawn="1">
          <p15:clr>
            <a:srgbClr val="FBAE40"/>
          </p15:clr>
        </p15:guide>
        <p15:guide id="5" orient="horz" pos="4152" userDrawn="1">
          <p15:clr>
            <a:srgbClr val="FBAE40"/>
          </p15:clr>
        </p15:guide>
        <p15:guide id="6" orient="horz" pos="307" userDrawn="1">
          <p15:clr>
            <a:srgbClr val="FBAE40"/>
          </p15:clr>
        </p15:guide>
        <p15:guide id="7" orient="horz" pos="91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61103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0">
              <a:buFont typeface="System Font Regular"/>
              <a:buNone/>
              <a:tabLst/>
              <a:defRPr b="1">
                <a:solidFill>
                  <a:schemeClr val="tx2"/>
                </a:solidFill>
              </a:defRPr>
            </a:lvl1pPr>
          </a:lstStyle>
          <a:p>
            <a:pPr lvl="0"/>
            <a:r>
              <a:rPr lang="en-US" dirty="0"/>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quote. Lorem ipsum dolor sit amet, </a:t>
            </a:r>
            <a:r>
              <a:rPr lang="en-US" dirty="0" err="1"/>
              <a:t>consectetuer</a:t>
            </a:r>
            <a:r>
              <a:rPr lang="en-US" dirty="0"/>
              <a:t>.”</a:t>
            </a:r>
          </a:p>
        </p:txBody>
      </p:sp>
    </p:spTree>
    <p:extLst>
      <p:ext uri="{BB962C8B-B14F-4D97-AF65-F5344CB8AC3E}">
        <p14:creationId xmlns:p14="http://schemas.microsoft.com/office/powerpoint/2010/main" val="210870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161230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9525">
              <a:buFont typeface="System Font Regular"/>
              <a:buNone/>
              <a:tabLst/>
              <a:defRPr b="1">
                <a:solidFill>
                  <a:schemeClr val="bg1"/>
                </a:solidFill>
              </a:defRPr>
            </a:lvl1pPr>
          </a:lstStyle>
          <a:p>
            <a:pPr lvl="0"/>
            <a:r>
              <a:rPr lang="en-US" dirty="0"/>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quote. Lorem ipsum dolor sit amet, </a:t>
            </a:r>
            <a:r>
              <a:rPr lang="en-US" dirty="0" err="1"/>
              <a:t>consectetuer</a:t>
            </a:r>
            <a:r>
              <a:rPr lang="en-US" dirty="0"/>
              <a:t>.”</a:t>
            </a:r>
          </a:p>
        </p:txBody>
      </p:sp>
      <p:sp>
        <p:nvSpPr>
          <p:cNvPr id="7" name="TextBox 6">
            <a:extLst>
              <a:ext uri="{FF2B5EF4-FFF2-40B4-BE49-F238E27FC236}">
                <a16:creationId xmlns:a16="http://schemas.microsoft.com/office/drawing/2014/main" id="{4FB031E3-F81C-1243-BF01-61FFFCDD7542}"/>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9" name="Picture 8">
            <a:extLst>
              <a:ext uri="{FF2B5EF4-FFF2-40B4-BE49-F238E27FC236}">
                <a16:creationId xmlns:a16="http://schemas.microsoft.com/office/drawing/2014/main" id="{B96C3A00-852F-484A-97E9-46F8B77C4993}"/>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196828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41649325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3911"/>
            <a:ext cx="6199086" cy="201168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hasCustomPrompt="1"/>
          </p:nvPr>
        </p:nvSpPr>
        <p:spPr>
          <a:xfrm>
            <a:off x="676276" y="2835404"/>
            <a:ext cx="5486400" cy="150799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DFA6277B-20C5-423E-B414-405623D31E66}"/>
              </a:ext>
            </a:extLst>
          </p:cNvPr>
          <p:cNvSpPr>
            <a:spLocks noGrp="1"/>
          </p:cNvSpPr>
          <p:nvPr>
            <p:ph type="body" sz="quarter" idx="10" hasCustomPrompt="1"/>
          </p:nvPr>
        </p:nvSpPr>
        <p:spPr>
          <a:xfrm>
            <a:off x="676275" y="4348042"/>
            <a:ext cx="5486400" cy="928687"/>
          </a:xfrm>
        </p:spPr>
        <p:txBody>
          <a:bodyPr/>
          <a:lstStyle>
            <a:lvl1pPr>
              <a:defRPr>
                <a:solidFill>
                  <a:schemeClr val="tx2"/>
                </a:solidFill>
              </a:defRPr>
            </a:lvl1pPr>
          </a:lstStyle>
          <a:p>
            <a:pPr lvl="0"/>
            <a:r>
              <a:rPr lang="en-US" dirty="0"/>
              <a:t>Click to edit date</a:t>
            </a:r>
          </a:p>
        </p:txBody>
      </p:sp>
      <p:pic>
        <p:nvPicPr>
          <p:cNvPr id="17" name="Graphic 16">
            <a:extLst>
              <a:ext uri="{FF2B5EF4-FFF2-40B4-BE49-F238E27FC236}">
                <a16:creationId xmlns:a16="http://schemas.microsoft.com/office/drawing/2014/main" id="{3E4E4144-041D-49AA-9014-C5418974F66D}"/>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20293" r="17591"/>
          <a:stretch/>
        </p:blipFill>
        <p:spPr>
          <a:xfrm>
            <a:off x="6604000" y="-8878"/>
            <a:ext cx="5588000" cy="5404750"/>
          </a:xfrm>
          <a:prstGeom prst="rect">
            <a:avLst/>
          </a:prstGeom>
        </p:spPr>
      </p:pic>
      <p:pic>
        <p:nvPicPr>
          <p:cNvPr id="16" name="Picture 15">
            <a:extLst>
              <a:ext uri="{FF2B5EF4-FFF2-40B4-BE49-F238E27FC236}">
                <a16:creationId xmlns:a16="http://schemas.microsoft.com/office/drawing/2014/main" id="{B7ED1FBB-3271-334A-9467-2D6E9E69AB7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4201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76642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7664448" cy="2011680"/>
          </a:xfrm>
        </p:spPr>
        <p:txBody>
          <a:bodyPr/>
          <a:lstStyle>
            <a:lvl1pPr>
              <a:lnSpc>
                <a:spcPct val="90000"/>
              </a:lnSpc>
              <a:defRPr sz="6800">
                <a:solidFill>
                  <a:schemeClr val="tx2"/>
                </a:solidFill>
              </a:defRPr>
            </a:lvl1pPr>
          </a:lstStyle>
          <a:p>
            <a:r>
              <a:rPr lang="en-US" dirty="0"/>
              <a:t>Click to </a:t>
            </a:r>
            <a:br>
              <a:rPr lang="en-US" dirty="0"/>
            </a:br>
            <a:r>
              <a:rPr lang="en-US" dirty="0"/>
              <a:t>Edit Title</a:t>
            </a:r>
          </a:p>
        </p:txBody>
      </p:sp>
      <p:sp>
        <p:nvSpPr>
          <p:cNvPr id="3" name="Subtitle 2"/>
          <p:cNvSpPr>
            <a:spLocks noGrp="1"/>
          </p:cNvSpPr>
          <p:nvPr>
            <p:ph type="subTitle" idx="1" hasCustomPrompt="1"/>
          </p:nvPr>
        </p:nvSpPr>
        <p:spPr>
          <a:xfrm>
            <a:off x="676276" y="2809323"/>
            <a:ext cx="7664448" cy="1280794"/>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F16F5AC9-E4C4-41AA-884C-9D655026443A}"/>
              </a:ext>
            </a:extLst>
          </p:cNvPr>
          <p:cNvSpPr>
            <a:spLocks noGrp="1"/>
          </p:cNvSpPr>
          <p:nvPr>
            <p:ph type="body" sz="quarter" idx="10" hasCustomPrompt="1"/>
          </p:nvPr>
        </p:nvSpPr>
        <p:spPr>
          <a:xfrm>
            <a:off x="676275" y="4343399"/>
            <a:ext cx="4541838" cy="973709"/>
          </a:xfrm>
        </p:spPr>
        <p:txBody>
          <a:bodyPr/>
          <a:lstStyle>
            <a:lvl1pPr>
              <a:defRPr>
                <a:solidFill>
                  <a:schemeClr val="tx2"/>
                </a:solidFill>
              </a:defRPr>
            </a:lvl1pPr>
            <a:lvl2pPr>
              <a:buNone/>
              <a:defRPr/>
            </a:lvl2pPr>
          </a:lstStyle>
          <a:p>
            <a:pPr lvl="0"/>
            <a:r>
              <a:rPr lang="en-US" dirty="0"/>
              <a:t>Click to edit date</a:t>
            </a:r>
          </a:p>
        </p:txBody>
      </p:sp>
      <p:pic>
        <p:nvPicPr>
          <p:cNvPr id="17" name="Graphic 16">
            <a:extLst>
              <a:ext uri="{FF2B5EF4-FFF2-40B4-BE49-F238E27FC236}">
                <a16:creationId xmlns:a16="http://schemas.microsoft.com/office/drawing/2014/main" id="{C2D02CAB-940A-4626-B0D3-2014CBC27B56}"/>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4896" r="34473" b="17572"/>
          <a:stretch/>
        </p:blipFill>
        <p:spPr>
          <a:xfrm>
            <a:off x="6494010" y="470725"/>
            <a:ext cx="4780631" cy="4926900"/>
          </a:xfrm>
          <a:prstGeom prst="rect">
            <a:avLst/>
          </a:prstGeom>
        </p:spPr>
      </p:pic>
      <p:pic>
        <p:nvPicPr>
          <p:cNvPr id="15" name="Picture 14">
            <a:extLst>
              <a:ext uri="{FF2B5EF4-FFF2-40B4-BE49-F238E27FC236}">
                <a16:creationId xmlns:a16="http://schemas.microsoft.com/office/drawing/2014/main" id="{D44D3BF1-777D-EF49-8E9C-CBF5AE0C8A0F}"/>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370136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3900564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7474"/>
            <a:ext cx="5800724" cy="2011680"/>
          </a:xfrm>
        </p:spPr>
        <p:txBody>
          <a:bodyPr/>
          <a:lstStyle>
            <a:lvl1pPr>
              <a:lnSpc>
                <a:spcPct val="90000"/>
              </a:lnSpc>
              <a:defRPr sz="6800">
                <a:solidFill>
                  <a:schemeClr val="tx2"/>
                </a:solidFill>
              </a:defRPr>
            </a:lvl1pPr>
          </a:lstStyle>
          <a:p>
            <a:r>
              <a:rPr lang="en-US" dirty="0"/>
              <a:t>Click to Edit Title</a:t>
            </a:r>
          </a:p>
        </p:txBody>
      </p:sp>
      <p:sp>
        <p:nvSpPr>
          <p:cNvPr id="3" name="Subtitle 2"/>
          <p:cNvSpPr>
            <a:spLocks noGrp="1"/>
          </p:cNvSpPr>
          <p:nvPr>
            <p:ph type="subTitle" idx="1"/>
          </p:nvPr>
        </p:nvSpPr>
        <p:spPr>
          <a:xfrm>
            <a:off x="676276" y="2819399"/>
            <a:ext cx="5162549" cy="1219447"/>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DAC9C9E3-8423-44B8-A95F-6F11501854A5}"/>
              </a:ext>
            </a:extLst>
          </p:cNvPr>
          <p:cNvSpPr>
            <a:spLocks noGrp="1"/>
          </p:cNvSpPr>
          <p:nvPr>
            <p:ph type="body" sz="quarter" idx="10" hasCustomPrompt="1"/>
          </p:nvPr>
        </p:nvSpPr>
        <p:spPr>
          <a:xfrm>
            <a:off x="676275" y="4343400"/>
            <a:ext cx="4711700" cy="758825"/>
          </a:xfrm>
        </p:spPr>
        <p:txBody>
          <a:bodyPr/>
          <a:lstStyle>
            <a:lvl1pPr>
              <a:defRPr>
                <a:solidFill>
                  <a:schemeClr val="tx2"/>
                </a:solidFill>
              </a:defRPr>
            </a:lvl1pPr>
            <a:lvl2pPr>
              <a:buNone/>
              <a:defRPr/>
            </a:lvl2pPr>
          </a:lstStyle>
          <a:p>
            <a:pPr lvl="0"/>
            <a:r>
              <a:rPr lang="en-US" dirty="0"/>
              <a:t>Click to edit date</a:t>
            </a:r>
          </a:p>
        </p:txBody>
      </p:sp>
      <p:pic>
        <p:nvPicPr>
          <p:cNvPr id="17" name="Graphic 16">
            <a:extLst>
              <a:ext uri="{FF2B5EF4-FFF2-40B4-BE49-F238E27FC236}">
                <a16:creationId xmlns:a16="http://schemas.microsoft.com/office/drawing/2014/main" id="{673A5F40-EA22-4E5E-8551-CC19E1817923}"/>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0791" b="10236"/>
          <a:stretch/>
        </p:blipFill>
        <p:spPr>
          <a:xfrm>
            <a:off x="5387975" y="-10119"/>
            <a:ext cx="6828585" cy="5392697"/>
          </a:xfrm>
          <a:prstGeom prst="rect">
            <a:avLst/>
          </a:prstGeom>
        </p:spPr>
      </p:pic>
      <p:pic>
        <p:nvPicPr>
          <p:cNvPr id="16" name="Picture 15">
            <a:extLst>
              <a:ext uri="{FF2B5EF4-FFF2-40B4-BE49-F238E27FC236}">
                <a16:creationId xmlns:a16="http://schemas.microsoft.com/office/drawing/2014/main" id="{E316748D-279F-664B-9E63-17A3F759747D}"/>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838554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932573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32"/>
            <a:ext cx="5852160"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21612"/>
            <a:ext cx="5486399" cy="1052298"/>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88DB92A2-288E-4509-B168-B13B50C0208F}"/>
              </a:ext>
            </a:extLst>
          </p:cNvPr>
          <p:cNvSpPr>
            <a:spLocks noGrp="1"/>
          </p:cNvSpPr>
          <p:nvPr>
            <p:ph type="body" sz="quarter" idx="10" hasCustomPrompt="1"/>
          </p:nvPr>
        </p:nvSpPr>
        <p:spPr>
          <a:xfrm>
            <a:off x="676275" y="4343400"/>
            <a:ext cx="4013200" cy="758825"/>
          </a:xfrm>
        </p:spPr>
        <p:txBody>
          <a:bodyPr/>
          <a:lstStyle>
            <a:lvl1pPr>
              <a:defRPr>
                <a:solidFill>
                  <a:schemeClr val="bg1"/>
                </a:solidFill>
              </a:defRPr>
            </a:lvl1pPr>
          </a:lstStyle>
          <a:p>
            <a:pPr lvl="0"/>
            <a:r>
              <a:rPr lang="en-US" dirty="0"/>
              <a:t>Click to edit date</a:t>
            </a:r>
          </a:p>
        </p:txBody>
      </p:sp>
      <p:pic>
        <p:nvPicPr>
          <p:cNvPr id="17" name="Graphic 16">
            <a:extLst>
              <a:ext uri="{FF2B5EF4-FFF2-40B4-BE49-F238E27FC236}">
                <a16:creationId xmlns:a16="http://schemas.microsoft.com/office/drawing/2014/main" id="{91449E5C-422E-48D1-BFD0-76D26E85F432}"/>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1" t="21679" r="977"/>
          <a:stretch/>
        </p:blipFill>
        <p:spPr>
          <a:xfrm>
            <a:off x="5358662" y="-17755"/>
            <a:ext cx="6833338" cy="5404749"/>
          </a:xfrm>
          <a:prstGeom prst="rect">
            <a:avLst/>
          </a:prstGeom>
        </p:spPr>
      </p:pic>
      <p:pic>
        <p:nvPicPr>
          <p:cNvPr id="23" name="Picture 22">
            <a:extLst>
              <a:ext uri="{FF2B5EF4-FFF2-40B4-BE49-F238E27FC236}">
                <a16:creationId xmlns:a16="http://schemas.microsoft.com/office/drawing/2014/main" id="{359C9FE7-BDF8-544D-9C65-72E6E3A5DD2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156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858335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51"/>
            <a:ext cx="6753224"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21631"/>
            <a:ext cx="5486399" cy="1020442"/>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C6AF4D27-7681-462E-859E-C63E3CF05F4D}"/>
              </a:ext>
            </a:extLst>
          </p:cNvPr>
          <p:cNvSpPr>
            <a:spLocks noGrp="1"/>
          </p:cNvSpPr>
          <p:nvPr>
            <p:ph type="body" sz="quarter" idx="10" hasCustomPrompt="1"/>
          </p:nvPr>
        </p:nvSpPr>
        <p:spPr>
          <a:xfrm>
            <a:off x="676275" y="4343400"/>
            <a:ext cx="4052888" cy="838200"/>
          </a:xfrm>
        </p:spPr>
        <p:txBody>
          <a:bodyPr/>
          <a:lstStyle>
            <a:lvl1pPr>
              <a:defRPr>
                <a:solidFill>
                  <a:schemeClr val="bg1"/>
                </a:solidFill>
              </a:defRPr>
            </a:lvl1pPr>
          </a:lstStyle>
          <a:p>
            <a:pPr lvl="0"/>
            <a:r>
              <a:rPr lang="en-US" dirty="0"/>
              <a:t>Click to edit date</a:t>
            </a:r>
          </a:p>
        </p:txBody>
      </p:sp>
      <p:pic>
        <p:nvPicPr>
          <p:cNvPr id="16" name="Graphic 15">
            <a:extLst>
              <a:ext uri="{FF2B5EF4-FFF2-40B4-BE49-F238E27FC236}">
                <a16:creationId xmlns:a16="http://schemas.microsoft.com/office/drawing/2014/main" id="{E56AB389-6986-4D7F-B9B4-E616224F2D98}"/>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b="6145"/>
          <a:stretch/>
        </p:blipFill>
        <p:spPr>
          <a:xfrm>
            <a:off x="5601810" y="-682383"/>
            <a:ext cx="6476213" cy="6078255"/>
          </a:xfrm>
          <a:prstGeom prst="rect">
            <a:avLst/>
          </a:prstGeom>
        </p:spPr>
      </p:pic>
      <p:pic>
        <p:nvPicPr>
          <p:cNvPr id="17" name="Picture 16">
            <a:extLst>
              <a:ext uri="{FF2B5EF4-FFF2-40B4-BE49-F238E27FC236}">
                <a16:creationId xmlns:a16="http://schemas.microsoft.com/office/drawing/2014/main" id="{3F3F6586-BC95-174D-B641-82F4E58E5C4A}"/>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3712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63838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6753224" cy="2011680"/>
          </a:xfrm>
        </p:spPr>
        <p:txBody>
          <a:bodyPr/>
          <a:lstStyle>
            <a:lvl1pPr>
              <a:lnSpc>
                <a:spcPct val="90000"/>
              </a:lnSpc>
              <a:defRPr sz="680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76276" y="2819400"/>
            <a:ext cx="5486399" cy="995516"/>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5" name="Text Placeholder 4">
            <a:extLst>
              <a:ext uri="{FF2B5EF4-FFF2-40B4-BE49-F238E27FC236}">
                <a16:creationId xmlns:a16="http://schemas.microsoft.com/office/drawing/2014/main" id="{A227D77E-A6BB-438E-B0BB-318CCA9B01C3}"/>
              </a:ext>
            </a:extLst>
          </p:cNvPr>
          <p:cNvSpPr>
            <a:spLocks noGrp="1"/>
          </p:cNvSpPr>
          <p:nvPr>
            <p:ph type="body" sz="quarter" idx="10" hasCustomPrompt="1"/>
          </p:nvPr>
        </p:nvSpPr>
        <p:spPr>
          <a:xfrm>
            <a:off x="676275" y="4343400"/>
            <a:ext cx="4849813" cy="758825"/>
          </a:xfrm>
        </p:spPr>
        <p:txBody>
          <a:bodyPr/>
          <a:lstStyle>
            <a:lvl1pPr>
              <a:defRPr>
                <a:solidFill>
                  <a:schemeClr val="bg1"/>
                </a:solidFill>
              </a:defRPr>
            </a:lvl1pPr>
          </a:lstStyle>
          <a:p>
            <a:pPr lvl="0"/>
            <a:r>
              <a:rPr lang="en-US" dirty="0"/>
              <a:t>Click to edit date</a:t>
            </a:r>
          </a:p>
        </p:txBody>
      </p:sp>
      <p:pic>
        <p:nvPicPr>
          <p:cNvPr id="16" name="Graphic 15">
            <a:extLst>
              <a:ext uri="{FF2B5EF4-FFF2-40B4-BE49-F238E27FC236}">
                <a16:creationId xmlns:a16="http://schemas.microsoft.com/office/drawing/2014/main" id="{0EE69D27-BC45-4783-B1C4-FE8B20711414}"/>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6842" r="10970" b="13899"/>
          <a:stretch/>
        </p:blipFill>
        <p:spPr>
          <a:xfrm>
            <a:off x="5129418" y="6620"/>
            <a:ext cx="7062582" cy="5389252"/>
          </a:xfrm>
          <a:prstGeom prst="rect">
            <a:avLst/>
          </a:prstGeom>
        </p:spPr>
      </p:pic>
      <p:pic>
        <p:nvPicPr>
          <p:cNvPr id="10" name="Picture 9">
            <a:extLst>
              <a:ext uri="{FF2B5EF4-FFF2-40B4-BE49-F238E27FC236}">
                <a16:creationId xmlns:a16="http://schemas.microsoft.com/office/drawing/2014/main" id="{E1AC1052-5426-1848-A915-1ECF5BE6A176}"/>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149103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456298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5DA4983B-2D18-4C45-8655-49D75E8E8334}"/>
              </a:ext>
            </a:extLst>
          </p:cNvPr>
          <p:cNvSpPr>
            <a:spLocks noGrp="1"/>
          </p:cNvSpPr>
          <p:nvPr>
            <p:ph type="pic" sz="quarter" idx="10" hasCustomPrompt="1"/>
          </p:nvPr>
        </p:nvSpPr>
        <p:spPr>
          <a:xfrm>
            <a:off x="0" y="0"/>
            <a:ext cx="12191998" cy="5486400"/>
          </a:xfrm>
          <a:solidFill>
            <a:schemeClr val="bg1">
              <a:lumMod val="85000"/>
            </a:schemeClr>
          </a:solidFill>
        </p:spPr>
        <p:txBody>
          <a:bodyPr/>
          <a:lstStyle>
            <a:lvl1pPr>
              <a:defRPr>
                <a:solidFill>
                  <a:srgbClr val="FF0000"/>
                </a:solidFill>
              </a:defRPr>
            </a:lvl1pPr>
          </a:lstStyle>
          <a:p>
            <a:r>
              <a:rPr lang="en-US" dirty="0"/>
              <a:t>Bring picture placeholder to front. Click on icon to insert picture. Send picture to back.</a:t>
            </a:r>
          </a:p>
        </p:txBody>
      </p:sp>
      <p:sp>
        <p:nvSpPr>
          <p:cNvPr id="8" name="Text Placeholder 6">
            <a:extLst>
              <a:ext uri="{FF2B5EF4-FFF2-40B4-BE49-F238E27FC236}">
                <a16:creationId xmlns:a16="http://schemas.microsoft.com/office/drawing/2014/main" id="{2EAE58D9-AEE9-D948-98A7-255E23E4A750}"/>
              </a:ext>
            </a:extLst>
          </p:cNvPr>
          <p:cNvSpPr>
            <a:spLocks noGrp="1"/>
          </p:cNvSpPr>
          <p:nvPr>
            <p:ph type="body" sz="quarter" idx="11" hasCustomPrompt="1"/>
          </p:nvPr>
        </p:nvSpPr>
        <p:spPr>
          <a:xfrm>
            <a:off x="0" y="0"/>
            <a:ext cx="12191998" cy="54864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dirty="0"/>
              <a:t>This is an overlay. Select and send to back to insert image.</a:t>
            </a:r>
          </a:p>
        </p:txBody>
      </p:sp>
      <p:sp>
        <p:nvSpPr>
          <p:cNvPr id="2" name="Title 1"/>
          <p:cNvSpPr>
            <a:spLocks noGrp="1"/>
          </p:cNvSpPr>
          <p:nvPr>
            <p:ph type="ctrTitle" hasCustomPrompt="1"/>
          </p:nvPr>
        </p:nvSpPr>
        <p:spPr>
          <a:xfrm>
            <a:off x="676276" y="800100"/>
            <a:ext cx="6334124" cy="2011680"/>
          </a:xfrm>
        </p:spPr>
        <p:txBody>
          <a:bodyPr/>
          <a:lstStyle>
            <a:lvl1pPr>
              <a:lnSpc>
                <a:spcPct val="90000"/>
              </a:lnSpc>
              <a:defRPr sz="6800">
                <a:solidFill>
                  <a:schemeClr val="accent2"/>
                </a:solidFill>
              </a:defRPr>
            </a:lvl1pPr>
          </a:lstStyle>
          <a:p>
            <a:r>
              <a:rPr lang="en-US" dirty="0"/>
              <a:t>Click to Edit Title</a:t>
            </a:r>
          </a:p>
        </p:txBody>
      </p:sp>
      <p:sp>
        <p:nvSpPr>
          <p:cNvPr id="3" name="Subtitle 2"/>
          <p:cNvSpPr>
            <a:spLocks noGrp="1"/>
          </p:cNvSpPr>
          <p:nvPr>
            <p:ph type="subTitle" idx="1" hasCustomPrompt="1"/>
          </p:nvPr>
        </p:nvSpPr>
        <p:spPr>
          <a:xfrm>
            <a:off x="676276" y="2825544"/>
            <a:ext cx="5486400" cy="135316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6" name="Text Placeholder 5">
            <a:extLst>
              <a:ext uri="{FF2B5EF4-FFF2-40B4-BE49-F238E27FC236}">
                <a16:creationId xmlns:a16="http://schemas.microsoft.com/office/drawing/2014/main" id="{D4508BD9-A70A-46DE-9B4F-2FCCA30C6F41}"/>
              </a:ext>
            </a:extLst>
          </p:cNvPr>
          <p:cNvSpPr>
            <a:spLocks noGrp="1"/>
          </p:cNvSpPr>
          <p:nvPr>
            <p:ph type="body" sz="quarter" idx="12" hasCustomPrompt="1"/>
          </p:nvPr>
        </p:nvSpPr>
        <p:spPr>
          <a:xfrm>
            <a:off x="676275" y="4343400"/>
            <a:ext cx="4437063" cy="828675"/>
          </a:xfrm>
        </p:spPr>
        <p:txBody>
          <a:bodyPr/>
          <a:lstStyle>
            <a:lvl1pPr>
              <a:defRPr>
                <a:solidFill>
                  <a:schemeClr val="tx2"/>
                </a:solidFill>
              </a:defRPr>
            </a:lvl1pPr>
          </a:lstStyle>
          <a:p>
            <a:pPr lvl="0"/>
            <a:r>
              <a:rPr lang="en-US" dirty="0"/>
              <a:t>Click to edit date</a:t>
            </a:r>
          </a:p>
        </p:txBody>
      </p:sp>
      <p:pic>
        <p:nvPicPr>
          <p:cNvPr id="13" name="Picture 12">
            <a:extLst>
              <a:ext uri="{FF2B5EF4-FFF2-40B4-BE49-F238E27FC236}">
                <a16:creationId xmlns:a16="http://schemas.microsoft.com/office/drawing/2014/main" id="{06B02C21-247E-9340-BC9C-6C97543EE7F2}"/>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22773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4" name="Title 3">
            <a:extLst>
              <a:ext uri="{FF2B5EF4-FFF2-40B4-BE49-F238E27FC236}">
                <a16:creationId xmlns:a16="http://schemas.microsoft.com/office/drawing/2014/main" id="{DEF5FC9D-25EF-E44C-9CF9-C110B83417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31005"/>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9110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Divider light blue">
  <p:cSld name="1_Divider light blue">
    <p:bg>
      <p:bgPr>
        <a:solidFill>
          <a:srgbClr val="C3DEF9"/>
        </a:solidFill>
        <a:effectLst/>
      </p:bgPr>
    </p:bg>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763059" y="1411287"/>
            <a:ext cx="7315200" cy="2377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7200"/>
              <a:buFont typeface="Arial"/>
              <a:buNone/>
              <a:defRPr sz="7200" b="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763588" y="3789363"/>
            <a:ext cx="10734675" cy="165735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3600"/>
              <a:buNone/>
              <a:defRPr sz="3600">
                <a:solidFill>
                  <a:schemeClr val="dk2"/>
                </a:solidFill>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0799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85800" y="1554480"/>
            <a:ext cx="10820400" cy="42337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3D5912A0-2096-8547-ACCA-E84C356C065B}"/>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sp>
        <p:nvSpPr>
          <p:cNvPr id="7" name="Text Placeholder 3">
            <a:extLst>
              <a:ext uri="{FF2B5EF4-FFF2-40B4-BE49-F238E27FC236}">
                <a16:creationId xmlns:a16="http://schemas.microsoft.com/office/drawing/2014/main" id="{C2ECBA4B-6198-5D4F-A9C6-90701BABD074}"/>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pic>
        <p:nvPicPr>
          <p:cNvPr id="5" name="Picture 4" descr="Logo&#10;&#10;Description automatically generated">
            <a:extLst>
              <a:ext uri="{FF2B5EF4-FFF2-40B4-BE49-F238E27FC236}">
                <a16:creationId xmlns:a16="http://schemas.microsoft.com/office/drawing/2014/main" id="{6179E91C-EA2A-EE4B-8F2E-F744CD71DB48}"/>
              </a:ext>
            </a:extLst>
          </p:cNvPr>
          <p:cNvPicPr>
            <a:picLocks noChangeAspect="1"/>
          </p:cNvPicPr>
          <p:nvPr userDrawn="1"/>
        </p:nvPicPr>
        <p:blipFill>
          <a:blip r:embed="rId2"/>
          <a:stretch>
            <a:fillRect/>
          </a:stretch>
        </p:blipFill>
        <p:spPr>
          <a:xfrm>
            <a:off x="676655" y="6076883"/>
            <a:ext cx="1445349" cy="533403"/>
          </a:xfrm>
          <a:prstGeom prst="rect">
            <a:avLst/>
          </a:prstGeom>
        </p:spPr>
      </p:pic>
    </p:spTree>
    <p:extLst>
      <p:ext uri="{BB962C8B-B14F-4D97-AF65-F5344CB8AC3E}">
        <p14:creationId xmlns:p14="http://schemas.microsoft.com/office/powerpoint/2010/main" val="309927765"/>
      </p:ext>
    </p:extLst>
  </p:cSld>
  <p:clrMapOvr>
    <a:masterClrMapping/>
  </p:clrMapOvr>
  <p:extLst>
    <p:ext uri="{DCECCB84-F9BA-43D5-87BE-67443E8EF086}">
      <p15:sldGuideLst xmlns:p15="http://schemas.microsoft.com/office/powerpoint/2012/main">
        <p15:guide id="1" orient="horz" pos="304">
          <p15:clr>
            <a:srgbClr val="FBAE40"/>
          </p15:clr>
        </p15:guide>
        <p15:guide id="2" orient="horz" pos="916">
          <p15:clr>
            <a:srgbClr val="FBAE40"/>
          </p15:clr>
        </p15:guide>
        <p15:guide id="3" orient="horz" pos="974">
          <p15:clr>
            <a:srgbClr val="FBAE40"/>
          </p15:clr>
        </p15:guide>
        <p15:guide id="4" orient="horz" pos="3792">
          <p15:clr>
            <a:srgbClr val="FBAE40"/>
          </p15:clr>
        </p15:guide>
        <p15:guide id="6" pos="430">
          <p15:clr>
            <a:srgbClr val="FBAE40"/>
          </p15:clr>
        </p15:guide>
        <p15:guide id="7" pos="7251">
          <p15:clr>
            <a:srgbClr val="FBAE40"/>
          </p15:clr>
        </p15:guide>
        <p15:guide id="8" orient="horz" pos="41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9594908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134117678"/>
      </p:ext>
    </p:extLst>
  </p:cSld>
  <p:clrMapOvr>
    <a:masterClrMapping/>
  </p:clrMapOvr>
  <p:extLst>
    <p:ext uri="{DCECCB84-F9BA-43D5-87BE-67443E8EF086}">
      <p15:sldGuideLst xmlns:p15="http://schemas.microsoft.com/office/powerpoint/2012/main">
        <p15:guide id="1" pos="3612" userDrawn="1">
          <p15:clr>
            <a:srgbClr val="FBAE40"/>
          </p15:clr>
        </p15:guide>
        <p15:guide id="2" pos="4068" userDrawn="1">
          <p15:clr>
            <a:srgbClr val="FBAE40"/>
          </p15:clr>
        </p15:guide>
        <p15:guide id="3" pos="430" userDrawn="1">
          <p15:clr>
            <a:srgbClr val="FBAE40"/>
          </p15:clr>
        </p15:guide>
        <p15:guide id="4" pos="7251" userDrawn="1">
          <p15:clr>
            <a:srgbClr val="FBAE40"/>
          </p15:clr>
        </p15:guide>
        <p15:guide id="5" orient="horz" pos="304" userDrawn="1">
          <p15:clr>
            <a:srgbClr val="FBAE40"/>
          </p15:clr>
        </p15:guide>
        <p15:guide id="6" orient="horz" pos="916"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877572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1963064450"/>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30">
          <p15:clr>
            <a:srgbClr val="FBAE40"/>
          </p15:clr>
        </p15:guide>
        <p15:guide id="4" pos="7251">
          <p15:clr>
            <a:srgbClr val="FBAE40"/>
          </p15:clr>
        </p15:guide>
        <p15:guide id="5" orient="horz" pos="304">
          <p15:clr>
            <a:srgbClr val="FBAE40"/>
          </p15:clr>
        </p15:guide>
        <p15:guide id="6" orient="horz" pos="916">
          <p15:clr>
            <a:srgbClr val="FBAE40"/>
          </p15:clr>
        </p15:guide>
        <p15:guide id="7" orient="horz" pos="974">
          <p15:clr>
            <a:srgbClr val="FBAE40"/>
          </p15:clr>
        </p15:guide>
        <p15:guide id="8" orient="horz" pos="3789">
          <p15:clr>
            <a:srgbClr val="FBAE40"/>
          </p15:clr>
        </p15:guide>
        <p15:guide id="10" orient="horz" pos="41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210519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24883"/>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7950" y="1554480"/>
            <a:ext cx="5048250" cy="4224884"/>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DA49326E-611B-9141-A285-4871899E6BDD}"/>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
        <p:nvSpPr>
          <p:cNvPr id="12" name="TextBox 11">
            <a:extLst>
              <a:ext uri="{FF2B5EF4-FFF2-40B4-BE49-F238E27FC236}">
                <a16:creationId xmlns:a16="http://schemas.microsoft.com/office/drawing/2014/main" id="{BF4E733E-AB5F-8647-9DEF-DAF91768AC0F}"/>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dirty="0">
              <a:solidFill>
                <a:schemeClr val="bg1"/>
              </a:solidFill>
            </a:endParaRPr>
          </a:p>
        </p:txBody>
      </p:sp>
      <p:pic>
        <p:nvPicPr>
          <p:cNvPr id="6" name="Picture 5">
            <a:extLst>
              <a:ext uri="{FF2B5EF4-FFF2-40B4-BE49-F238E27FC236}">
                <a16:creationId xmlns:a16="http://schemas.microsoft.com/office/drawing/2014/main" id="{0A04F0CD-F17C-C34F-AE2B-4564FE91770D}"/>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3202611437"/>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28">
          <p15:clr>
            <a:srgbClr val="FBAE40"/>
          </p15:clr>
        </p15:guide>
        <p15:guide id="4" pos="7251">
          <p15:clr>
            <a:srgbClr val="FBAE40"/>
          </p15:clr>
        </p15:guide>
        <p15:guide id="5" orient="horz" pos="916">
          <p15:clr>
            <a:srgbClr val="FBAE40"/>
          </p15:clr>
        </p15:guide>
        <p15:guide id="6" orient="horz" pos="304">
          <p15:clr>
            <a:srgbClr val="FBAE40"/>
          </p15:clr>
        </p15:guide>
        <p15:guide id="7" orient="horz" pos="974">
          <p15:clr>
            <a:srgbClr val="FBAE40"/>
          </p15:clr>
        </p15:guide>
        <p15:guide id="9" orient="horz" pos="3792">
          <p15:clr>
            <a:srgbClr val="FBAE40"/>
          </p15:clr>
        </p15:guide>
        <p15:guide id="10" orient="horz" pos="41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559156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footnote or delete if not using</a:t>
            </a:r>
          </a:p>
        </p:txBody>
      </p:sp>
    </p:spTree>
    <p:extLst>
      <p:ext uri="{BB962C8B-B14F-4D97-AF65-F5344CB8AC3E}">
        <p14:creationId xmlns:p14="http://schemas.microsoft.com/office/powerpoint/2010/main" val="4014369995"/>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5AB5C1-C09C-4A45-BA68-B59DF3B48E34}"/>
              </a:ext>
            </a:extLst>
          </p:cNvPr>
          <p:cNvGraphicFramePr>
            <a:graphicFrameLocks noChangeAspect="1"/>
          </p:cNvGraphicFramePr>
          <p:nvPr>
            <p:custDataLst>
              <p:tags r:id="rId43"/>
            </p:custDataLst>
            <p:extLst>
              <p:ext uri="{D42A27DB-BD31-4B8C-83A1-F6EECF244321}">
                <p14:modId xmlns:p14="http://schemas.microsoft.com/office/powerpoint/2010/main" val="792796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5" imgW="7772400" imgH="10058400" progId="TCLayout.ActiveDocument.1">
                  <p:embed/>
                </p:oleObj>
              </mc:Choice>
              <mc:Fallback>
                <p:oleObj name="think-cell Slide" r:id="rId45" imgW="7772400" imgH="10058400" progId="TCLayout.ActiveDocument.1">
                  <p:embed/>
                  <p:pic>
                    <p:nvPicPr>
                      <p:cNvPr id="8" name="Object 7" hidden="1">
                        <a:extLst>
                          <a:ext uri="{FF2B5EF4-FFF2-40B4-BE49-F238E27FC236}">
                            <a16:creationId xmlns:a16="http://schemas.microsoft.com/office/drawing/2014/main" id="{A05AB5C1-C09C-4A45-BA68-B59DF3B48E34}"/>
                          </a:ext>
                        </a:extLst>
                      </p:cNvPr>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CCA3344-B815-AB4E-9159-EF28A5D04D52}"/>
              </a:ext>
            </a:extLst>
          </p:cNvPr>
          <p:cNvSpPr/>
          <p:nvPr>
            <p:custDataLst>
              <p:tags r:id="rId4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3400" b="0" i="0" baseline="0" dirty="0">
              <a:latin typeface="Arial" panose="020B0604020202020204" pitchFamily="34" charset="0"/>
              <a:ea typeface="+mj-ea"/>
              <a:sym typeface="Arial" panose="020B0604020202020204" pitchFamily="34" charset="0"/>
            </a:endParaRPr>
          </a:p>
        </p:txBody>
      </p:sp>
      <p:sp>
        <p:nvSpPr>
          <p:cNvPr id="2" name="Title Placeholder 1"/>
          <p:cNvSpPr>
            <a:spLocks noGrp="1"/>
          </p:cNvSpPr>
          <p:nvPr>
            <p:ph type="title"/>
          </p:nvPr>
        </p:nvSpPr>
        <p:spPr>
          <a:xfrm>
            <a:off x="685800" y="486167"/>
            <a:ext cx="10820400" cy="966701"/>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85800" y="1554481"/>
            <a:ext cx="10820400" cy="4260394"/>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AF02684D-55E1-A14B-A284-921FEE3CD45A}"/>
              </a:ext>
            </a:extLst>
          </p:cNvPr>
          <p:cNvSpPr txBox="1"/>
          <p:nvPr/>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pPr algn="r"/>
              <a:t>‹#›</a:t>
            </a:fld>
            <a:endParaRPr lang="en-US" sz="1000" dirty="0"/>
          </a:p>
        </p:txBody>
      </p:sp>
      <p:pic>
        <p:nvPicPr>
          <p:cNvPr id="5" name="Picture 4">
            <a:extLst>
              <a:ext uri="{FF2B5EF4-FFF2-40B4-BE49-F238E27FC236}">
                <a16:creationId xmlns:a16="http://schemas.microsoft.com/office/drawing/2014/main" id="{8D00682A-6378-764D-85DE-3507FC05C8B0}"/>
              </a:ext>
            </a:extLst>
          </p:cNvPr>
          <p:cNvPicPr>
            <a:picLocks noChangeAspect="1"/>
          </p:cNvPicPr>
          <p:nvPr userDrawn="1"/>
        </p:nvPicPr>
        <p:blipFill>
          <a:blip r:embed="rId47"/>
          <a:stretch>
            <a:fillRect/>
          </a:stretch>
        </p:blipFill>
        <p:spPr>
          <a:xfrm>
            <a:off x="685800" y="6089238"/>
            <a:ext cx="1423325" cy="525275"/>
          </a:xfrm>
          <a:prstGeom prst="rect">
            <a:avLst/>
          </a:prstGeom>
        </p:spPr>
      </p:pic>
      <p:sp>
        <p:nvSpPr>
          <p:cNvPr id="6" name="TextBox 5">
            <a:extLst>
              <a:ext uri="{FF2B5EF4-FFF2-40B4-BE49-F238E27FC236}">
                <a16:creationId xmlns:a16="http://schemas.microsoft.com/office/drawing/2014/main" id="{82BB8F7A-E5A6-87D9-68E2-FCFBC5CF1C14}"/>
              </a:ext>
            </a:extLst>
          </p:cNvPr>
          <p:cNvSpPr txBox="1"/>
          <p:nvPr userDrawn="1">
            <p:extLst>
              <p:ext uri="{1162E1C5-73C7-4A58-AE30-91384D911F3F}">
                <p184:classification xmlns:p184="http://schemas.microsoft.com/office/powerpoint/2018/4/main" val="ftr"/>
              </p:ext>
            </p:extLst>
          </p:nvPr>
        </p:nvSpPr>
        <p:spPr>
          <a:xfrm>
            <a:off x="63500" y="6642100"/>
            <a:ext cx="74771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Internal-Only</a:t>
            </a:r>
          </a:p>
        </p:txBody>
      </p:sp>
    </p:spTree>
    <p:extLst>
      <p:ext uri="{BB962C8B-B14F-4D97-AF65-F5344CB8AC3E}">
        <p14:creationId xmlns:p14="http://schemas.microsoft.com/office/powerpoint/2010/main" val="1733591123"/>
      </p:ext>
    </p:extLst>
  </p:cSld>
  <p:clrMap bg1="lt1" tx1="dk1" bg2="lt2" tx2="dk2" accent1="accent1" accent2="accent2" accent3="accent3" accent4="accent4" accent5="accent5" accent6="accent6" hlink="hlink" folHlink="folHlink"/>
  <p:sldLayoutIdLst>
    <p:sldLayoutId id="2147483661" r:id="rId1"/>
    <p:sldLayoutId id="2147483701" r:id="rId2"/>
    <p:sldLayoutId id="2147483662" r:id="rId3"/>
    <p:sldLayoutId id="2147483692" r:id="rId4"/>
    <p:sldLayoutId id="2147483663" r:id="rId5"/>
    <p:sldLayoutId id="2147483664" r:id="rId6"/>
    <p:sldLayoutId id="2147483693" r:id="rId7"/>
    <p:sldLayoutId id="2147483665" r:id="rId8"/>
    <p:sldLayoutId id="2147483666" r:id="rId9"/>
    <p:sldLayoutId id="2147483694" r:id="rId10"/>
    <p:sldLayoutId id="2147483667" r:id="rId11"/>
    <p:sldLayoutId id="2147483668" r:id="rId12"/>
    <p:sldLayoutId id="2147483672" r:id="rId13"/>
    <p:sldLayoutId id="2147483669" r:id="rId14"/>
    <p:sldLayoutId id="2147483670" r:id="rId15"/>
    <p:sldLayoutId id="2147483704" r:id="rId16"/>
    <p:sldLayoutId id="2147483673" r:id="rId17"/>
    <p:sldLayoutId id="2147483674" r:id="rId18"/>
    <p:sldLayoutId id="2147483676" r:id="rId19"/>
    <p:sldLayoutId id="2147483695" r:id="rId20"/>
    <p:sldLayoutId id="2147483677" r:id="rId21"/>
    <p:sldLayoutId id="2147483691" r:id="rId22"/>
    <p:sldLayoutId id="2147483696" r:id="rId23"/>
    <p:sldLayoutId id="2147483675" r:id="rId24"/>
    <p:sldLayoutId id="2147483688" r:id="rId25"/>
    <p:sldLayoutId id="2147483689" r:id="rId26"/>
    <p:sldLayoutId id="2147483671" r:id="rId27"/>
    <p:sldLayoutId id="2147483690" r:id="rId28"/>
    <p:sldLayoutId id="2147483697" r:id="rId29"/>
    <p:sldLayoutId id="2147483699"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705" r:id="rId40"/>
    <p:sldLayoutId id="2147483706" r:id="rId41"/>
  </p:sldLayoutIdLst>
  <p:txStyles>
    <p:titleStyle>
      <a:lvl1pPr algn="l" defTabSz="457200" rtl="0" eaLnBrk="1" latinLnBrk="0" hangingPunct="1">
        <a:lnSpc>
          <a:spcPct val="90000"/>
        </a:lnSpc>
        <a:spcBef>
          <a:spcPct val="0"/>
        </a:spcBef>
        <a:buNone/>
        <a:defRPr sz="3400" kern="1200">
          <a:solidFill>
            <a:schemeClr val="tx2"/>
          </a:solidFill>
          <a:latin typeface="+mj-lt"/>
          <a:ea typeface="+mj-ea"/>
          <a:cs typeface="+mj-cs"/>
        </a:defRPr>
      </a:lvl1pPr>
    </p:titleStyle>
    <p:body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04">
          <p15:clr>
            <a:srgbClr val="F26B43"/>
          </p15:clr>
        </p15:guide>
        <p15:guide id="4" orient="horz" pos="1776">
          <p15:clr>
            <a:srgbClr val="F26B43"/>
          </p15:clr>
        </p15:guide>
        <p15:guide id="5" orient="horz" pos="2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6.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39.xml"/><Relationship Id="rId7" Type="http://schemas.openxmlformats.org/officeDocument/2006/relationships/oleObject" Target="../embeddings/oleObject6.bin"/><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extLst>
              <p:ext uri="{D42A27DB-BD31-4B8C-83A1-F6EECF244321}">
                <p14:modId xmlns:p14="http://schemas.microsoft.com/office/powerpoint/2010/main" val="32761141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dirty="0">
              <a:latin typeface="Arial" panose="020B0604020202020204" pitchFamily="34" charset="0"/>
              <a:ea typeface="+mj-ea"/>
              <a:sym typeface="Arial" panose="020B0604020202020204" pitchFamily="34" charset="0"/>
            </a:endParaRPr>
          </a:p>
        </p:txBody>
      </p:sp>
      <p:sp>
        <p:nvSpPr>
          <p:cNvPr id="7" name="Title 6">
            <a:extLst>
              <a:ext uri="{FF2B5EF4-FFF2-40B4-BE49-F238E27FC236}">
                <a16:creationId xmlns:a16="http://schemas.microsoft.com/office/drawing/2014/main" id="{5EA37051-DC0E-4E6F-AC1C-F0A6BE70514B}"/>
              </a:ext>
            </a:extLst>
          </p:cNvPr>
          <p:cNvSpPr>
            <a:spLocks noGrp="1"/>
          </p:cNvSpPr>
          <p:nvPr>
            <p:ph type="ctrTitle"/>
          </p:nvPr>
        </p:nvSpPr>
        <p:spPr>
          <a:xfrm>
            <a:off x="676275" y="579928"/>
            <a:ext cx="8358867" cy="2849072"/>
          </a:xfrm>
        </p:spPr>
        <p:txBody>
          <a:bodyPr/>
          <a:lstStyle/>
          <a:p>
            <a:r>
              <a:rPr lang="en-US" sz="4800"/>
              <a:t>Personalized</a:t>
            </a:r>
            <a:r>
              <a:rPr lang="en-US" sz="4800" dirty="0"/>
              <a:t> Caries Prevention: Applying Risk-Based Strategies</a:t>
            </a:r>
            <a:endParaRPr lang="en-US" sz="4800" dirty="0" err="1">
              <a:solidFill>
                <a:srgbClr val="2C378E"/>
              </a:solidFill>
              <a:cs typeface="Arial"/>
            </a:endParaRPr>
          </a:p>
        </p:txBody>
      </p:sp>
    </p:spTree>
    <p:extLst>
      <p:ext uri="{BB962C8B-B14F-4D97-AF65-F5344CB8AC3E}">
        <p14:creationId xmlns:p14="http://schemas.microsoft.com/office/powerpoint/2010/main" val="7613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E0D1-AA05-5260-2E93-BD6F37733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990AD4-AEA3-C74F-6352-0A0D88388435}"/>
              </a:ext>
            </a:extLst>
          </p:cNvPr>
          <p:cNvSpPr>
            <a:spLocks noGrp="1"/>
          </p:cNvSpPr>
          <p:nvPr>
            <p:ph type="title"/>
          </p:nvPr>
        </p:nvSpPr>
        <p:spPr/>
        <p:txBody>
          <a:bodyPr/>
          <a:lstStyle/>
          <a:p>
            <a:r>
              <a:rPr dirty="0"/>
              <a:t>Example </a:t>
            </a:r>
            <a:r>
              <a:rPr dirty="0">
                <a:solidFill>
                  <a:srgbClr val="EA5028"/>
                </a:solidFill>
              </a:rPr>
              <a:t>Patient </a:t>
            </a:r>
            <a:r>
              <a:rPr lang="en-US" dirty="0">
                <a:solidFill>
                  <a:srgbClr val="EA5028"/>
                </a:solidFill>
              </a:rPr>
              <a:t>#3 </a:t>
            </a:r>
            <a:r>
              <a:rPr dirty="0">
                <a:solidFill>
                  <a:srgbClr val="EA5028"/>
                </a:solidFill>
              </a:rPr>
              <a:t>Scenario</a:t>
            </a:r>
            <a:r>
              <a:rPr lang="en-US" dirty="0">
                <a:solidFill>
                  <a:srgbClr val="EA5028"/>
                </a:solidFill>
              </a:rPr>
              <a:t> </a:t>
            </a:r>
            <a:endParaRPr dirty="0">
              <a:solidFill>
                <a:srgbClr val="EA5028"/>
              </a:solidFill>
            </a:endParaRPr>
          </a:p>
        </p:txBody>
      </p:sp>
      <p:pic>
        <p:nvPicPr>
          <p:cNvPr id="6" name="Graphic 5">
            <a:extLst>
              <a:ext uri="{FF2B5EF4-FFF2-40B4-BE49-F238E27FC236}">
                <a16:creationId xmlns:a16="http://schemas.microsoft.com/office/drawing/2014/main" id="{5496D1E0-4ACD-0B0B-7E24-190C4FEE0771}"/>
              </a:ext>
            </a:extLst>
          </p:cNvPr>
          <p:cNvPicPr>
            <a:picLocks noChangeAspect="1"/>
          </p:cNvPicPr>
          <p:nvPr/>
        </p:nvPicPr>
        <p:blipFill>
          <a:blip>
            <a:extLst>
              <a:ext uri="{96DAC541-7B7A-43D3-8B79-37D633B846F1}">
                <asvg:svgBlip xmlns:asvg="http://schemas.microsoft.com/office/drawing/2016/SVG/main" r:embed="rId3"/>
              </a:ext>
            </a:extLst>
          </a:blip>
          <a:srcRect b="21343"/>
          <a:stretch>
            <a:fillRect/>
          </a:stretch>
        </p:blipFill>
        <p:spPr>
          <a:xfrm>
            <a:off x="1670509" y="1150425"/>
            <a:ext cx="8850982" cy="5221408"/>
          </a:xfrm>
          <a:prstGeom prst="rect">
            <a:avLst/>
          </a:prstGeom>
        </p:spPr>
      </p:pic>
    </p:spTree>
    <p:extLst>
      <p:ext uri="{BB962C8B-B14F-4D97-AF65-F5344CB8AC3E}">
        <p14:creationId xmlns:p14="http://schemas.microsoft.com/office/powerpoint/2010/main" val="367016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Group Discussion</a:t>
            </a:r>
          </a:p>
        </p:txBody>
      </p:sp>
      <p:sp>
        <p:nvSpPr>
          <p:cNvPr id="3" name="Content Placeholder 2"/>
          <p:cNvSpPr>
            <a:spLocks noGrp="1"/>
          </p:cNvSpPr>
          <p:nvPr>
            <p:ph idx="1"/>
          </p:nvPr>
        </p:nvSpPr>
        <p:spPr/>
        <p:txBody>
          <a:bodyPr/>
          <a:lstStyle/>
          <a:p>
            <a:pPr>
              <a:lnSpc>
                <a:spcPct val="150000"/>
              </a:lnSpc>
            </a:pPr>
            <a:r>
              <a:rPr lang="en-US" dirty="0"/>
              <a:t>After the conversation, work together to complete the risk assessment.</a:t>
            </a:r>
          </a:p>
          <a:p>
            <a:pPr marL="457200" indent="-457200">
              <a:lnSpc>
                <a:spcPct val="150000"/>
              </a:lnSpc>
              <a:buFont typeface="+mj-lt"/>
              <a:buAutoNum type="arabicPeriod"/>
            </a:pPr>
            <a:r>
              <a:rPr lang="en-US" dirty="0"/>
              <a:t>Review the patient scenario.</a:t>
            </a:r>
          </a:p>
          <a:p>
            <a:pPr marL="457200" indent="-457200">
              <a:lnSpc>
                <a:spcPct val="150000"/>
              </a:lnSpc>
              <a:buFont typeface="+mj-lt"/>
              <a:buAutoNum type="arabicPeriod"/>
            </a:pPr>
            <a:r>
              <a:rPr lang="en-US" dirty="0"/>
              <a:t>Identify disease indicators.</a:t>
            </a:r>
          </a:p>
          <a:p>
            <a:pPr marL="457200" indent="-457200">
              <a:lnSpc>
                <a:spcPct val="150000"/>
              </a:lnSpc>
              <a:buFont typeface="+mj-lt"/>
              <a:buAutoNum type="arabicPeriod"/>
            </a:pPr>
            <a:r>
              <a:rPr lang="en-US" dirty="0"/>
              <a:t>Identify risk factors.</a:t>
            </a:r>
          </a:p>
          <a:p>
            <a:pPr marL="457200" indent="-457200">
              <a:lnSpc>
                <a:spcPct val="150000"/>
              </a:lnSpc>
              <a:buFont typeface="+mj-lt"/>
              <a:buAutoNum type="arabicPeriod"/>
            </a:pPr>
            <a:r>
              <a:rPr lang="en-US" dirty="0"/>
              <a:t>Identify protective factors.</a:t>
            </a:r>
          </a:p>
          <a:p>
            <a:pPr marL="457200" indent="-457200">
              <a:lnSpc>
                <a:spcPct val="150000"/>
              </a:lnSpc>
              <a:buFont typeface="+mj-lt"/>
              <a:buAutoNum type="arabicPeriod"/>
            </a:pPr>
            <a:r>
              <a:rPr lang="en-US" dirty="0"/>
              <a:t>Assign an overall caries risk level.</a:t>
            </a:r>
          </a:p>
          <a:p>
            <a:pPr marL="457200" indent="-457200">
              <a:lnSpc>
                <a:spcPct val="150000"/>
              </a:lnSpc>
              <a:buFont typeface="+mj-lt"/>
              <a:buAutoNum type="arabicPeriod"/>
            </a:pPr>
            <a:r>
              <a:rPr lang="en-US" dirty="0"/>
              <a:t>Discuss what prevention strategies you would recommend for this patient.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Assigning Risk Level</a:t>
            </a:r>
          </a:p>
        </p:txBody>
      </p:sp>
      <p:sp>
        <p:nvSpPr>
          <p:cNvPr id="3" name="Content Placeholder 2"/>
          <p:cNvSpPr>
            <a:spLocks noGrp="1"/>
          </p:cNvSpPr>
          <p:nvPr>
            <p:ph idx="1"/>
          </p:nvPr>
        </p:nvSpPr>
        <p:spPr>
          <a:xfrm>
            <a:off x="685800" y="1554481"/>
            <a:ext cx="11125200" cy="4260394"/>
          </a:xfrm>
        </p:spPr>
        <p:txBody>
          <a:bodyPr/>
          <a:lstStyle/>
          <a:p>
            <a:r>
              <a:rPr dirty="0"/>
              <a:t>Patients are generally classified as:</a:t>
            </a:r>
          </a:p>
          <a:p>
            <a:endParaRPr dirty="0"/>
          </a:p>
          <a:p>
            <a:r>
              <a:rPr dirty="0">
                <a:solidFill>
                  <a:srgbClr val="78BE1F"/>
                </a:solidFill>
              </a:rPr>
              <a:t>• Low risk</a:t>
            </a:r>
          </a:p>
          <a:p>
            <a:r>
              <a:rPr dirty="0">
                <a:solidFill>
                  <a:srgbClr val="F1B423"/>
                </a:solidFill>
              </a:rPr>
              <a:t>• Moderate risk</a:t>
            </a:r>
          </a:p>
          <a:p>
            <a:r>
              <a:rPr dirty="0">
                <a:solidFill>
                  <a:srgbClr val="EA5028"/>
                </a:solidFill>
              </a:rPr>
              <a:t>• High risk</a:t>
            </a:r>
          </a:p>
          <a:p>
            <a:endParaRPr dirty="0"/>
          </a:p>
          <a:p>
            <a:r>
              <a:rPr dirty="0"/>
              <a:t>The presence of disease indicators typically places a patient in a higher risk category.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F5A4B5-0C60-5BD6-7E0B-36D728772F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52749" y="1158144"/>
            <a:ext cx="6767448" cy="5075586"/>
          </a:xfrm>
          <a:prstGeom prst="rect">
            <a:avLst/>
          </a:prstGeom>
        </p:spPr>
      </p:pic>
      <p:sp>
        <p:nvSpPr>
          <p:cNvPr id="2" name="Title 1">
            <a:extLst>
              <a:ext uri="{FF2B5EF4-FFF2-40B4-BE49-F238E27FC236}">
                <a16:creationId xmlns:a16="http://schemas.microsoft.com/office/drawing/2014/main" id="{0B97B739-483D-5A40-8EB3-483A59053423}"/>
              </a:ext>
            </a:extLst>
          </p:cNvPr>
          <p:cNvSpPr>
            <a:spLocks noGrp="1"/>
          </p:cNvSpPr>
          <p:nvPr>
            <p:ph type="title"/>
          </p:nvPr>
        </p:nvSpPr>
        <p:spPr/>
        <p:txBody>
          <a:bodyPr/>
          <a:lstStyle/>
          <a:p>
            <a:r>
              <a:rPr lang="en-US" dirty="0"/>
              <a:t>Caries Risk Assessment Sample</a:t>
            </a:r>
          </a:p>
        </p:txBody>
      </p:sp>
      <p:sp>
        <p:nvSpPr>
          <p:cNvPr id="8" name="Oval 7">
            <a:extLst>
              <a:ext uri="{FF2B5EF4-FFF2-40B4-BE49-F238E27FC236}">
                <a16:creationId xmlns:a16="http://schemas.microsoft.com/office/drawing/2014/main" id="{C08AC2EB-1E06-B364-32B1-B5E76E2C419F}"/>
              </a:ext>
            </a:extLst>
          </p:cNvPr>
          <p:cNvSpPr/>
          <p:nvPr/>
        </p:nvSpPr>
        <p:spPr>
          <a:xfrm>
            <a:off x="2918132" y="5727985"/>
            <a:ext cx="6661425" cy="743763"/>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82035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itting at a table&#10;&#10;Description automatically generated">
            <a:extLst>
              <a:ext uri="{FF2B5EF4-FFF2-40B4-BE49-F238E27FC236}">
                <a16:creationId xmlns:a16="http://schemas.microsoft.com/office/drawing/2014/main" id="{ACA8FFED-2264-E747-8C47-98EDCB80993C}"/>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t="48" b="48"/>
          <a:stretch/>
        </p:blipFill>
        <p:spPr>
          <a:xfrm>
            <a:off x="0" y="0"/>
            <a:ext cx="12191998" cy="5486400"/>
          </a:xfrm>
        </p:spPr>
      </p:pic>
      <p:pic>
        <p:nvPicPr>
          <p:cNvPr id="9" name="Picture 8" descr="A person showing a tablet to a doctor&#10;&#10;Description automatically generated">
            <a:extLst>
              <a:ext uri="{FF2B5EF4-FFF2-40B4-BE49-F238E27FC236}">
                <a16:creationId xmlns:a16="http://schemas.microsoft.com/office/drawing/2014/main" id="{E6411F88-2936-A448-8246-45B0736DE5F2}"/>
              </a:ext>
            </a:extLst>
          </p:cNvPr>
          <p:cNvPicPr>
            <a:picLocks noChangeAspect="1"/>
          </p:cNvPicPr>
          <p:nvPr/>
        </p:nvPicPr>
        <p:blipFill rotWithShape="1">
          <a:blip r:embed="rId6"/>
          <a:srcRect r="17744"/>
          <a:stretch/>
        </p:blipFill>
        <p:spPr>
          <a:xfrm>
            <a:off x="3166267" y="0"/>
            <a:ext cx="9025731" cy="5486401"/>
          </a:xfrm>
          <a:prstGeom prst="rect">
            <a:avLst/>
          </a:prstGeom>
        </p:spPr>
      </p:pic>
      <p:sp>
        <p:nvSpPr>
          <p:cNvPr id="10" name="Text Placeholder 9">
            <a:extLst>
              <a:ext uri="{FF2B5EF4-FFF2-40B4-BE49-F238E27FC236}">
                <a16:creationId xmlns:a16="http://schemas.microsoft.com/office/drawing/2014/main" id="{55BD178B-0BEB-4D5A-84FA-10687B011471}"/>
              </a:ext>
            </a:extLst>
          </p:cNvPr>
          <p:cNvSpPr>
            <a:spLocks noGrp="1"/>
          </p:cNvSpPr>
          <p:nvPr>
            <p:ph type="body" sz="quarter" idx="11"/>
          </p:nvPr>
        </p:nvSpPr>
        <p:spPr/>
        <p:txBody>
          <a:bodyPr/>
          <a:lstStyle/>
          <a:p>
            <a:endParaRPr lang="en-US" dirty="0"/>
          </a:p>
        </p:txBody>
      </p:sp>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dirty="0">
              <a:latin typeface="Arial" panose="020B0604020202020204" pitchFamily="34" charset="0"/>
              <a:ea typeface="+mj-ea"/>
              <a:sym typeface="Arial" panose="020B0604020202020204" pitchFamily="34" charset="0"/>
            </a:endParaRPr>
          </a:p>
        </p:txBody>
      </p:sp>
      <p:sp>
        <p:nvSpPr>
          <p:cNvPr id="3" name="Subtitle 2"/>
          <p:cNvSpPr>
            <a:spLocks noGrp="1"/>
          </p:cNvSpPr>
          <p:nvPr>
            <p:ph type="subTitle" idx="1"/>
          </p:nvPr>
        </p:nvSpPr>
        <p:spPr>
          <a:xfrm>
            <a:off x="441510" y="1652433"/>
            <a:ext cx="4682939" cy="2181533"/>
          </a:xfrm>
        </p:spPr>
        <p:txBody>
          <a:bodyPr/>
          <a:lstStyle/>
          <a:p>
            <a:r>
              <a:rPr lang="en-US" b="1" dirty="0"/>
              <a:t>Conversational Approach: </a:t>
            </a:r>
            <a:r>
              <a:rPr lang="en-US" dirty="0"/>
              <a:t>Integrating Caries Risk Assessment in Patient Interactions</a:t>
            </a:r>
          </a:p>
        </p:txBody>
      </p:sp>
    </p:spTree>
    <p:extLst>
      <p:ext uri="{BB962C8B-B14F-4D97-AF65-F5344CB8AC3E}">
        <p14:creationId xmlns:p14="http://schemas.microsoft.com/office/powerpoint/2010/main" val="3962370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a:t>Prevention Strategies Based on Caries Risk</a:t>
            </a:r>
          </a:p>
        </p:txBody>
      </p:sp>
      <p:sp>
        <p:nvSpPr>
          <p:cNvPr id="3" name="Content Placeholder 2"/>
          <p:cNvSpPr>
            <a:spLocks noGrp="1"/>
          </p:cNvSpPr>
          <p:nvPr>
            <p:ph idx="1"/>
          </p:nvPr>
        </p:nvSpPr>
        <p:spPr>
          <a:xfrm>
            <a:off x="685800" y="1181551"/>
            <a:ext cx="1723817" cy="2780849"/>
          </a:xfrm>
        </p:spPr>
        <p:txBody>
          <a:bodyPr/>
          <a:lstStyle/>
          <a:p>
            <a:r>
              <a:rPr sz="2000" dirty="0"/>
              <a:t>Once </a:t>
            </a:r>
            <a:r>
              <a:rPr lang="en-US" sz="2000" dirty="0"/>
              <a:t>the risk</a:t>
            </a:r>
            <a:r>
              <a:rPr sz="2000" dirty="0"/>
              <a:t> level is determined, prevention strategies should be tailored to the patient.</a:t>
            </a:r>
            <a:endParaRPr lang="en-US" sz="2000" dirty="0"/>
          </a:p>
          <a:p>
            <a:endParaRPr sz="800" dirty="0"/>
          </a:p>
        </p:txBody>
      </p:sp>
      <p:pic>
        <p:nvPicPr>
          <p:cNvPr id="4" name="Picture 3" descr="A table of medical tests&#10;&#10;Description automatically generated with medium confidence">
            <a:extLst>
              <a:ext uri="{FF2B5EF4-FFF2-40B4-BE49-F238E27FC236}">
                <a16:creationId xmlns:a16="http://schemas.microsoft.com/office/drawing/2014/main" id="{E4614017-784C-36C8-617C-B8DDC5DC163F}"/>
              </a:ext>
            </a:extLst>
          </p:cNvPr>
          <p:cNvPicPr>
            <a:picLocks noChangeAspect="1"/>
          </p:cNvPicPr>
          <p:nvPr/>
        </p:nvPicPr>
        <p:blipFill rotWithShape="1">
          <a:blip r:embed="rId3"/>
          <a:srcRect b="16297"/>
          <a:stretch/>
        </p:blipFill>
        <p:spPr>
          <a:xfrm>
            <a:off x="2682586" y="1181551"/>
            <a:ext cx="8550645" cy="519381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dirty="0">
                <a:solidFill>
                  <a:schemeClr val="accent2"/>
                </a:solidFill>
              </a:rPr>
              <a:t>Wrap Up</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685800" y="1554480"/>
            <a:ext cx="10820400" cy="4462081"/>
          </a:xfrm>
        </p:spPr>
        <p:txBody>
          <a:bodyPr/>
          <a:lstStyle/>
          <a:p>
            <a:pPr marL="742950" indent="-742950">
              <a:buFont typeface="+mj-lt"/>
              <a:buAutoNum type="arabicPeriod"/>
            </a:pPr>
            <a:r>
              <a:rPr lang="en-US" dirty="0"/>
              <a:t>How did that conversation feel?</a:t>
            </a:r>
          </a:p>
          <a:p>
            <a:pPr marL="742950" indent="-742950">
              <a:buFont typeface="+mj-lt"/>
              <a:buAutoNum type="arabicPeriod"/>
            </a:pPr>
            <a:r>
              <a:rPr lang="en-US" dirty="0"/>
              <a:t>What worked well? What could there been better?</a:t>
            </a:r>
          </a:p>
          <a:p>
            <a:pPr marL="742950" indent="-742950">
              <a:buFont typeface="+mj-lt"/>
              <a:buAutoNum type="arabicPeriod"/>
            </a:pPr>
            <a:r>
              <a:rPr lang="en-US" dirty="0"/>
              <a:t>How can you apply this to clinical practice?</a:t>
            </a:r>
          </a:p>
        </p:txBody>
      </p:sp>
      <p:pic>
        <p:nvPicPr>
          <p:cNvPr id="9" name="Graphic 8">
            <a:extLst>
              <a:ext uri="{FF2B5EF4-FFF2-40B4-BE49-F238E27FC236}">
                <a16:creationId xmlns:a16="http://schemas.microsoft.com/office/drawing/2014/main" id="{911D5E7A-D186-A346-A826-42D724789F61}"/>
              </a:ext>
            </a:extLst>
          </p:cNvPr>
          <p:cNvPicPr>
            <a:picLocks noChangeAspect="1"/>
          </p:cNvPicPr>
          <p:nvPr/>
        </p:nvPicPr>
        <p:blipFill>
          <a:blip>
            <a:alphaModFix amt="25000"/>
            <a:extLst>
              <a:ext uri="{96DAC541-7B7A-43D3-8B79-37D633B846F1}">
                <asvg:svgBlip xmlns:asvg="http://schemas.microsoft.com/office/drawing/2016/SVG/main" r:embed="rId7"/>
              </a:ext>
            </a:extLst>
          </a:blip>
          <a:stretch>
            <a:fillRect/>
          </a:stretch>
        </p:blipFill>
        <p:spPr>
          <a:xfrm flipH="1">
            <a:off x="4425829" y="486167"/>
            <a:ext cx="8185116" cy="6138837"/>
          </a:xfrm>
          <a:prstGeom prst="rect">
            <a:avLst/>
          </a:prstGeom>
        </p:spPr>
      </p:pic>
      <p:sp>
        <p:nvSpPr>
          <p:cNvPr id="4" name="TextBox 3">
            <a:extLst>
              <a:ext uri="{FF2B5EF4-FFF2-40B4-BE49-F238E27FC236}">
                <a16:creationId xmlns:a16="http://schemas.microsoft.com/office/drawing/2014/main" id="{30EFB338-12D5-166D-DC33-A53330D9445E}"/>
              </a:ext>
            </a:extLst>
          </p:cNvPr>
          <p:cNvSpPr txBox="1"/>
          <p:nvPr/>
        </p:nvSpPr>
        <p:spPr>
          <a:xfrm>
            <a:off x="1119674" y="4262598"/>
            <a:ext cx="10386526" cy="707886"/>
          </a:xfrm>
          <a:prstGeom prst="rect">
            <a:avLst/>
          </a:prstGeom>
          <a:noFill/>
        </p:spPr>
        <p:txBody>
          <a:bodyPr wrap="square">
            <a:spAutoFit/>
          </a:bodyPr>
          <a:lstStyle/>
          <a:p>
            <a:pPr algn="ctr"/>
            <a:r>
              <a:rPr lang="en-US" sz="2000" dirty="0">
                <a:solidFill>
                  <a:schemeClr val="tx2"/>
                </a:solidFill>
              </a:rPr>
              <a:t>Caries risk assessment helps clinicians move from a surgical model to a preventive, patient-centered approach to caries management.</a:t>
            </a:r>
          </a:p>
        </p:txBody>
      </p:sp>
    </p:spTree>
    <p:extLst>
      <p:ext uri="{BB962C8B-B14F-4D97-AF65-F5344CB8AC3E}">
        <p14:creationId xmlns:p14="http://schemas.microsoft.com/office/powerpoint/2010/main" val="2910750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5"/>
          <p:cNvSpPr txBox="1">
            <a:spLocks noGrp="1"/>
          </p:cNvSpPr>
          <p:nvPr>
            <p:ph type="title"/>
          </p:nvPr>
        </p:nvSpPr>
        <p:spPr>
          <a:xfrm>
            <a:off x="519677" y="1147911"/>
            <a:ext cx="10470998" cy="562944"/>
          </a:xfrm>
          <a:prstGeom prst="rect">
            <a:avLst/>
          </a:prstGeom>
          <a:noFill/>
          <a:ln>
            <a:noFill/>
          </a:ln>
        </p:spPr>
        <p:txBody>
          <a:bodyPr spcFirstLastPara="1" wrap="square" lIns="0" tIns="0" rIns="0" bIns="0" anchor="t" anchorCtr="0">
            <a:noAutofit/>
          </a:bodyPr>
          <a:lstStyle/>
          <a:p>
            <a:r>
              <a:rPr lang="en-US" sz="2400">
                <a:solidFill>
                  <a:srgbClr val="EA5328"/>
                </a:solidFill>
              </a:rPr>
              <a:t>Caries Management </a:t>
            </a:r>
            <a:r>
              <a:rPr lang="en-US" sz="2400"/>
              <a:t>and</a:t>
            </a:r>
            <a:r>
              <a:rPr lang="en-US" sz="2400">
                <a:solidFill>
                  <a:srgbClr val="EA5328"/>
                </a:solidFill>
              </a:rPr>
              <a:t> Prevention: A Risk-Based Approach</a:t>
            </a:r>
          </a:p>
        </p:txBody>
      </p:sp>
      <p:sp>
        <p:nvSpPr>
          <p:cNvPr id="504" name="Google Shape;504;p25"/>
          <p:cNvSpPr txBox="1">
            <a:spLocks noGrp="1"/>
          </p:cNvSpPr>
          <p:nvPr>
            <p:ph type="body" idx="1"/>
          </p:nvPr>
        </p:nvSpPr>
        <p:spPr>
          <a:xfrm>
            <a:off x="326500" y="1777240"/>
            <a:ext cx="11862675" cy="3620362"/>
          </a:xfrm>
          <a:prstGeom prst="rect">
            <a:avLst/>
          </a:prstGeom>
          <a:noFill/>
          <a:ln>
            <a:noFill/>
          </a:ln>
        </p:spPr>
        <p:txBody>
          <a:bodyPr spcFirstLastPara="1" wrap="square" lIns="0" tIns="0" rIns="0" bIns="0" anchor="t" anchorCtr="0">
            <a:noAutofit/>
          </a:bodyPr>
          <a:lstStyle/>
          <a:p>
            <a:r>
              <a:rPr lang="en-US" sz="1800">
                <a:solidFill>
                  <a:srgbClr val="2C378E"/>
                </a:solidFill>
              </a:rPr>
              <a:t>Session 1: Foundations of Dental Caries: Disease Process and Epidemiology</a:t>
            </a:r>
            <a:endParaRPr lang="en-US" sz="1800" dirty="0">
              <a:solidFill>
                <a:srgbClr val="2C378E"/>
              </a:solidFill>
            </a:endParaRPr>
          </a:p>
          <a:p>
            <a:r>
              <a:rPr lang="en-US" sz="1800">
                <a:solidFill>
                  <a:srgbClr val="2C378E"/>
                </a:solidFill>
              </a:rPr>
              <a:t>Session 2: Understanding the Caries Process: Demineralization, Remineralization, and Biofilm Management </a:t>
            </a:r>
            <a:endParaRPr lang="en-US" sz="1800">
              <a:solidFill>
                <a:srgbClr val="2C378E"/>
              </a:solidFill>
              <a:cs typeface="Arial"/>
            </a:endParaRPr>
          </a:p>
          <a:p>
            <a:r>
              <a:rPr lang="en-US" sz="1800">
                <a:solidFill>
                  <a:srgbClr val="2C378E"/>
                </a:solidFill>
              </a:rPr>
              <a:t>Session 3: Caries as a Disease: Etiology, Risk Factors, and Protective Factors</a:t>
            </a:r>
            <a:endParaRPr lang="en-US" sz="1800" dirty="0">
              <a:solidFill>
                <a:srgbClr val="2C378E"/>
              </a:solidFill>
            </a:endParaRPr>
          </a:p>
          <a:p>
            <a:r>
              <a:rPr lang="en-US" sz="1800" dirty="0">
                <a:solidFill>
                  <a:srgbClr val="2C378E"/>
                </a:solidFill>
              </a:rPr>
              <a:t>Session 4: Caries Risk Assessment: Identifying and Interpreting Patient Risk</a:t>
            </a:r>
          </a:p>
          <a:p>
            <a:r>
              <a:rPr lang="en-US" sz="1800">
                <a:solidFill>
                  <a:srgbClr val="2C378E"/>
                </a:solidFill>
              </a:rPr>
              <a:t>Session 5: Personalized Caries Prevention: Applying Risk-Based Strategies</a:t>
            </a:r>
            <a:endParaRPr lang="en-US" sz="1800" dirty="0">
              <a:solidFill>
                <a:srgbClr val="2C378E"/>
              </a:solidFill>
            </a:endParaRPr>
          </a:p>
          <a:p>
            <a:r>
              <a:rPr lang="en-US" sz="1800">
                <a:solidFill>
                  <a:srgbClr val="2C378E"/>
                </a:solidFill>
              </a:rPr>
              <a:t>Session 6: Levels of Prevention in Dental Caries: From Primordial to Tertiary Care</a:t>
            </a:r>
            <a:endParaRPr lang="en-US" sz="1800" dirty="0">
              <a:solidFill>
                <a:srgbClr val="2C378E"/>
              </a:solidFill>
            </a:endParaRPr>
          </a:p>
          <a:p>
            <a:r>
              <a:rPr lang="en-US" sz="1800">
                <a:solidFill>
                  <a:srgbClr val="2C378E"/>
                </a:solidFill>
              </a:rPr>
              <a:t>Session 7: Clinical Decision-Making: Applying Caries Risk Assessment to Patient-Centered Care</a:t>
            </a:r>
            <a:endParaRPr lang="en-US" sz="1800" dirty="0">
              <a:solidFill>
                <a:srgbClr val="2C378E"/>
              </a:solidFill>
            </a:endParaRPr>
          </a:p>
          <a:p>
            <a:r>
              <a:rPr lang="en-US" sz="1800">
                <a:solidFill>
                  <a:srgbClr val="2C378E"/>
                </a:solidFill>
              </a:rPr>
              <a:t>Session 8: The Oral Microbiome and Caries: From Dysbiosis to Prevention</a:t>
            </a:r>
            <a:endParaRPr lang="en-US" sz="1800" dirty="0">
              <a:solidFill>
                <a:srgbClr val="2C378E"/>
              </a:solidFill>
            </a:endParaRPr>
          </a:p>
          <a:p>
            <a:r>
              <a:rPr lang="en-US" sz="1800">
                <a:solidFill>
                  <a:srgbClr val="2C378E"/>
                </a:solidFill>
              </a:rPr>
              <a:t>Session 9: Saliva and Caries: Function, Composition, and Clinical Implications</a:t>
            </a:r>
            <a:endParaRPr lang="en-US" sz="1800" dirty="0">
              <a:solidFill>
                <a:srgbClr val="2C378E"/>
              </a:solidFill>
            </a:endParaRPr>
          </a:p>
          <a:p>
            <a:r>
              <a:rPr lang="en-US" sz="1800">
                <a:solidFill>
                  <a:srgbClr val="2C378E"/>
                </a:solidFill>
              </a:rPr>
              <a:t>Session 10: Caries Risk Modification: Behavioral, Environmental, and Therapeutic Interventions</a:t>
            </a:r>
            <a:endParaRPr lang="en-US" sz="1800" dirty="0">
              <a:solidFill>
                <a:srgbClr val="2C378E"/>
              </a:solidFill>
            </a:endParaRPr>
          </a:p>
          <a:p>
            <a:r>
              <a:rPr lang="en-US" sz="1800">
                <a:solidFill>
                  <a:srgbClr val="2C378E"/>
                </a:solidFill>
              </a:rPr>
              <a:t>Session 11: Integrating Caries Management: Case-Based Application and Clinical Planning</a:t>
            </a:r>
          </a:p>
          <a:p>
            <a:endParaRPr lang="en-US" sz="1800" b="1" dirty="0"/>
          </a:p>
        </p:txBody>
      </p:sp>
      <p:sp>
        <p:nvSpPr>
          <p:cNvPr id="505" name="Google Shape;505;p25"/>
          <p:cNvSpPr txBox="1"/>
          <p:nvPr/>
        </p:nvSpPr>
        <p:spPr>
          <a:xfrm>
            <a:off x="518500" y="291296"/>
            <a:ext cx="10470998" cy="7786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600"/>
              <a:buFont typeface="Arial"/>
              <a:buNone/>
            </a:pPr>
            <a:r>
              <a:rPr lang="en-US" sz="2800" b="0" cap="none" dirty="0">
                <a:solidFill>
                  <a:srgbClr val="EA5328"/>
                </a:solidFill>
                <a:latin typeface="Arial"/>
                <a:ea typeface="Arial"/>
                <a:cs typeface="Arial"/>
                <a:sym typeface="Arial"/>
              </a:rPr>
              <a:t>To continue learning, explore our other sessions:</a:t>
            </a:r>
            <a:endParaRPr sz="2800" dirty="0">
              <a:solidFill>
                <a:srgbClr val="EA5328"/>
              </a:solidFill>
            </a:endParaRPr>
          </a:p>
        </p:txBody>
      </p:sp>
    </p:spTree>
    <p:extLst>
      <p:ext uri="{BB962C8B-B14F-4D97-AF65-F5344CB8AC3E}">
        <p14:creationId xmlns:p14="http://schemas.microsoft.com/office/powerpoint/2010/main" val="153643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622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DE405-544B-405D-576B-1026EED18B43}"/>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ABB23B4-5303-5BB0-7005-73B44CBDDC2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3ABB23B4-5303-5BB0-7005-73B44CBDDC2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6237D574-EBFF-9083-12CB-3A6F47B1420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dirty="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75ACF26F-644E-ABB4-9741-E35C68143E17}"/>
              </a:ext>
            </a:extLst>
          </p:cNvPr>
          <p:cNvSpPr>
            <a:spLocks noGrp="1"/>
          </p:cNvSpPr>
          <p:nvPr>
            <p:ph type="title"/>
          </p:nvPr>
        </p:nvSpPr>
        <p:spPr>
          <a:xfrm>
            <a:off x="685800" y="486167"/>
            <a:ext cx="10820400" cy="966701"/>
          </a:xfrm>
        </p:spPr>
        <p:txBody>
          <a:bodyPr/>
          <a:lstStyle/>
          <a:p>
            <a:r>
              <a:rPr lang="en-US" dirty="0"/>
              <a:t>Learning Objectives</a:t>
            </a:r>
          </a:p>
        </p:txBody>
      </p:sp>
      <p:sp>
        <p:nvSpPr>
          <p:cNvPr id="7" name="Content Placeholder 6">
            <a:extLst>
              <a:ext uri="{FF2B5EF4-FFF2-40B4-BE49-F238E27FC236}">
                <a16:creationId xmlns:a16="http://schemas.microsoft.com/office/drawing/2014/main" id="{E273EEE3-C9F7-EB7E-834C-F821925BC57B}"/>
              </a:ext>
            </a:extLst>
          </p:cNvPr>
          <p:cNvSpPr>
            <a:spLocks noGrp="1"/>
          </p:cNvSpPr>
          <p:nvPr>
            <p:ph idx="1"/>
          </p:nvPr>
        </p:nvSpPr>
        <p:spPr>
          <a:xfrm>
            <a:off x="685800" y="1554480"/>
            <a:ext cx="10820400" cy="4462081"/>
          </a:xfrm>
        </p:spPr>
        <p:txBody>
          <a:bodyPr/>
          <a:lstStyle/>
          <a:p>
            <a:pPr lvl="1"/>
            <a:r>
              <a:rPr lang="en-US" dirty="0"/>
              <a:t>Apply a caries risk assessment tool in a provider-patient scenario.</a:t>
            </a:r>
          </a:p>
          <a:p>
            <a:pPr lvl="1"/>
            <a:endParaRPr lang="en-US" dirty="0"/>
          </a:p>
          <a:p>
            <a:pPr lvl="1"/>
            <a:r>
              <a:rPr lang="en-US" dirty="0"/>
              <a:t>Differentiate disease indicators, risk factors, and protective factors.</a:t>
            </a:r>
          </a:p>
          <a:p>
            <a:pPr lvl="1"/>
            <a:endParaRPr lang="en-US" dirty="0"/>
          </a:p>
          <a:p>
            <a:pPr lvl="1"/>
            <a:r>
              <a:rPr lang="en-US" dirty="0"/>
              <a:t>Assign a caries risk level based on patient findings.</a:t>
            </a:r>
          </a:p>
          <a:p>
            <a:pPr lvl="1"/>
            <a:endParaRPr lang="en-US" dirty="0"/>
          </a:p>
          <a:p>
            <a:pPr lvl="1"/>
            <a:r>
              <a:rPr lang="en-US" dirty="0"/>
              <a:t>Discuss how risk assessment guides prevention planning.</a:t>
            </a:r>
          </a:p>
          <a:p>
            <a:pPr lvl="1"/>
            <a:endParaRPr lang="en-US" sz="2800" dirty="0"/>
          </a:p>
        </p:txBody>
      </p:sp>
    </p:spTree>
    <p:extLst>
      <p:ext uri="{BB962C8B-B14F-4D97-AF65-F5344CB8AC3E}">
        <p14:creationId xmlns:p14="http://schemas.microsoft.com/office/powerpoint/2010/main" val="291762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EA5028"/>
                </a:solidFill>
              </a:rPr>
              <a:t>Review: </a:t>
            </a:r>
            <a:r>
              <a:rPr dirty="0"/>
              <a:t>Caries Balance</a:t>
            </a:r>
          </a:p>
        </p:txBody>
      </p:sp>
      <p:sp>
        <p:nvSpPr>
          <p:cNvPr id="3" name="Content Placeholder 2"/>
          <p:cNvSpPr>
            <a:spLocks noGrp="1"/>
          </p:cNvSpPr>
          <p:nvPr>
            <p:ph idx="1"/>
          </p:nvPr>
        </p:nvSpPr>
        <p:spPr>
          <a:xfrm>
            <a:off x="685800" y="1149582"/>
            <a:ext cx="10820400" cy="388619"/>
          </a:xfrm>
        </p:spPr>
        <p:txBody>
          <a:bodyPr/>
          <a:lstStyle/>
          <a:p>
            <a:r>
              <a:rPr dirty="0">
                <a:solidFill>
                  <a:schemeClr val="tx2"/>
                </a:solidFill>
              </a:rPr>
              <a:t>Dental caries develops when pathological factors outweigh protective factors.</a:t>
            </a:r>
          </a:p>
        </p:txBody>
      </p:sp>
      <p:pic>
        <p:nvPicPr>
          <p:cNvPr id="5" name="Graphic 4">
            <a:extLst>
              <a:ext uri="{FF2B5EF4-FFF2-40B4-BE49-F238E27FC236}">
                <a16:creationId xmlns:a16="http://schemas.microsoft.com/office/drawing/2014/main" id="{F7F5F413-F266-191F-42DA-277B7C829E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88369" y="1343891"/>
            <a:ext cx="7015261" cy="52614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Caries Risk Assessment</a:t>
            </a:r>
          </a:p>
        </p:txBody>
      </p:sp>
      <p:sp>
        <p:nvSpPr>
          <p:cNvPr id="3" name="Content Placeholder 2"/>
          <p:cNvSpPr>
            <a:spLocks noGrp="1"/>
          </p:cNvSpPr>
          <p:nvPr>
            <p:ph idx="1"/>
          </p:nvPr>
        </p:nvSpPr>
        <p:spPr>
          <a:xfrm>
            <a:off x="685799" y="1109884"/>
            <a:ext cx="3814012" cy="779645"/>
          </a:xfrm>
        </p:spPr>
        <p:txBody>
          <a:bodyPr/>
          <a:lstStyle/>
          <a:p>
            <a:r>
              <a:rPr dirty="0"/>
              <a:t>Risk assessment considers three key categories:</a:t>
            </a:r>
          </a:p>
          <a:p>
            <a:endParaRPr dirty="0"/>
          </a:p>
        </p:txBody>
      </p:sp>
      <p:sp>
        <p:nvSpPr>
          <p:cNvPr id="7" name="TextBox 6">
            <a:extLst>
              <a:ext uri="{FF2B5EF4-FFF2-40B4-BE49-F238E27FC236}">
                <a16:creationId xmlns:a16="http://schemas.microsoft.com/office/drawing/2014/main" id="{54C65161-06D1-F460-5298-8DD02FC7697A}"/>
              </a:ext>
            </a:extLst>
          </p:cNvPr>
          <p:cNvSpPr txBox="1"/>
          <p:nvPr/>
        </p:nvSpPr>
        <p:spPr>
          <a:xfrm>
            <a:off x="1138990" y="5405132"/>
            <a:ext cx="10820399" cy="461665"/>
          </a:xfrm>
          <a:prstGeom prst="rect">
            <a:avLst/>
          </a:prstGeom>
          <a:noFill/>
        </p:spPr>
        <p:txBody>
          <a:bodyPr wrap="square">
            <a:spAutoFit/>
          </a:bodyPr>
          <a:lstStyle/>
          <a:p>
            <a:r>
              <a:rPr lang="en-US" sz="2400" dirty="0">
                <a:solidFill>
                  <a:schemeClr val="tx2"/>
                </a:solidFill>
              </a:rPr>
              <a:t>These elements help clinicians determine a patient’s overall caries risk.</a:t>
            </a:r>
          </a:p>
        </p:txBody>
      </p:sp>
      <p:pic>
        <p:nvPicPr>
          <p:cNvPr id="4" name="Picture 3" descr="A diagram of a puzzle&#10;&#10;AI-generated content may be incorrect.">
            <a:extLst>
              <a:ext uri="{FF2B5EF4-FFF2-40B4-BE49-F238E27FC236}">
                <a16:creationId xmlns:a16="http://schemas.microsoft.com/office/drawing/2014/main" id="{C15786F9-60F3-21BF-BDA2-825A907F3382}"/>
              </a:ext>
            </a:extLst>
          </p:cNvPr>
          <p:cNvPicPr>
            <a:picLocks noChangeAspect="1"/>
          </p:cNvPicPr>
          <p:nvPr/>
        </p:nvPicPr>
        <p:blipFill>
          <a:blip r:embed="rId3"/>
          <a:stretch>
            <a:fillRect/>
          </a:stretch>
        </p:blipFill>
        <p:spPr>
          <a:xfrm>
            <a:off x="4899276" y="1020511"/>
            <a:ext cx="4291765" cy="43758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Activity Overview</a:t>
            </a:r>
          </a:p>
        </p:txBody>
      </p:sp>
      <p:pic>
        <p:nvPicPr>
          <p:cNvPr id="3" name="Picture 2" descr="A close-up of a sign&#10;&#10;AI-generated content may be incorrect.">
            <a:extLst>
              <a:ext uri="{FF2B5EF4-FFF2-40B4-BE49-F238E27FC236}">
                <a16:creationId xmlns:a16="http://schemas.microsoft.com/office/drawing/2014/main" id="{EF7915B5-6BBD-F83E-5E76-EFF4A7B43C7D}"/>
              </a:ext>
            </a:extLst>
          </p:cNvPr>
          <p:cNvPicPr>
            <a:picLocks noChangeAspect="1"/>
          </p:cNvPicPr>
          <p:nvPr/>
        </p:nvPicPr>
        <p:blipFill>
          <a:blip r:embed="rId3"/>
          <a:stretch>
            <a:fillRect/>
          </a:stretch>
        </p:blipFill>
        <p:spPr>
          <a:xfrm>
            <a:off x="2017412" y="969818"/>
            <a:ext cx="8875878" cy="52474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38661-74DC-B203-4394-662D1C80D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5A894-187A-131D-689F-5700BAC5CD92}"/>
              </a:ext>
            </a:extLst>
          </p:cNvPr>
          <p:cNvSpPr>
            <a:spLocks noGrp="1"/>
          </p:cNvSpPr>
          <p:nvPr>
            <p:ph type="title"/>
          </p:nvPr>
        </p:nvSpPr>
        <p:spPr>
          <a:xfrm>
            <a:off x="685800" y="486167"/>
            <a:ext cx="3451860" cy="1652599"/>
          </a:xfrm>
        </p:spPr>
        <p:txBody>
          <a:bodyPr/>
          <a:lstStyle/>
          <a:p>
            <a:r>
              <a:rPr lang="en-US" dirty="0"/>
              <a:t>Caries Risk Assessment </a:t>
            </a:r>
            <a:r>
              <a:rPr lang="en-US" dirty="0">
                <a:solidFill>
                  <a:srgbClr val="EA5028"/>
                </a:solidFill>
              </a:rPr>
              <a:t>Form Age 0–6</a:t>
            </a:r>
            <a:br>
              <a:rPr lang="en-US" dirty="0">
                <a:solidFill>
                  <a:srgbClr val="EA5028"/>
                </a:solidFill>
              </a:rPr>
            </a:br>
            <a:endParaRPr lang="en-US" dirty="0">
              <a:solidFill>
                <a:srgbClr val="EA5028"/>
              </a:solidFill>
            </a:endParaRPr>
          </a:p>
        </p:txBody>
      </p:sp>
      <p:pic>
        <p:nvPicPr>
          <p:cNvPr id="6" name="Picture 5">
            <a:extLst>
              <a:ext uri="{FF2B5EF4-FFF2-40B4-BE49-F238E27FC236}">
                <a16:creationId xmlns:a16="http://schemas.microsoft.com/office/drawing/2014/main" id="{3DE6583A-42AC-4096-FDD9-919403D3FB55}"/>
              </a:ext>
            </a:extLst>
          </p:cNvPr>
          <p:cNvPicPr>
            <a:picLocks noChangeAspect="1"/>
          </p:cNvPicPr>
          <p:nvPr/>
        </p:nvPicPr>
        <p:blipFill>
          <a:blip r:embed="rId3"/>
          <a:stretch>
            <a:fillRect/>
          </a:stretch>
        </p:blipFill>
        <p:spPr>
          <a:xfrm>
            <a:off x="5747934" y="486167"/>
            <a:ext cx="5096233" cy="6858000"/>
          </a:xfrm>
          <a:prstGeom prst="rect">
            <a:avLst/>
          </a:prstGeom>
        </p:spPr>
      </p:pic>
      <p:pic>
        <p:nvPicPr>
          <p:cNvPr id="7" name="Picture 6">
            <a:extLst>
              <a:ext uri="{FF2B5EF4-FFF2-40B4-BE49-F238E27FC236}">
                <a16:creationId xmlns:a16="http://schemas.microsoft.com/office/drawing/2014/main" id="{A2ED9466-F1EB-5F77-93EE-30ACF76F4ADF}"/>
              </a:ext>
            </a:extLst>
          </p:cNvPr>
          <p:cNvPicPr>
            <a:picLocks noChangeAspect="1"/>
          </p:cNvPicPr>
          <p:nvPr/>
        </p:nvPicPr>
        <p:blipFill>
          <a:blip r:embed="rId4"/>
          <a:stretch>
            <a:fillRect/>
          </a:stretch>
        </p:blipFill>
        <p:spPr>
          <a:xfrm>
            <a:off x="2981739" y="4559024"/>
            <a:ext cx="2063750" cy="2063750"/>
          </a:xfrm>
          <a:prstGeom prst="rect">
            <a:avLst/>
          </a:prstGeom>
        </p:spPr>
      </p:pic>
    </p:spTree>
    <p:extLst>
      <p:ext uri="{BB962C8B-B14F-4D97-AF65-F5344CB8AC3E}">
        <p14:creationId xmlns:p14="http://schemas.microsoft.com/office/powerpoint/2010/main" val="315743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FCFE-C130-6194-DE75-E5B2D5DFF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46A43-3A34-B10F-C136-7ED8D390C3CF}"/>
              </a:ext>
            </a:extLst>
          </p:cNvPr>
          <p:cNvSpPr>
            <a:spLocks noGrp="1"/>
          </p:cNvSpPr>
          <p:nvPr>
            <p:ph type="title"/>
          </p:nvPr>
        </p:nvSpPr>
        <p:spPr>
          <a:xfrm>
            <a:off x="685800" y="486167"/>
            <a:ext cx="3451860" cy="1544111"/>
          </a:xfrm>
        </p:spPr>
        <p:txBody>
          <a:bodyPr/>
          <a:lstStyle/>
          <a:p>
            <a:r>
              <a:rPr lang="en-US" dirty="0"/>
              <a:t>Caries Risk Assessment </a:t>
            </a:r>
            <a:r>
              <a:rPr lang="en-US" dirty="0">
                <a:solidFill>
                  <a:srgbClr val="EA5028"/>
                </a:solidFill>
              </a:rPr>
              <a:t>Form Age &gt; 6</a:t>
            </a:r>
            <a:br>
              <a:rPr lang="en-US" dirty="0"/>
            </a:br>
            <a:endParaRPr lang="en-US" dirty="0"/>
          </a:p>
        </p:txBody>
      </p:sp>
      <p:pic>
        <p:nvPicPr>
          <p:cNvPr id="4" name="Picture 3">
            <a:extLst>
              <a:ext uri="{FF2B5EF4-FFF2-40B4-BE49-F238E27FC236}">
                <a16:creationId xmlns:a16="http://schemas.microsoft.com/office/drawing/2014/main" id="{ADEB2DE2-5993-1DA9-41C7-872498A16B98}"/>
              </a:ext>
            </a:extLst>
          </p:cNvPr>
          <p:cNvPicPr>
            <a:picLocks noChangeAspect="1"/>
          </p:cNvPicPr>
          <p:nvPr/>
        </p:nvPicPr>
        <p:blipFill>
          <a:blip r:embed="rId3"/>
          <a:stretch>
            <a:fillRect/>
          </a:stretch>
        </p:blipFill>
        <p:spPr>
          <a:xfrm>
            <a:off x="5787500" y="0"/>
            <a:ext cx="5096233" cy="6858000"/>
          </a:xfrm>
          <a:prstGeom prst="rect">
            <a:avLst/>
          </a:prstGeom>
        </p:spPr>
      </p:pic>
      <p:pic>
        <p:nvPicPr>
          <p:cNvPr id="3" name="Picture 2">
            <a:extLst>
              <a:ext uri="{FF2B5EF4-FFF2-40B4-BE49-F238E27FC236}">
                <a16:creationId xmlns:a16="http://schemas.microsoft.com/office/drawing/2014/main" id="{2FBDBD5D-2BA5-64D4-89B5-166998C6E17E}"/>
              </a:ext>
            </a:extLst>
          </p:cNvPr>
          <p:cNvPicPr>
            <a:picLocks noChangeAspect="1"/>
          </p:cNvPicPr>
          <p:nvPr/>
        </p:nvPicPr>
        <p:blipFill>
          <a:blip r:embed="rId4"/>
          <a:stretch>
            <a:fillRect/>
          </a:stretch>
        </p:blipFill>
        <p:spPr>
          <a:xfrm>
            <a:off x="2878289" y="4591122"/>
            <a:ext cx="2084291" cy="2084291"/>
          </a:xfrm>
          <a:prstGeom prst="rect">
            <a:avLst/>
          </a:prstGeom>
        </p:spPr>
      </p:pic>
    </p:spTree>
    <p:extLst>
      <p:ext uri="{BB962C8B-B14F-4D97-AF65-F5344CB8AC3E}">
        <p14:creationId xmlns:p14="http://schemas.microsoft.com/office/powerpoint/2010/main" val="412420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D6327-B9CB-0C4F-65C7-FAF262FF2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DFF84-D5BA-E846-DE07-D3A46AC21A0B}"/>
              </a:ext>
            </a:extLst>
          </p:cNvPr>
          <p:cNvSpPr>
            <a:spLocks noGrp="1"/>
          </p:cNvSpPr>
          <p:nvPr>
            <p:ph type="title"/>
          </p:nvPr>
        </p:nvSpPr>
        <p:spPr/>
        <p:txBody>
          <a:bodyPr/>
          <a:lstStyle/>
          <a:p>
            <a:r>
              <a:rPr lang="en-US" dirty="0"/>
              <a:t>Example </a:t>
            </a:r>
            <a:r>
              <a:rPr lang="en-US" dirty="0">
                <a:solidFill>
                  <a:srgbClr val="EA5028"/>
                </a:solidFill>
              </a:rPr>
              <a:t>Patient #1 Scenario </a:t>
            </a:r>
          </a:p>
        </p:txBody>
      </p:sp>
      <p:pic>
        <p:nvPicPr>
          <p:cNvPr id="16" name="Content Placeholder 15">
            <a:extLst>
              <a:ext uri="{FF2B5EF4-FFF2-40B4-BE49-F238E27FC236}">
                <a16:creationId xmlns:a16="http://schemas.microsoft.com/office/drawing/2014/main" id="{465FAC01-6FD6-02A0-C4B1-0F2E49EC514F}"/>
              </a:ext>
            </a:extLst>
          </p:cNvPr>
          <p:cNvPicPr>
            <a:picLocks noGrp="1" noChangeAspect="1"/>
          </p:cNvPicPr>
          <p:nvPr>
            <p:ph idx="1"/>
          </p:nvPr>
        </p:nvPicPr>
        <p:blipFill>
          <a:blip>
            <a:extLst>
              <a:ext uri="{96DAC541-7B7A-43D3-8B79-37D633B846F1}">
                <asvg:svgBlip xmlns:asvg="http://schemas.microsoft.com/office/drawing/2016/SVG/main" r:embed="rId3"/>
              </a:ext>
            </a:extLst>
          </a:blip>
          <a:srcRect b="34820"/>
          <a:stretch>
            <a:fillRect/>
          </a:stretch>
        </p:blipFill>
        <p:spPr>
          <a:xfrm>
            <a:off x="1647769" y="1254495"/>
            <a:ext cx="8896462" cy="4349009"/>
          </a:xfrm>
          <a:prstGeom prst="rect">
            <a:avLst/>
          </a:prstGeom>
        </p:spPr>
      </p:pic>
    </p:spTree>
    <p:extLst>
      <p:ext uri="{BB962C8B-B14F-4D97-AF65-F5344CB8AC3E}">
        <p14:creationId xmlns:p14="http://schemas.microsoft.com/office/powerpoint/2010/main" val="1653655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9CCE9-F70F-4997-69FC-DCA3C8B33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4F55D-EDF4-DD4A-7C13-083ED23C3CF7}"/>
              </a:ext>
            </a:extLst>
          </p:cNvPr>
          <p:cNvSpPr>
            <a:spLocks noGrp="1"/>
          </p:cNvSpPr>
          <p:nvPr>
            <p:ph type="title"/>
          </p:nvPr>
        </p:nvSpPr>
        <p:spPr/>
        <p:txBody>
          <a:bodyPr/>
          <a:lstStyle/>
          <a:p>
            <a:r>
              <a:rPr dirty="0"/>
              <a:t>Example </a:t>
            </a:r>
            <a:r>
              <a:rPr dirty="0">
                <a:solidFill>
                  <a:srgbClr val="EA5028"/>
                </a:solidFill>
              </a:rPr>
              <a:t>Patient </a:t>
            </a:r>
            <a:r>
              <a:rPr lang="en-US" dirty="0">
                <a:solidFill>
                  <a:srgbClr val="EA5028"/>
                </a:solidFill>
              </a:rPr>
              <a:t>#2 </a:t>
            </a:r>
            <a:r>
              <a:rPr dirty="0">
                <a:solidFill>
                  <a:srgbClr val="EA5028"/>
                </a:solidFill>
              </a:rPr>
              <a:t>Scenario</a:t>
            </a:r>
            <a:r>
              <a:rPr lang="en-US" dirty="0">
                <a:solidFill>
                  <a:srgbClr val="EA5028"/>
                </a:solidFill>
              </a:rPr>
              <a:t> </a:t>
            </a:r>
            <a:endParaRPr dirty="0">
              <a:solidFill>
                <a:srgbClr val="EA5028"/>
              </a:solidFill>
            </a:endParaRPr>
          </a:p>
        </p:txBody>
      </p:sp>
      <p:pic>
        <p:nvPicPr>
          <p:cNvPr id="8" name="Content Placeholder 4">
            <a:extLst>
              <a:ext uri="{FF2B5EF4-FFF2-40B4-BE49-F238E27FC236}">
                <a16:creationId xmlns:a16="http://schemas.microsoft.com/office/drawing/2014/main" id="{9F4498A9-1409-3E93-99AF-6401E0F152BB}"/>
              </a:ext>
            </a:extLst>
          </p:cNvPr>
          <p:cNvPicPr>
            <a:picLocks noChangeAspect="1"/>
          </p:cNvPicPr>
          <p:nvPr/>
        </p:nvPicPr>
        <p:blipFill>
          <a:blip>
            <a:extLst>
              <a:ext uri="{96DAC541-7B7A-43D3-8B79-37D633B846F1}">
                <asvg:svgBlip xmlns:asvg="http://schemas.microsoft.com/office/drawing/2016/SVG/main" r:embed="rId3"/>
              </a:ext>
            </a:extLst>
          </a:blip>
          <a:srcRect b="30584"/>
          <a:stretch>
            <a:fillRect/>
          </a:stretch>
        </p:blipFill>
        <p:spPr>
          <a:xfrm>
            <a:off x="1647769" y="1254495"/>
            <a:ext cx="8873722" cy="4619832"/>
          </a:xfrm>
          <a:prstGeom prst="rect">
            <a:avLst/>
          </a:prstGeom>
        </p:spPr>
      </p:pic>
    </p:spTree>
    <p:extLst>
      <p:ext uri="{BB962C8B-B14F-4D97-AF65-F5344CB8AC3E}">
        <p14:creationId xmlns:p14="http://schemas.microsoft.com/office/powerpoint/2010/main" val="709085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W2Z7MfvGxS9aoQIdSMae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Q_Template_2020">
  <a:themeElements>
    <a:clrScheme name="CQ Theme v3">
      <a:dk1>
        <a:srgbClr val="000000"/>
      </a:dk1>
      <a:lt1>
        <a:srgbClr val="FFFFFF"/>
      </a:lt1>
      <a:dk2>
        <a:srgbClr val="2C378E"/>
      </a:dk2>
      <a:lt2>
        <a:srgbClr val="4F9CCF"/>
      </a:lt2>
      <a:accent1>
        <a:srgbClr val="F0B323"/>
      </a:accent1>
      <a:accent2>
        <a:srgbClr val="EA5328"/>
      </a:accent2>
      <a:accent3>
        <a:srgbClr val="4CD6CC"/>
      </a:accent3>
      <a:accent4>
        <a:srgbClr val="9A9AE2"/>
      </a:accent4>
      <a:accent5>
        <a:srgbClr val="3A913F"/>
      </a:accent5>
      <a:accent6>
        <a:srgbClr val="9CD832"/>
      </a:accent6>
      <a:hlink>
        <a:srgbClr val="2C378E"/>
      </a:hlink>
      <a:folHlink>
        <a:srgbClr val="4F9C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EBF5"/>
        </a:solidFill>
        <a:ln>
          <a:noFill/>
        </a:ln>
        <a:effectLst/>
      </a:spPr>
      <a:bodyPr rtlCol="0" anchor="ctr"/>
      <a:lstStyle>
        <a:defPPr algn="ctr">
          <a:defRPr>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Quest Institute widescreen_rev721" id="{230C2DAB-64DC-7245-A043-55EE680C5466}" vid="{1A531F04-CB8F-554E-A439-92ADF94F2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71A02DDD288A47B6349D79D2BC7DBE" ma:contentTypeVersion="24" ma:contentTypeDescription="Create a new document." ma:contentTypeScope="" ma:versionID="574cf4b15a3329a7e312d2ceadc54079">
  <xsd:schema xmlns:xsd="http://www.w3.org/2001/XMLSchema" xmlns:xs="http://www.w3.org/2001/XMLSchema" xmlns:p="http://schemas.microsoft.com/office/2006/metadata/properties" xmlns:ns1="http://schemas.microsoft.com/sharepoint/v3" xmlns:ns2="db61073a-66ec-472b-b328-3a823e43552a" xmlns:ns3="e7bedb6b-deba-4604-9872-5c8387a7599f" targetNamespace="http://schemas.microsoft.com/office/2006/metadata/properties" ma:root="true" ma:fieldsID="b3202f0348c7cb48c28f9da77a3fadbf" ns1:_="" ns2:_="" ns3:_="">
    <xsd:import namespace="http://schemas.microsoft.com/sharepoint/v3"/>
    <xsd:import namespace="db61073a-66ec-472b-b328-3a823e43552a"/>
    <xsd:import namespace="e7bedb6b-deba-4604-9872-5c8387a7599f"/>
    <xsd:element name="properties">
      <xsd:complexType>
        <xsd:sequence>
          <xsd:element name="documentManagement">
            <xsd:complexType>
              <xsd:all>
                <xsd:element ref="ns2:Usedon"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1073a-66ec-472b-b328-3a823e43552a" elementFormDefault="qualified">
    <xsd:import namespace="http://schemas.microsoft.com/office/2006/documentManagement/types"/>
    <xsd:import namespace="http://schemas.microsoft.com/office/infopath/2007/PartnerControls"/>
    <xsd:element name="Usedon" ma:index="2" nillable="true" ma:displayName="Used on" ma:description="Places photo was used" ma:format="Dropdown" ma:internalName="Usedon"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5280c84-7510-474e-b165-8a8d3f841a45" ma:termSetId="09814cd3-568e-fe90-9814-8d621ff8fb84" ma:anchorId="fba54fb3-c3e1-fe81-a776-ca4b69148c4d" ma:open="true" ma:isKeyword="false">
      <xsd:complexType>
        <xsd:sequence>
          <xsd:element ref="pc:Terms" minOccurs="0" maxOccurs="1"/>
        </xsd:sequence>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bedb6b-deba-4604-9872-5c8387a7599f"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16" nillable="true" ma:displayName="Taxonomy Catch All Column" ma:hidden="true" ma:list="{03f98c63-d7cc-4305-955e-3edbbf6018ad}" ma:internalName="TaxCatchAll" ma:readOnly="false" ma:showField="CatchAllData" ma:web="e7bedb6b-deba-4604-9872-5c8387a75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7bedb6b-deba-4604-9872-5c8387a7599f">
      <UserInfo>
        <DisplayName>CareQuest Institure Visitors</DisplayName>
        <AccountId>4</AccountId>
        <AccountType/>
      </UserInfo>
      <UserInfo>
        <DisplayName>CareQuest Institure Members</DisplayName>
        <AccountId>5</AccountId>
        <AccountType/>
      </UserInfo>
    </SharedWithUsers>
    <lcf76f155ced4ddcb4097134ff3c332f xmlns="db61073a-66ec-472b-b328-3a823e43552a">
      <Terms xmlns="http://schemas.microsoft.com/office/infopath/2007/PartnerControls"/>
    </lcf76f155ced4ddcb4097134ff3c332f>
    <TaxCatchAll xmlns="e7bedb6b-deba-4604-9872-5c8387a7599f" xsi:nil="true"/>
    <_ip_UnifiedCompliancePolicyUIAction xmlns="http://schemas.microsoft.com/sharepoint/v3" xsi:nil="true"/>
    <_ip_UnifiedCompliancePolicyProperties xmlns="http://schemas.microsoft.com/sharepoint/v3" xsi:nil="true"/>
    <Usedon xmlns="db61073a-66ec-472b-b328-3a823e43552a" xsi:nil="true"/>
  </documentManagement>
</p:properties>
</file>

<file path=customXml/itemProps1.xml><?xml version="1.0" encoding="utf-8"?>
<ds:datastoreItem xmlns:ds="http://schemas.openxmlformats.org/officeDocument/2006/customXml" ds:itemID="{1A474380-3A46-4787-9402-F1099DCD55F0}">
  <ds:schemaRefs>
    <ds:schemaRef ds:uri="http://schemas.microsoft.com/sharepoint/v3/contenttype/forms"/>
  </ds:schemaRefs>
</ds:datastoreItem>
</file>

<file path=customXml/itemProps2.xml><?xml version="1.0" encoding="utf-8"?>
<ds:datastoreItem xmlns:ds="http://schemas.openxmlformats.org/officeDocument/2006/customXml" ds:itemID="{50A29A9D-9F99-4C45-86DB-56A22C6779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b61073a-66ec-472b-b328-3a823e43552a"/>
    <ds:schemaRef ds:uri="e7bedb6b-deba-4604-9872-5c8387a759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7A2799-BD91-4115-BECB-7921304C9B16}">
  <ds:schemaRefs>
    <ds:schemaRef ds:uri="http://purl.org/dc/elements/1.1/"/>
    <ds:schemaRef ds:uri="fc67e448-487e-4ee4-8e45-c8e37528ed7d"/>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8c001193-4a39-46fc-bb29-d1a8310dcc27"/>
    <ds:schemaRef ds:uri="http://schemas.microsoft.com/office/2006/metadata/properties"/>
    <ds:schemaRef ds:uri="http://www.w3.org/XML/1998/namespace"/>
    <ds:schemaRef ds:uri="http://purl.org/dc/dcmitype/"/>
    <ds:schemaRef ds:uri="862369d1-4ad4-45e5-97e6-fe74a8465c31"/>
    <ds:schemaRef ds:uri="3ede4789-2525-4295-8b6d-afc49b0dc29d"/>
    <ds:schemaRef ds:uri="e7bedb6b-deba-4604-9872-5c8387a7599f"/>
    <ds:schemaRef ds:uri="db61073a-66ec-472b-b328-3a823e43552a"/>
    <ds:schemaRef ds:uri="http://schemas.microsoft.com/sharepoint/v3"/>
    <ds:schemaRef ds:uri="16fd8dee-6120-4999-8556-a2bdcc2d06f2"/>
    <ds:schemaRef ds:uri="92a9f978-5a17-4160-abd0-a1ef8b732e6d"/>
  </ds:schemaRefs>
</ds:datastoreItem>
</file>

<file path=docProps/app.xml><?xml version="1.0" encoding="utf-8"?>
<Properties xmlns="http://schemas.openxmlformats.org/officeDocument/2006/extended-properties" xmlns:vt="http://schemas.openxmlformats.org/officeDocument/2006/docPropsVTypes">
  <Template>CQ_Template_2020</Template>
  <TotalTime>4629</TotalTime>
  <Words>2359</Words>
  <Application>Microsoft Office PowerPoint</Application>
  <PresentationFormat>Widescreen</PresentationFormat>
  <Paragraphs>206</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CQ_Template_2020</vt:lpstr>
      <vt:lpstr>Personalized Caries Prevention: Applying Risk-Based Strategies</vt:lpstr>
      <vt:lpstr>Learning Objectives</vt:lpstr>
      <vt:lpstr>Review: Caries Balance</vt:lpstr>
      <vt:lpstr>Caries Risk Assessment</vt:lpstr>
      <vt:lpstr>Activity Overview</vt:lpstr>
      <vt:lpstr>Caries Risk Assessment Form Age 0–6 </vt:lpstr>
      <vt:lpstr>Caries Risk Assessment Form Age &gt; 6 </vt:lpstr>
      <vt:lpstr>Example Patient #1 Scenario </vt:lpstr>
      <vt:lpstr>Example Patient #2 Scenario </vt:lpstr>
      <vt:lpstr>Example Patient #3 Scenario </vt:lpstr>
      <vt:lpstr>Group Discussion</vt:lpstr>
      <vt:lpstr>Assigning Risk Level</vt:lpstr>
      <vt:lpstr>Caries Risk Assessment Sample</vt:lpstr>
      <vt:lpstr>PowerPoint Presentation</vt:lpstr>
      <vt:lpstr>Prevention Strategies Based on Caries Risk</vt:lpstr>
      <vt:lpstr>Wrap Up</vt:lpstr>
      <vt:lpstr>Caries Management and Prevention: A Risk-Based 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Second Line</dc:title>
  <dc:creator>Angela W</dc:creator>
  <cp:lastModifiedBy>Michael Briddon</cp:lastModifiedBy>
  <cp:revision>56</cp:revision>
  <cp:lastPrinted>2026-03-30T16:14:16Z</cp:lastPrinted>
  <dcterms:created xsi:type="dcterms:W3CDTF">2023-11-05T23:42:24Z</dcterms:created>
  <dcterms:modified xsi:type="dcterms:W3CDTF">2026-04-10T16:09:03Z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0x0101004171A02DDD288A47B6349D79D2BC7DBE</vt:lpwstr>
  </property>
  <property fmtid="{D5CDD505-2E9C-101B-9397-08002B2CF9AE}" pid="3" name="_ExtendedDescription">
    <vt:lpwstr/>
  </property>
  <property fmtid="{D5CDD505-2E9C-101B-9397-08002B2CF9AE}" pid="4" name="Order">
    <vt:lpwstr>159100.000000000</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y fmtid="{D5CDD505-2E9C-101B-9397-08002B2CF9AE}" pid="8" name="MSIP_Label_f78b96c2-3b53-48be-bf5a-3793da9afc77_Enabled">
    <vt:lpwstr>true</vt:lpwstr>
  </property>
  <property fmtid="{D5CDD505-2E9C-101B-9397-08002B2CF9AE}" pid="9" name="MSIP_Label_f78b96c2-3b53-48be-bf5a-3793da9afc77_SetDate">
    <vt:lpwstr>2026-04-06T14:12:58Z</vt:lpwstr>
  </property>
  <property fmtid="{D5CDD505-2E9C-101B-9397-08002B2CF9AE}" pid="10" name="MSIP_Label_f78b96c2-3b53-48be-bf5a-3793da9afc77_Method">
    <vt:lpwstr>Privileged</vt:lpwstr>
  </property>
  <property fmtid="{D5CDD505-2E9C-101B-9397-08002B2CF9AE}" pid="11" name="MSIP_Label_f78b96c2-3b53-48be-bf5a-3793da9afc77_Name">
    <vt:lpwstr>Internal-Only</vt:lpwstr>
  </property>
  <property fmtid="{D5CDD505-2E9C-101B-9397-08002B2CF9AE}" pid="12" name="MSIP_Label_f78b96c2-3b53-48be-bf5a-3793da9afc77_SiteId">
    <vt:lpwstr>70b8dad5-c5e8-4be1-af67-ccc78aa80bba</vt:lpwstr>
  </property>
  <property fmtid="{D5CDD505-2E9C-101B-9397-08002B2CF9AE}" pid="13" name="MSIP_Label_f78b96c2-3b53-48be-bf5a-3793da9afc77_ActionId">
    <vt:lpwstr>d95f4dc6-405d-4aaa-a9a2-cdfb373beaa6</vt:lpwstr>
  </property>
  <property fmtid="{D5CDD505-2E9C-101B-9397-08002B2CF9AE}" pid="14" name="MSIP_Label_f78b96c2-3b53-48be-bf5a-3793da9afc77_ContentBits">
    <vt:lpwstr>2</vt:lpwstr>
  </property>
  <property fmtid="{D5CDD505-2E9C-101B-9397-08002B2CF9AE}" pid="15" name="MSIP_Label_f78b96c2-3b53-48be-bf5a-3793da9afc77_Tag">
    <vt:lpwstr>10, 0, 1, 1</vt:lpwstr>
  </property>
  <property fmtid="{D5CDD505-2E9C-101B-9397-08002B2CF9AE}" pid="16" name="ClassificationContentMarkingFooterLocations">
    <vt:lpwstr>CQ_Template_2020:6</vt:lpwstr>
  </property>
  <property fmtid="{D5CDD505-2E9C-101B-9397-08002B2CF9AE}" pid="17" name="ClassificationContentMarkingFooterText">
    <vt:lpwstr>Internal-Only</vt:lpwstr>
  </property>
</Properties>
</file>