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handoutMasterIdLst>
    <p:handoutMasterId r:id="rId38"/>
  </p:handoutMasterIdLst>
  <p:sldIdLst>
    <p:sldId id="262" r:id="rId5"/>
    <p:sldId id="345" r:id="rId6"/>
    <p:sldId id="346" r:id="rId7"/>
    <p:sldId id="340" r:id="rId8"/>
    <p:sldId id="347" r:id="rId9"/>
    <p:sldId id="300" r:id="rId10"/>
    <p:sldId id="328" r:id="rId11"/>
    <p:sldId id="352" r:id="rId12"/>
    <p:sldId id="302" r:id="rId13"/>
    <p:sldId id="307" r:id="rId14"/>
    <p:sldId id="348" r:id="rId15"/>
    <p:sldId id="308" r:id="rId16"/>
    <p:sldId id="341" r:id="rId17"/>
    <p:sldId id="349" r:id="rId18"/>
    <p:sldId id="343" r:id="rId19"/>
    <p:sldId id="303" r:id="rId20"/>
    <p:sldId id="313" r:id="rId21"/>
    <p:sldId id="329" r:id="rId22"/>
    <p:sldId id="351" r:id="rId23"/>
    <p:sldId id="326" r:id="rId24"/>
    <p:sldId id="335" r:id="rId25"/>
    <p:sldId id="264" r:id="rId26"/>
    <p:sldId id="306" r:id="rId27"/>
    <p:sldId id="316" r:id="rId28"/>
    <p:sldId id="315" r:id="rId29"/>
    <p:sldId id="267" r:id="rId30"/>
    <p:sldId id="323" r:id="rId31"/>
    <p:sldId id="305" r:id="rId32"/>
    <p:sldId id="317" r:id="rId33"/>
    <p:sldId id="336" r:id="rId34"/>
    <p:sldId id="353" r:id="rId35"/>
    <p:sldId id="278" r:id="rId36"/>
  </p:sldIdLst>
  <p:sldSz cx="12192000" cy="6858000"/>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04" userDrawn="1">
          <p15:clr>
            <a:srgbClr val="A4A3A4"/>
          </p15:clr>
        </p15:guide>
        <p15:guide id="4" orient="horz" pos="1776" userDrawn="1">
          <p15:clr>
            <a:srgbClr val="A4A3A4"/>
          </p15:clr>
        </p15:guide>
        <p15:guide id="5" orient="horz" pos="2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631E2E-A5F9-8A11-1F02-21FE66D28C8E}" name="Andrew Do" initials="AD" userId="S::andrew.do@eagles.usm.edu::7ffde254-4937-410f-b1e3-5829cd4c76c1" providerId="AD"/>
  <p188:author id="{8385BC94-2F9A-3158-9FF5-0557951C47E3}" name="Josefine Wolfe" initials="JW" userId="S::jwolfe@carequest.org::a734271d-6a7b-4d4c-9bda-320327d397b2" providerId="AD"/>
  <p188:author id="{09B70699-0319-D40A-1726-C0B89086F054}" name="Wolfe, Josefine O" initials="JW" userId="S::jow423@eid.utexas.edu::49d78f66-35c2-4d68-a0a7-58e286d3a822" providerId="AD"/>
  <p188:author id="{7C1086A2-111A-4099-9166-FD29E2AEA109}" name="Michael Briddon" initials="MB" userId="S::mbriddon@carequest.org::53d95c7a-2db2-4e16-a4b0-3ab0fd1e3a50" providerId="AD"/>
  <p188:author id="{25DE45E3-A802-372C-6E35-EB87EF8067EC}" name="Jason Schneiderman" initials="JS" userId="S::Jason.Schneiderman@YMCA.NET::cbe8d247-c879-4f0f-a28b-d0bd778a6a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5FD"/>
    <a:srgbClr val="2C378E"/>
    <a:srgbClr val="EA5328"/>
    <a:srgbClr val="4F9BCE"/>
    <a:srgbClr val="78BE20"/>
    <a:srgbClr val="378F3C"/>
    <a:srgbClr val="862633"/>
    <a:srgbClr val="008CA0"/>
    <a:srgbClr val="3A913F"/>
    <a:srgbClr val="8B84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7AE1C-D523-EC57-9DDF-D72A80146C93}" v="6" dt="2026-04-10T00:55:32.287"/>
    <p1510:client id="{82ED3382-EE51-BE03-7893-77F72F2EE115}" v="16" dt="2026-04-09T21:11:11.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8" autoAdjust="0"/>
    <p:restoredTop sz="79679"/>
  </p:normalViewPr>
  <p:slideViewPr>
    <p:cSldViewPr snapToGrid="0" snapToObjects="1">
      <p:cViewPr varScale="1">
        <p:scale>
          <a:sx n="69" d="100"/>
          <a:sy n="69" d="100"/>
        </p:scale>
        <p:origin x="82" y="259"/>
      </p:cViewPr>
      <p:guideLst>
        <p:guide orient="horz" pos="2160"/>
        <p:guide pos="3840"/>
        <p:guide orient="horz" pos="504"/>
        <p:guide orient="horz" pos="1776"/>
        <p:guide orient="horz"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CB43B8-8D47-FB45-85B1-AFC6CB69A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Header Placeholder 5">
            <a:extLst>
              <a:ext uri="{FF2B5EF4-FFF2-40B4-BE49-F238E27FC236}">
                <a16:creationId xmlns:a16="http://schemas.microsoft.com/office/drawing/2014/main" id="{1DA21C38-554B-9446-A581-DBCF89971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C70FF768-26E6-364B-8B2E-B20D543B18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03BBB-45FC-8E46-BB83-F2F45572B841}" type="datetimeFigureOut">
              <a:rPr lang="en-US" smtClean="0"/>
              <a:t>4/10/2026</a:t>
            </a:fld>
            <a:endParaRPr lang="en-US"/>
          </a:p>
        </p:txBody>
      </p:sp>
      <p:sp>
        <p:nvSpPr>
          <p:cNvPr id="8" name="Slide Number Placeholder 7">
            <a:extLst>
              <a:ext uri="{FF2B5EF4-FFF2-40B4-BE49-F238E27FC236}">
                <a16:creationId xmlns:a16="http://schemas.microsoft.com/office/drawing/2014/main" id="{5B8EE26C-5435-F847-9B2A-6C5D0CB3E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7319A-CA25-0842-8766-32DFFA84FB75}" type="slidenum">
              <a:rPr lang="en-US" smtClean="0"/>
              <a:t>‹#›</a:t>
            </a:fld>
            <a:endParaRPr lang="en-US"/>
          </a:p>
        </p:txBody>
      </p:sp>
    </p:spTree>
    <p:extLst>
      <p:ext uri="{BB962C8B-B14F-4D97-AF65-F5344CB8AC3E}">
        <p14:creationId xmlns:p14="http://schemas.microsoft.com/office/powerpoint/2010/main" val="69765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FA5A0-695B-D34E-8D40-B720B47A54D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10BA5-E037-324B-A239-07AF460C56E8}" type="slidenum">
              <a:rPr lang="en-US" smtClean="0"/>
              <a:t>‹#›</a:t>
            </a:fld>
            <a:endParaRPr lang="en-US"/>
          </a:p>
        </p:txBody>
      </p:sp>
    </p:spTree>
    <p:extLst>
      <p:ext uri="{BB962C8B-B14F-4D97-AF65-F5344CB8AC3E}">
        <p14:creationId xmlns:p14="http://schemas.microsoft.com/office/powerpoint/2010/main" val="367483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80/19424396.2007.1222127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session, you will learn how to conduct a caries risk assessment and explore the factors that promote caries risk or caries balance. After practicing, you will be introduced to the foundation of habit change, and how this might impact Caries Management by Risk Assessment (CAMBRA). </a:t>
            </a:r>
          </a:p>
        </p:txBody>
      </p:sp>
      <p:sp>
        <p:nvSpPr>
          <p:cNvPr id="4" name="Slide Number Placeholder 3"/>
          <p:cNvSpPr>
            <a:spLocks noGrp="1"/>
          </p:cNvSpPr>
          <p:nvPr>
            <p:ph type="sldNum" sz="quarter" idx="5"/>
          </p:nvPr>
        </p:nvSpPr>
        <p:spPr/>
        <p:txBody>
          <a:bodyPr/>
          <a:lstStyle/>
          <a:p>
            <a:fld id="{EA410BA5-E037-324B-A239-07AF460C56E8}" type="slidenum">
              <a:rPr lang="en-US" smtClean="0"/>
              <a:t>1</a:t>
            </a:fld>
            <a:endParaRPr lang="en-US"/>
          </a:p>
        </p:txBody>
      </p:sp>
    </p:spTree>
    <p:extLst>
      <p:ext uri="{BB962C8B-B14F-4D97-AF65-F5344CB8AC3E}">
        <p14:creationId xmlns:p14="http://schemas.microsoft.com/office/powerpoint/2010/main" val="213283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instances of moderate or low caries risk, the presence of risk factors lower than protective factors is observed, aligning with our aim, given that most individuals are prone to caries.</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10</a:t>
            </a:fld>
            <a:endParaRPr lang="en-US"/>
          </a:p>
        </p:txBody>
      </p:sp>
    </p:spTree>
    <p:extLst>
      <p:ext uri="{BB962C8B-B14F-4D97-AF65-F5344CB8AC3E}">
        <p14:creationId xmlns:p14="http://schemas.microsoft.com/office/powerpoint/2010/main" val="3644289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A05A-1DDD-EA93-5797-32EFFA521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6D7E3-90F3-89DA-A84C-ECE075342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F7C36-8526-441E-6C34-6BC81DC4CFD6}"/>
              </a:ext>
            </a:extLst>
          </p:cNvPr>
          <p:cNvSpPr>
            <a:spLocks noGrp="1"/>
          </p:cNvSpPr>
          <p:nvPr>
            <p:ph type="body" idx="1"/>
          </p:nvPr>
        </p:nvSpPr>
        <p:spPr/>
        <p:txBody>
          <a:bodyPr/>
          <a:lstStyle/>
          <a:p>
            <a:r>
              <a:rPr lang="en-US" dirty="0"/>
              <a:t>Here are some examples of risk factors for dental caries. </a:t>
            </a:r>
          </a:p>
          <a:p>
            <a:endParaRPr lang="en-US" dirty="0"/>
          </a:p>
          <a:p>
            <a:r>
              <a:rPr lang="en-US" dirty="0"/>
              <a:t>First, there is </a:t>
            </a:r>
            <a:r>
              <a:rPr lang="en-US" b="1" dirty="0"/>
              <a:t>sugar exposure</a:t>
            </a:r>
            <a:r>
              <a:rPr lang="en-US" dirty="0"/>
              <a:t>. Frequent consumption of fermentable carbohydrates provides a constant fuel source for bacteria. It’s not just how much sugar, but how often it’s consumed that drives risk.</a:t>
            </a:r>
          </a:p>
          <a:p>
            <a:endParaRPr lang="en-US" dirty="0"/>
          </a:p>
          <a:p>
            <a:r>
              <a:rPr lang="en-US" dirty="0"/>
              <a:t>Next is </a:t>
            </a:r>
            <a:r>
              <a:rPr lang="en-US" b="1" dirty="0"/>
              <a:t>biofilm imbalance</a:t>
            </a:r>
            <a:r>
              <a:rPr lang="en-US" dirty="0"/>
              <a:t>. Poor plaque control allows biofilm to mature, and when you have high levels of cariogenic bacteria, that increases acid production and the risk for demineralization.</a:t>
            </a:r>
          </a:p>
          <a:p>
            <a:endParaRPr lang="en-US" dirty="0"/>
          </a:p>
          <a:p>
            <a:r>
              <a:rPr lang="en-US" dirty="0"/>
              <a:t>Then we have </a:t>
            </a:r>
            <a:r>
              <a:rPr lang="en-US" b="1" dirty="0"/>
              <a:t>saliva protection</a:t>
            </a:r>
            <a:r>
              <a:rPr lang="en-US" dirty="0"/>
              <a:t>. Saliva plays a major protective role, so when someone has reduced saliva flow, they lose that natural buffering and remineralization support.</a:t>
            </a:r>
          </a:p>
          <a:p>
            <a:endParaRPr lang="en-US" dirty="0"/>
          </a:p>
          <a:p>
            <a:r>
              <a:rPr lang="en-US" dirty="0"/>
              <a:t>And finally, </a:t>
            </a:r>
            <a:r>
              <a:rPr lang="en-US" b="1" dirty="0"/>
              <a:t>disease history</a:t>
            </a:r>
            <a:r>
              <a:rPr lang="en-US" dirty="0"/>
              <a:t>. Past caries experience is one of the strongest predictors of future disease. If a patient has had caries before, they are at higher risk of developing it again.</a:t>
            </a:r>
          </a:p>
          <a:p>
            <a:endParaRPr lang="en-US" dirty="0"/>
          </a:p>
          <a:p>
            <a:r>
              <a:rPr lang="en-US" dirty="0"/>
              <a:t>So, when you’re assessing a patient, you’re really looking at how these factors come together and the overall pattern and frequency over time.</a:t>
            </a:r>
          </a:p>
          <a:p>
            <a:endParaRPr lang="en-US" dirty="0"/>
          </a:p>
        </p:txBody>
      </p:sp>
      <p:sp>
        <p:nvSpPr>
          <p:cNvPr id="4" name="Slide Number Placeholder 3">
            <a:extLst>
              <a:ext uri="{FF2B5EF4-FFF2-40B4-BE49-F238E27FC236}">
                <a16:creationId xmlns:a16="http://schemas.microsoft.com/office/drawing/2014/main" id="{5D33E0DF-1CE1-BB71-F227-1C72A01CA12E}"/>
              </a:ext>
            </a:extLst>
          </p:cNvPr>
          <p:cNvSpPr>
            <a:spLocks noGrp="1"/>
          </p:cNvSpPr>
          <p:nvPr>
            <p:ph type="sldNum" sz="quarter" idx="5"/>
          </p:nvPr>
        </p:nvSpPr>
        <p:spPr/>
        <p:txBody>
          <a:bodyPr/>
          <a:lstStyle/>
          <a:p>
            <a:fld id="{A2EC831D-AA7D-6D4B-9E9A-AC97125AEC8A}" type="slidenum">
              <a:rPr lang="en-US" smtClean="0"/>
              <a:t>11</a:t>
            </a:fld>
            <a:endParaRPr lang="en-US"/>
          </a:p>
        </p:txBody>
      </p:sp>
    </p:spTree>
    <p:extLst>
      <p:ext uri="{BB962C8B-B14F-4D97-AF65-F5344CB8AC3E}">
        <p14:creationId xmlns:p14="http://schemas.microsoft.com/office/powerpoint/2010/main" val="269035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Achieving greater clinical effectiveness necessitates emphasizing an increase in protective factors over a patient’s pathological or risk factors in the prevention of caries disease. A patient identified as having a high caries risk often signifies an imbalance, with protective factors notably lower and risk factors higher.</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12</a:t>
            </a:fld>
            <a:endParaRPr lang="en-US"/>
          </a:p>
        </p:txBody>
      </p:sp>
    </p:spTree>
    <p:extLst>
      <p:ext uri="{BB962C8B-B14F-4D97-AF65-F5344CB8AC3E}">
        <p14:creationId xmlns:p14="http://schemas.microsoft.com/office/powerpoint/2010/main" val="120683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30AD2-5972-3C53-6A82-AA2716915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F1C02-8C3A-1DA4-B9D7-E2C86944D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6D4AF-E21F-9500-E073-B2A44EC0B0CF}"/>
              </a:ext>
            </a:extLst>
          </p:cNvPr>
          <p:cNvSpPr>
            <a:spLocks noGrp="1"/>
          </p:cNvSpPr>
          <p:nvPr>
            <p:ph type="body" idx="1"/>
          </p:nvPr>
        </p:nvSpPr>
        <p:spPr/>
        <p:txBody>
          <a:bodyPr/>
          <a:lstStyle/>
          <a:p>
            <a:r>
              <a:rPr lang="en-US" dirty="0"/>
              <a:t>Now let’s look at evidence-based protective factors for dental caries. </a:t>
            </a:r>
          </a:p>
          <a:p>
            <a:endParaRPr lang="en-US" dirty="0"/>
          </a:p>
          <a:p>
            <a:r>
              <a:rPr lang="en-US" dirty="0"/>
              <a:t>First is exposure to fluoride, which is one of the most effective protective factors we have. This includes patients who:</a:t>
            </a:r>
          </a:p>
          <a:p>
            <a:pPr marL="171450" indent="-171450">
              <a:buFont typeface="Arial" panose="020B0604020202020204" pitchFamily="34" charset="0"/>
              <a:buChar char="•"/>
            </a:pPr>
            <a:r>
              <a:rPr lang="en-US" dirty="0"/>
              <a:t>Use fluoride toothpaste twice daily </a:t>
            </a:r>
          </a:p>
          <a:p>
            <a:pPr marL="171450" indent="-171450">
              <a:buFont typeface="Arial" panose="020B0604020202020204" pitchFamily="34" charset="0"/>
              <a:buChar char="•"/>
            </a:pPr>
            <a:r>
              <a:rPr lang="en-US" dirty="0"/>
              <a:t>Live, work, or attend school in a fluoridated community </a:t>
            </a:r>
          </a:p>
          <a:p>
            <a:pPr marL="171450" indent="-171450">
              <a:buFont typeface="Arial" panose="020B0604020202020204" pitchFamily="34" charset="0"/>
              <a:buChar char="•"/>
            </a:pPr>
            <a:r>
              <a:rPr lang="en-US" dirty="0"/>
              <a:t>Receive professional topical fluoride, such as fluoride varnish </a:t>
            </a:r>
          </a:p>
          <a:p>
            <a:pPr marL="171450" indent="-171450">
              <a:buFont typeface="Arial" panose="020B0604020202020204" pitchFamily="34" charset="0"/>
              <a:buChar char="•"/>
            </a:pPr>
            <a:r>
              <a:rPr lang="en-US" dirty="0"/>
              <a:t>Use prescription fluoride toothpaste when indicated </a:t>
            </a:r>
          </a:p>
          <a:p>
            <a:pPr marL="171450" indent="-171450">
              <a:buFont typeface="Arial" panose="020B0604020202020204" pitchFamily="34" charset="0"/>
              <a:buChar char="•"/>
            </a:pPr>
            <a:r>
              <a:rPr lang="en-US" dirty="0"/>
              <a:t>Use fluoride mouthrinse when indicated </a:t>
            </a:r>
          </a:p>
          <a:p>
            <a:pPr marL="0" indent="0">
              <a:buFont typeface="Arial" panose="020B0604020202020204" pitchFamily="34" charset="0"/>
              <a:buNone/>
            </a:pPr>
            <a:r>
              <a:rPr lang="en-US" b="0" dirty="0"/>
              <a:t>Look for consistent fluoride exposure across multiple sources.</a:t>
            </a:r>
          </a:p>
          <a:p>
            <a:br>
              <a:rPr lang="en-US" dirty="0"/>
            </a:br>
            <a:r>
              <a:rPr lang="en-US" dirty="0"/>
              <a:t>Next is adequate saliva flow and function. Look for:</a:t>
            </a:r>
          </a:p>
          <a:p>
            <a:pPr marL="171450" indent="-171450">
              <a:buFont typeface="Arial" panose="020B0604020202020204" pitchFamily="34" charset="0"/>
              <a:buChar char="•"/>
            </a:pPr>
            <a:r>
              <a:rPr lang="en-US" dirty="0"/>
              <a:t>Adequate stimulated saliva flow </a:t>
            </a:r>
          </a:p>
          <a:p>
            <a:pPr marL="171450" indent="-171450">
              <a:buFont typeface="Arial" panose="020B0604020202020204" pitchFamily="34" charset="0"/>
              <a:buChar char="•"/>
            </a:pPr>
            <a:r>
              <a:rPr lang="en-US" dirty="0"/>
              <a:t>No conditions or medications causing significant xerostomia </a:t>
            </a:r>
          </a:p>
          <a:p>
            <a:r>
              <a:rPr lang="en-US" dirty="0"/>
              <a:t>Saliva plays a major role in </a:t>
            </a:r>
            <a:r>
              <a:rPr lang="en-US" b="0" dirty="0"/>
              <a:t>buffering acids, clearing sugars, and supporting remineralization.</a:t>
            </a:r>
            <a:br>
              <a:rPr lang="en-US" b="0" dirty="0"/>
            </a:br>
            <a:endParaRPr lang="en-US" b="0" dirty="0"/>
          </a:p>
          <a:p>
            <a:r>
              <a:rPr lang="en-US" b="0" dirty="0"/>
              <a:t>Next</a:t>
            </a:r>
            <a:r>
              <a:rPr lang="en-US" b="1" dirty="0"/>
              <a:t> </a:t>
            </a:r>
            <a:r>
              <a:rPr lang="en-US" dirty="0"/>
              <a:t>is remineralization support. This includes:</a:t>
            </a:r>
          </a:p>
          <a:p>
            <a:pPr marL="171450" indent="-171450">
              <a:buFont typeface="Arial" panose="020B0604020202020204" pitchFamily="34" charset="0"/>
              <a:buChar char="•"/>
            </a:pPr>
            <a:r>
              <a:rPr lang="en-US" dirty="0"/>
              <a:t>Calcium and phosphate exposure from saliva and </a:t>
            </a:r>
            <a:r>
              <a:rPr lang="en-US" dirty="0" err="1"/>
              <a:t>remineralizing</a:t>
            </a:r>
            <a:r>
              <a:rPr lang="en-US" dirty="0"/>
              <a:t> agents </a:t>
            </a:r>
          </a:p>
          <a:p>
            <a:pPr marL="171450" indent="-171450">
              <a:buFont typeface="Arial" panose="020B0604020202020204" pitchFamily="34" charset="0"/>
              <a:buChar char="•"/>
            </a:pPr>
            <a:r>
              <a:rPr lang="en-US" dirty="0"/>
              <a:t>The use of products containing calcium-phosphate technologies when indicated </a:t>
            </a:r>
          </a:p>
          <a:p>
            <a:r>
              <a:rPr lang="en-US" dirty="0"/>
              <a:t>So here, there is repair to early damage of the tooth and strengthening over time. </a:t>
            </a:r>
          </a:p>
          <a:p>
            <a:endParaRPr lang="en-US" dirty="0"/>
          </a:p>
          <a:p>
            <a:r>
              <a:rPr lang="en-US" dirty="0"/>
              <a:t>Next are bacterial control strategies, which focus on managing the biofilm. Examples include:</a:t>
            </a:r>
          </a:p>
          <a:p>
            <a:pPr marL="171450" indent="-171450">
              <a:buFont typeface="Arial" panose="020B0604020202020204" pitchFamily="34" charset="0"/>
              <a:buChar char="•"/>
            </a:pPr>
            <a:r>
              <a:rPr lang="en-US" dirty="0"/>
              <a:t>Use of xylitol gum or lozenges several times daily </a:t>
            </a:r>
          </a:p>
          <a:p>
            <a:pPr marL="171450" indent="-171450">
              <a:buFont typeface="Arial" panose="020B0604020202020204" pitchFamily="34" charset="0"/>
              <a:buChar char="•"/>
            </a:pPr>
            <a:r>
              <a:rPr lang="en-US" dirty="0"/>
              <a:t>Good plaque control through effective toothbrushing and interdental cleaning </a:t>
            </a:r>
          </a:p>
          <a:p>
            <a:r>
              <a:rPr lang="en-US" dirty="0"/>
              <a:t>The goal is to</a:t>
            </a:r>
            <a:r>
              <a:rPr lang="en-US" b="1" dirty="0"/>
              <a:t> </a:t>
            </a:r>
            <a:r>
              <a:rPr lang="en-US" b="0" dirty="0"/>
              <a:t>reduce cariogenic bacteria and maintain a microbiome balance.</a:t>
            </a:r>
          </a:p>
          <a:p>
            <a:endParaRPr lang="en-US" b="0" dirty="0"/>
          </a:p>
          <a:p>
            <a:r>
              <a:rPr lang="en-US" dirty="0"/>
              <a:t>We also want to consider professional preventive care. This includes things like:</a:t>
            </a:r>
          </a:p>
          <a:p>
            <a:pPr marL="171450" indent="-171450">
              <a:buFont typeface="Arial" panose="020B0604020202020204" pitchFamily="34" charset="0"/>
              <a:buChar char="•"/>
            </a:pPr>
            <a:r>
              <a:rPr lang="en-US" dirty="0"/>
              <a:t>Professional fluoride treatments, such as fluoride varnish </a:t>
            </a:r>
          </a:p>
          <a:p>
            <a:pPr marL="171450" indent="-171450">
              <a:buFont typeface="Arial" panose="020B0604020202020204" pitchFamily="34" charset="0"/>
              <a:buChar char="•"/>
            </a:pPr>
            <a:r>
              <a:rPr lang="en-US" dirty="0"/>
              <a:t>Dental sealants</a:t>
            </a:r>
            <a:br>
              <a:rPr lang="en-US" dirty="0"/>
            </a:br>
            <a:endParaRPr lang="en-US" dirty="0"/>
          </a:p>
          <a:p>
            <a:r>
              <a:rPr lang="en-US" dirty="0"/>
              <a:t>And finally, diet patterns that reduce frequent sugar exposure. This includes:</a:t>
            </a:r>
          </a:p>
          <a:p>
            <a:pPr marL="171450" indent="-171450">
              <a:buFont typeface="Arial" panose="020B0604020202020204" pitchFamily="34" charset="0"/>
              <a:buChar char="•"/>
            </a:pPr>
            <a:r>
              <a:rPr lang="en-US" dirty="0"/>
              <a:t>Reducing the frequency of fermentable carbohydrate intake </a:t>
            </a:r>
          </a:p>
          <a:p>
            <a:pPr marL="171450" indent="-171450">
              <a:buFont typeface="Arial" panose="020B0604020202020204" pitchFamily="34" charset="0"/>
              <a:buChar char="•"/>
            </a:pPr>
            <a:r>
              <a:rPr lang="en-US" dirty="0"/>
              <a:t>Choosing sugar-free alternatives </a:t>
            </a:r>
          </a:p>
          <a:p>
            <a:pPr marL="171450" indent="-171450">
              <a:buFont typeface="Arial" panose="020B0604020202020204" pitchFamily="34" charset="0"/>
              <a:buChar char="•"/>
            </a:pPr>
            <a:r>
              <a:rPr lang="en-US" dirty="0"/>
              <a:t>Drinking fluoridated water instead of sugary beverages </a:t>
            </a:r>
          </a:p>
          <a:p>
            <a:r>
              <a:rPr lang="en-US" b="0" dirty="0"/>
              <a:t>This reduces how often bacteria have the fuel to produce acid.</a:t>
            </a:r>
          </a:p>
          <a:p>
            <a:br>
              <a:rPr lang="en-US" dirty="0"/>
            </a:br>
            <a:r>
              <a:rPr lang="en-US" dirty="0"/>
              <a:t>When you look at protective factors, it’s the combination of fluoride, saliva, biofilm control, remineralization, professional care, and diet that shifts the balance toward optimal oral health.</a:t>
            </a:r>
          </a:p>
        </p:txBody>
      </p:sp>
      <p:sp>
        <p:nvSpPr>
          <p:cNvPr id="4" name="Slide Number Placeholder 3">
            <a:extLst>
              <a:ext uri="{FF2B5EF4-FFF2-40B4-BE49-F238E27FC236}">
                <a16:creationId xmlns:a16="http://schemas.microsoft.com/office/drawing/2014/main" id="{CDCBE1DD-3FC9-D9DE-AD73-A9CC1F7ABB78}"/>
              </a:ext>
            </a:extLst>
          </p:cNvPr>
          <p:cNvSpPr>
            <a:spLocks noGrp="1"/>
          </p:cNvSpPr>
          <p:nvPr>
            <p:ph type="sldNum" sz="quarter" idx="5"/>
          </p:nvPr>
        </p:nvSpPr>
        <p:spPr/>
        <p:txBody>
          <a:bodyPr/>
          <a:lstStyle/>
          <a:p>
            <a:fld id="{A2EC831D-AA7D-6D4B-9E9A-AC97125AEC8A}" type="slidenum">
              <a:rPr lang="en-US" smtClean="0"/>
              <a:t>13</a:t>
            </a:fld>
            <a:endParaRPr lang="en-US"/>
          </a:p>
        </p:txBody>
      </p:sp>
    </p:spTree>
    <p:extLst>
      <p:ext uri="{BB962C8B-B14F-4D97-AF65-F5344CB8AC3E}">
        <p14:creationId xmlns:p14="http://schemas.microsoft.com/office/powerpoint/2010/main" val="216871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DD9DD-57BB-D140-38D7-F87A1F98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AE680-547F-60C1-4C79-2DB9A876E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D9261-5B97-2333-A83B-042A239D24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illustrates common preventive strategies used to address different biological mechanisms in the caries process. These interventions help shift the balance toward remineralization by reducing cariogenic bacteria, buffering acids, strengthening enamel, and improving salivary function. Specific product selections may vary based on patient risk level and clinical judgment.</a:t>
            </a:r>
          </a:p>
        </p:txBody>
      </p:sp>
      <p:sp>
        <p:nvSpPr>
          <p:cNvPr id="4" name="Slide Number Placeholder 3">
            <a:extLst>
              <a:ext uri="{FF2B5EF4-FFF2-40B4-BE49-F238E27FC236}">
                <a16:creationId xmlns:a16="http://schemas.microsoft.com/office/drawing/2014/main" id="{DC8D8FE7-8A79-F039-4743-2ECCE47E0277}"/>
              </a:ext>
            </a:extLst>
          </p:cNvPr>
          <p:cNvSpPr>
            <a:spLocks noGrp="1"/>
          </p:cNvSpPr>
          <p:nvPr>
            <p:ph type="sldNum" sz="quarter" idx="5"/>
          </p:nvPr>
        </p:nvSpPr>
        <p:spPr/>
        <p:txBody>
          <a:bodyPr/>
          <a:lstStyle/>
          <a:p>
            <a:fld id="{EA410BA5-E037-324B-A239-07AF460C56E8}" type="slidenum">
              <a:rPr lang="en-US" smtClean="0"/>
              <a:t>14</a:t>
            </a:fld>
            <a:endParaRPr lang="en-US"/>
          </a:p>
        </p:txBody>
      </p:sp>
    </p:spTree>
    <p:extLst>
      <p:ext uri="{BB962C8B-B14F-4D97-AF65-F5344CB8AC3E}">
        <p14:creationId xmlns:p14="http://schemas.microsoft.com/office/powerpoint/2010/main" val="76108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050F-1C8A-DA40-646A-C096895B9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6AED9-9964-7B20-3356-6687400C9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208F6-2D65-4ED2-981F-BDD5F445ABE1}"/>
              </a:ext>
            </a:extLst>
          </p:cNvPr>
          <p:cNvSpPr>
            <a:spLocks noGrp="1"/>
          </p:cNvSpPr>
          <p:nvPr>
            <p:ph type="body" idx="1"/>
          </p:nvPr>
        </p:nvSpPr>
        <p:spPr/>
        <p:txBody>
          <a:bodyPr/>
          <a:lstStyle/>
          <a:p>
            <a:r>
              <a:rPr lang="en-US" dirty="0"/>
              <a:t>When protective factors are absent, the balance shifts toward conditions that favor caries development.</a:t>
            </a:r>
          </a:p>
        </p:txBody>
      </p:sp>
      <p:sp>
        <p:nvSpPr>
          <p:cNvPr id="4" name="Slide Number Placeholder 3">
            <a:extLst>
              <a:ext uri="{FF2B5EF4-FFF2-40B4-BE49-F238E27FC236}">
                <a16:creationId xmlns:a16="http://schemas.microsoft.com/office/drawing/2014/main" id="{BAB6BE89-79C2-4BF2-751B-CA904A29BDD8}"/>
              </a:ext>
            </a:extLst>
          </p:cNvPr>
          <p:cNvSpPr>
            <a:spLocks noGrp="1"/>
          </p:cNvSpPr>
          <p:nvPr>
            <p:ph type="sldNum" sz="quarter" idx="5"/>
          </p:nvPr>
        </p:nvSpPr>
        <p:spPr/>
        <p:txBody>
          <a:bodyPr/>
          <a:lstStyle/>
          <a:p>
            <a:fld id="{EA410BA5-E037-324B-A239-07AF460C56E8}" type="slidenum">
              <a:rPr lang="en-US" smtClean="0"/>
              <a:t>15</a:t>
            </a:fld>
            <a:endParaRPr lang="en-US"/>
          </a:p>
        </p:txBody>
      </p:sp>
    </p:spTree>
    <p:extLst>
      <p:ext uri="{BB962C8B-B14F-4D97-AF65-F5344CB8AC3E}">
        <p14:creationId xmlns:p14="http://schemas.microsoft.com/office/powerpoint/2010/main" val="353623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mn-lt"/>
                <a:ea typeface="Calibri"/>
                <a:cs typeface="Calibri"/>
                <a:sym typeface="Calibri"/>
              </a:rPr>
              <a:t>The first section of the CAMBRA form assesses a patient’s disease indicators by observing previous and/or current caries presence. As outlined in the Final Score section of the bottom of the page, a “yes” to any question in the Disease Indicators section automatically places a patient in the “high caries risk” category. If dry mouth/hyposalivation accompanies a “yes” in the Disease Indicators category, the patient automatically becomes at an “extreme risk” for developing dental caries. Can you recall why this is?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latin typeface="+mn-lt"/>
                <a:ea typeface="Calibri"/>
                <a:cs typeface="Calibri"/>
                <a:sym typeface="Calibri"/>
              </a:rPr>
              <a:t>Next is the Biological or Environmental Risk Factors section, which includes only those factors that studies have shown have a statistically significant impact on caries risk. Every “yes” in this section increases the risk level of a patient developing caries. Heavy plaque on teeth and frequent snacking are modifiable factors that can be improved with patient education and motivation. Deep pits and fissures can be addressed with preventive measures called sealants, which will be discussed later in this lecture. Recreational drug use is associated with dry mouth. Patients with orthodontic appliances are automatically considered at least "moderate risk" — can you infer why?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latin typeface="+mn-lt"/>
                <a:ea typeface="Calibri"/>
                <a:cs typeface="Calibri"/>
                <a:sym typeface="Calibri"/>
              </a:rPr>
              <a:t>Protective factors are then recorded, and the patient's caries risk is determined by comparing the number of “yes” answers between protective and pathologic factors.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800"/>
              <a:buFont typeface="Calibri"/>
              <a:buNone/>
            </a:pPr>
            <a:r>
              <a:rPr lang="en-US" sz="1200" dirty="0">
                <a:latin typeface="+mn-lt"/>
                <a:ea typeface="Calibri"/>
                <a:cs typeface="Calibri"/>
                <a:sym typeface="Calibri"/>
              </a:rPr>
              <a:t>Once oral hygiene instructions, preventive oral products, and patient motivation are given and used correctly, evidenced by a decrease in modifiable pathologic factors, the patient’s caries risk should be adjusted accordingly. </a:t>
            </a:r>
            <a:endParaRPr lang="en-US" dirty="0"/>
          </a:p>
          <a:p>
            <a:pPr marL="0" marR="0" lvl="0" indent="0" algn="l" rtl="0">
              <a:lnSpc>
                <a:spcPct val="100000"/>
              </a:lnSpc>
              <a:spcBef>
                <a:spcPts val="0"/>
              </a:spcBef>
              <a:spcAft>
                <a:spcPts val="0"/>
              </a:spcAft>
              <a:buClr>
                <a:schemeClr val="dk1"/>
              </a:buClr>
              <a:buSzPts val="1800"/>
              <a:buFont typeface="Calibri"/>
              <a:buNone/>
            </a:pPr>
            <a:endParaRPr lang="en-US" sz="1200"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200" dirty="0">
                <a:latin typeface="+mn-lt"/>
                <a:ea typeface="Calibri"/>
                <a:cs typeface="Calibri"/>
                <a:sym typeface="Calibri"/>
              </a:rPr>
              <a:t>Instructor Review Article: </a:t>
            </a:r>
            <a:r>
              <a:rPr lang="en-US" dirty="0"/>
              <a:t>Featherstone, J. D., Crystal, Y. O., Alston, P., Chaffee, B. W., </a:t>
            </a:r>
            <a:r>
              <a:rPr lang="en-US" dirty="0" err="1"/>
              <a:t>Doméjean</a:t>
            </a:r>
            <a:r>
              <a:rPr lang="en-US" dirty="0"/>
              <a:t>, S., </a:t>
            </a:r>
            <a:r>
              <a:rPr lang="en-US" dirty="0" err="1"/>
              <a:t>Rechmann</a:t>
            </a:r>
            <a:r>
              <a:rPr lang="en-US" dirty="0"/>
              <a:t>, P., &amp; Zhan, L. (2021). A Comparison of Four Caries Risk Assessment Methods. </a:t>
            </a:r>
            <a:r>
              <a:rPr lang="en-US" i="1" dirty="0"/>
              <a:t>Frontiers in Oral Health</a:t>
            </a:r>
            <a:r>
              <a:rPr lang="en-US" dirty="0"/>
              <a:t>, </a:t>
            </a:r>
            <a:r>
              <a:rPr lang="en-US" i="0" dirty="0"/>
              <a:t>2</a:t>
            </a:r>
            <a:r>
              <a:rPr lang="en-US" dirty="0"/>
              <a:t>, 656558. https://</a:t>
            </a:r>
            <a:r>
              <a:rPr lang="en-US" dirty="0" err="1"/>
              <a:t>doi.org</a:t>
            </a:r>
            <a:r>
              <a:rPr lang="en-US" dirty="0"/>
              <a:t>/10.3389/froh.2021.656558</a:t>
            </a:r>
          </a:p>
          <a:p>
            <a:pPr marL="0" marR="0" lvl="0" indent="0" algn="l" rtl="0">
              <a:lnSpc>
                <a:spcPct val="100000"/>
              </a:lnSpc>
              <a:spcBef>
                <a:spcPts val="0"/>
              </a:spcBef>
              <a:spcAft>
                <a:spcPts val="0"/>
              </a:spcAft>
              <a:buClr>
                <a:schemeClr val="dk1"/>
              </a:buClr>
              <a:buSzPts val="1800"/>
              <a:buFont typeface="Calibri"/>
              <a:buNone/>
            </a:pPr>
            <a:endParaRPr lang="en-US" dirty="0"/>
          </a:p>
          <a:p>
            <a:pPr marL="0" marR="0" lvl="0" indent="0" algn="l" rtl="0">
              <a:lnSpc>
                <a:spcPct val="100000"/>
              </a:lnSpc>
              <a:spcBef>
                <a:spcPts val="0"/>
              </a:spcBef>
              <a:spcAft>
                <a:spcPts val="0"/>
              </a:spcAft>
              <a:buClr>
                <a:schemeClr val="dk1"/>
              </a:buClr>
              <a:buSzPts val="1800"/>
              <a:buFont typeface="Calibri"/>
              <a:buNone/>
            </a:pPr>
            <a:r>
              <a:rPr lang="en-US" dirty="0"/>
              <a:t>ADA Caries Risk Assessment Form: https://</a:t>
            </a:r>
            <a:r>
              <a:rPr lang="en-US" dirty="0" err="1"/>
              <a:t>www.ada.org</a:t>
            </a:r>
            <a:r>
              <a:rPr lang="en-US" dirty="0"/>
              <a:t>/-/media/project/</a:t>
            </a:r>
            <a:r>
              <a:rPr lang="en-US" dirty="0" err="1"/>
              <a:t>ada</a:t>
            </a:r>
            <a:r>
              <a:rPr lang="en-US" dirty="0"/>
              <a:t>-organization/</a:t>
            </a:r>
            <a:r>
              <a:rPr lang="en-US" dirty="0" err="1"/>
              <a:t>ada</a:t>
            </a:r>
            <a:r>
              <a:rPr lang="en-US" dirty="0"/>
              <a:t>/</a:t>
            </a:r>
            <a:r>
              <a:rPr lang="en-US" dirty="0" err="1"/>
              <a:t>ada</a:t>
            </a:r>
            <a:r>
              <a:rPr lang="en-US" dirty="0"/>
              <a:t>-org/files/resources/public-programs/give-kids-a-smile/</a:t>
            </a:r>
            <a:r>
              <a:rPr lang="en-US" dirty="0" err="1"/>
              <a:t>gkas_caries_risk_assessment_forms.pdf</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16</a:t>
            </a:fld>
            <a:endParaRPr lang="en-US"/>
          </a:p>
        </p:txBody>
      </p:sp>
    </p:spTree>
    <p:extLst>
      <p:ext uri="{BB962C8B-B14F-4D97-AF65-F5344CB8AC3E}">
        <p14:creationId xmlns:p14="http://schemas.microsoft.com/office/powerpoint/2010/main" val="4175875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team would take notes as well. Noted at the top are the start and stop times to see how much time needs to be allotted during appointments. Note that although they are going down the list and checking low, moderate, or high risk, they are making additional notes as well, getting details of each contributing condition they are discussing. There are additional notes at the bottom of items that were discussed that do not fall into one of the conditions listed but still contribute to the overall assessment of dental caries risk.</a:t>
            </a:r>
          </a:p>
        </p:txBody>
      </p:sp>
      <p:sp>
        <p:nvSpPr>
          <p:cNvPr id="4" name="Slide Number Placeholder 3"/>
          <p:cNvSpPr>
            <a:spLocks noGrp="1"/>
          </p:cNvSpPr>
          <p:nvPr>
            <p:ph type="sldNum" sz="quarter" idx="5"/>
          </p:nvPr>
        </p:nvSpPr>
        <p:spPr/>
        <p:txBody>
          <a:bodyPr/>
          <a:lstStyle/>
          <a:p>
            <a:fld id="{EA410BA5-E037-324B-A239-07AF460C56E8}" type="slidenum">
              <a:rPr lang="en-US" smtClean="0"/>
              <a:t>17</a:t>
            </a:fld>
            <a:endParaRPr lang="en-US"/>
          </a:p>
        </p:txBody>
      </p:sp>
    </p:spTree>
    <p:extLst>
      <p:ext uri="{BB962C8B-B14F-4D97-AF65-F5344CB8AC3E}">
        <p14:creationId xmlns:p14="http://schemas.microsoft.com/office/powerpoint/2010/main" val="234796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chart provides professional guidelines corresponding to various risk levels and different categories. It’s essential to note that these are recommendations, and clinical judgment should be exercised. The provided categories are meant for guidance.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completing a patient’s caries risk assessment and categorizing it as low, moderate, high, or extreme, a comprehensive treatment plan is developed to cater to their unique oral care requirements. This plan aligns with the CAMBRA protocol for caries management and prevention, emphasizing minimally invasive dental treatments when needed.</a:t>
            </a:r>
          </a:p>
          <a:p>
            <a:pPr marL="0" marR="0" lvl="0" indent="0" algn="l" rtl="0">
              <a:spcBef>
                <a:spcPts val="0"/>
              </a:spcBef>
              <a:spcAft>
                <a:spcPts val="0"/>
              </a:spcAft>
              <a:buClr>
                <a:schemeClr val="dk1"/>
              </a:buClr>
              <a:buSzPts val="1200"/>
              <a:buFont typeface="Calibri"/>
              <a:buNone/>
            </a:pPr>
            <a:endParaRPr lang="en-US" sz="1600" b="0" i="0" u="none" strike="noStrike" cap="none" dirty="0">
              <a:solidFill>
                <a:schemeClr val="dk1"/>
              </a:solidFill>
              <a:latin typeface="+mn-lt"/>
              <a:ea typeface="Calibri"/>
              <a:cs typeface="Calibri"/>
              <a:sym typeface="Calibri"/>
            </a:endParaRPr>
          </a:p>
          <a:p>
            <a:pPr marL="0" marR="0" lvl="0" indent="0" algn="l" rtl="0">
              <a:spcBef>
                <a:spcPts val="600"/>
              </a:spcBef>
              <a:spcAft>
                <a:spcPts val="0"/>
              </a:spcAft>
              <a:buClr>
                <a:schemeClr val="dk1"/>
              </a:buClr>
              <a:buSzPts val="800"/>
              <a:buFont typeface="Calibri"/>
              <a:buNone/>
            </a:pPr>
            <a:r>
              <a:rPr lang="en-US" sz="1200" b="0" i="0" u="none" strike="noStrike" cap="none" dirty="0">
                <a:solidFill>
                  <a:schemeClr val="dk1"/>
                </a:solidFill>
                <a:latin typeface="+mn-lt"/>
                <a:ea typeface="Calibri"/>
                <a:cs typeface="Calibri"/>
                <a:sym typeface="Calibri"/>
              </a:rPr>
              <a:t>Adapted from: Larry Jenson, Alan Budenz, John Featherstone, et al., “Clinical protocols for caries management by risk assessment,” </a:t>
            </a:r>
            <a:r>
              <a:rPr lang="en-US" sz="1200" b="0" i="1" kern="1200" dirty="0">
                <a:solidFill>
                  <a:schemeClr val="tx1"/>
                </a:solidFill>
                <a:effectLst/>
                <a:latin typeface="+mn-lt"/>
                <a:ea typeface="+mn-ea"/>
                <a:cs typeface="+mn-cs"/>
              </a:rPr>
              <a:t>Journal of the California Dental Association</a:t>
            </a:r>
            <a:r>
              <a:rPr lang="en-US" sz="1200" b="0" i="0" kern="1200" dirty="0">
                <a:solidFill>
                  <a:schemeClr val="tx1"/>
                </a:solidFill>
                <a:effectLst/>
                <a:latin typeface="+mn-lt"/>
                <a:ea typeface="+mn-ea"/>
                <a:cs typeface="+mn-cs"/>
              </a:rPr>
              <a:t>, 35(10), (October 2007) 714–723, DOI:</a:t>
            </a:r>
            <a:r>
              <a:rPr lang="en-US" sz="1200" b="0" i="0" u="sng" kern="1200" dirty="0">
                <a:solidFill>
                  <a:schemeClr val="tx1"/>
                </a:solidFill>
                <a:effectLst/>
                <a:latin typeface="+mn-lt"/>
                <a:ea typeface="+mn-ea"/>
                <a:cs typeface="+mn-cs"/>
                <a:hlinkClick r:id="rId3"/>
              </a:rPr>
              <a:t>10.1080/19424396.2007.12221277</a:t>
            </a:r>
            <a:r>
              <a:rPr lang="en-US" sz="1200" b="0" i="0" u="sng" kern="1200" dirty="0">
                <a:solidFill>
                  <a:schemeClr val="tx1"/>
                </a:solidFill>
                <a:effectLst/>
                <a:latin typeface="+mn-lt"/>
                <a:ea typeface="+mn-ea"/>
                <a:cs typeface="+mn-cs"/>
              </a:rPr>
              <a:t>.</a:t>
            </a:r>
            <a:endParaRPr lang="en-US" sz="1200" b="0" i="0" u="none" strike="noStrike" cap="none" dirty="0">
              <a:solidFill>
                <a:schemeClr val="dk1"/>
              </a:solidFill>
              <a:latin typeface="+mn-lt"/>
              <a:ea typeface="Calibri"/>
              <a:cs typeface="Calibri"/>
              <a:sym typeface="Calibri"/>
            </a:endParaRPr>
          </a:p>
          <a:p>
            <a:pPr marL="0" marR="0" lvl="0" indent="0" algn="l" rtl="0">
              <a:spcBef>
                <a:spcPts val="600"/>
              </a:spcBef>
              <a:spcAft>
                <a:spcPts val="0"/>
              </a:spcAft>
              <a:buClr>
                <a:schemeClr val="dk1"/>
              </a:buClr>
              <a:buSzPts val="800"/>
              <a:buFont typeface="Arial"/>
              <a:buNone/>
            </a:pPr>
            <a:r>
              <a:rPr lang="en-US" sz="1200" b="0" i="0" u="none" strike="noStrike" cap="none" dirty="0">
                <a:solidFill>
                  <a:schemeClr val="dk1"/>
                </a:solidFill>
                <a:latin typeface="Arial"/>
                <a:ea typeface="Arial"/>
                <a:cs typeface="Arial"/>
                <a:sym typeface="Arial"/>
              </a:rPr>
              <a:t>Francisco Ramos-Gomez, Yasmi Crystal, John Featherstone, et al., “Pediatric dental care: prevention and management protocols based on caries risk assessment,” </a:t>
            </a:r>
            <a:r>
              <a:rPr lang="en-US" sz="1200" b="0" i="1" kern="1200" dirty="0">
                <a:solidFill>
                  <a:schemeClr val="tx1"/>
                </a:solidFill>
                <a:effectLst/>
                <a:latin typeface="+mn-lt"/>
                <a:ea typeface="+mn-ea"/>
                <a:cs typeface="+mn-cs"/>
              </a:rPr>
              <a:t>Journal of the California Dental Association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38</a:t>
            </a:r>
            <a:r>
              <a:rPr lang="en-US" sz="1200" b="0" i="0" kern="1200" dirty="0">
                <a:solidFill>
                  <a:schemeClr val="tx1"/>
                </a:solidFill>
                <a:effectLst/>
                <a:latin typeface="+mn-lt"/>
                <a:ea typeface="+mn-ea"/>
                <a:cs typeface="+mn-cs"/>
              </a:rPr>
              <a:t>(10), (October 2010) 746–761, https://</a:t>
            </a:r>
            <a:r>
              <a:rPr lang="en-US" sz="1200" b="0" i="0" kern="1200" dirty="0" err="1">
                <a:solidFill>
                  <a:schemeClr val="tx1"/>
                </a:solidFill>
                <a:effectLst/>
                <a:latin typeface="+mn-lt"/>
                <a:ea typeface="+mn-ea"/>
                <a:cs typeface="+mn-cs"/>
              </a:rPr>
              <a:t>pmc.ncbi.nlm.nih.gov</a:t>
            </a:r>
            <a:r>
              <a:rPr lang="en-US" sz="1200" b="0" i="0" kern="1200" dirty="0">
                <a:solidFill>
                  <a:schemeClr val="tx1"/>
                </a:solidFill>
                <a:effectLst/>
                <a:latin typeface="+mn-lt"/>
                <a:ea typeface="+mn-ea"/>
                <a:cs typeface="+mn-cs"/>
              </a:rPr>
              <a:t>/articles/PMC3470809/.</a:t>
            </a:r>
            <a:endParaRPr lang="en-US" sz="3600" b="0" i="0" u="none" strike="noStrike" cap="none" dirty="0">
              <a:solidFill>
                <a:schemeClr val="dk1"/>
              </a:solidFill>
              <a:latin typeface="Arial"/>
              <a:ea typeface="Arial"/>
              <a:cs typeface="Arial"/>
              <a:sym typeface="Arial"/>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410BA5-E037-324B-A239-07AF460C56E8}" type="slidenum">
              <a:rPr lang="en-US" smtClean="0"/>
              <a:t>18</a:t>
            </a:fld>
            <a:endParaRPr lang="en-US"/>
          </a:p>
        </p:txBody>
      </p:sp>
    </p:spTree>
    <p:extLst>
      <p:ext uri="{BB962C8B-B14F-4D97-AF65-F5344CB8AC3E}">
        <p14:creationId xmlns:p14="http://schemas.microsoft.com/office/powerpoint/2010/main" val="8222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caries risk assessment, three types of information are considered. Clinicians evaluate all three categories together to understand a patient’s overall risk for developing dental caries.</a:t>
            </a:r>
          </a:p>
          <a:p>
            <a:endParaRPr lang="en-US" dirty="0"/>
          </a:p>
          <a:p>
            <a:r>
              <a:rPr lang="en-US" dirty="0"/>
              <a:t>The first category is </a:t>
            </a:r>
            <a:r>
              <a:rPr lang="en-US" b="0" dirty="0"/>
              <a:t>disease indicators. </a:t>
            </a:r>
            <a:r>
              <a:rPr lang="en-US" dirty="0"/>
              <a:t>These are signs that the disease is currently present or has been recently active. Because they reflect active disease, they are often the strongest predictors of future caries.</a:t>
            </a:r>
          </a:p>
          <a:p>
            <a:endParaRPr lang="en-US" dirty="0"/>
          </a:p>
          <a:p>
            <a:r>
              <a:rPr lang="en-US" dirty="0"/>
              <a:t>The second category is </a:t>
            </a:r>
            <a:r>
              <a:rPr lang="en-US" b="0" dirty="0"/>
              <a:t>risk factors. </a:t>
            </a:r>
            <a:r>
              <a:rPr lang="en-US" dirty="0"/>
              <a:t>These are conditions or behaviors that increase the likelihood of developing caries, such as diet, biofilm, or reduced saliva.</a:t>
            </a:r>
          </a:p>
          <a:p>
            <a:endParaRPr lang="en-US" dirty="0"/>
          </a:p>
          <a:p>
            <a:r>
              <a:rPr lang="en-US" dirty="0"/>
              <a:t>The third category is </a:t>
            </a:r>
            <a:r>
              <a:rPr lang="en-US" b="0" dirty="0"/>
              <a:t>protective factors. </a:t>
            </a:r>
            <a:r>
              <a:rPr lang="en-US" dirty="0"/>
              <a:t>These are factors that help prevent or slow the caries process, such as fluoride exposure, saliva, and effective oral hygiene.</a:t>
            </a:r>
          </a:p>
          <a:p>
            <a:endParaRPr lang="en-US" dirty="0"/>
          </a:p>
          <a:p>
            <a:r>
              <a:rPr lang="en-US" dirty="0"/>
              <a:t>Rather than focusing on a single factor, the combination of these three categories helps determine a patient’s overall caries risk.</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19</a:t>
            </a:fld>
            <a:endParaRPr lang="en-US"/>
          </a:p>
        </p:txBody>
      </p:sp>
    </p:spTree>
    <p:extLst>
      <p:ext uri="{BB962C8B-B14F-4D97-AF65-F5344CB8AC3E}">
        <p14:creationId xmlns:p14="http://schemas.microsoft.com/office/powerpoint/2010/main" val="76345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F766-B951-E501-7B99-E261FE801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2DCBD-AAD9-B7DA-A3FF-1464D0A26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CFAA-5EE4-2544-315B-7B5D4946B5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Our goals for this lesson are to achieve the following learning objectives:</a:t>
            </a:r>
          </a:p>
        </p:txBody>
      </p:sp>
      <p:sp>
        <p:nvSpPr>
          <p:cNvPr id="4" name="Slide Number Placeholder 3">
            <a:extLst>
              <a:ext uri="{FF2B5EF4-FFF2-40B4-BE49-F238E27FC236}">
                <a16:creationId xmlns:a16="http://schemas.microsoft.com/office/drawing/2014/main" id="{044B186E-98DB-0711-C0AC-36B00E8C6616}"/>
              </a:ext>
            </a:extLst>
          </p:cNvPr>
          <p:cNvSpPr>
            <a:spLocks noGrp="1"/>
          </p:cNvSpPr>
          <p:nvPr>
            <p:ph type="sldNum" sz="quarter" idx="5"/>
          </p:nvPr>
        </p:nvSpPr>
        <p:spPr/>
        <p:txBody>
          <a:bodyPr/>
          <a:lstStyle/>
          <a:p>
            <a:fld id="{A2EC831D-AA7D-6D4B-9E9A-AC97125AEC8A}" type="slidenum">
              <a:rPr lang="en-US" smtClean="0"/>
              <a:t>2</a:t>
            </a:fld>
            <a:endParaRPr lang="en-US"/>
          </a:p>
        </p:txBody>
      </p:sp>
    </p:spTree>
    <p:extLst>
      <p:ext uri="{BB962C8B-B14F-4D97-AF65-F5344CB8AC3E}">
        <p14:creationId xmlns:p14="http://schemas.microsoft.com/office/powerpoint/2010/main" val="2995025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activity, work in small groups to classify each factor into one of three categories: disease indicator, risk factor, or protective factor.</a:t>
            </a:r>
          </a:p>
          <a:p>
            <a:r>
              <a:rPr lang="en-US" dirty="0"/>
              <a:t>Take a look at the list on the slide. Discuss within your group and decide where each one belongs and add factors you can think of that are not on this list.</a:t>
            </a:r>
          </a:p>
          <a:p>
            <a:endParaRPr lang="en-US" dirty="0"/>
          </a:p>
          <a:p>
            <a:r>
              <a:rPr lang="en-US" dirty="0"/>
              <a:t>As a reminder:</a:t>
            </a:r>
          </a:p>
          <a:p>
            <a:r>
              <a:rPr lang="en-US" b="1" dirty="0"/>
              <a:t>Disease indicators</a:t>
            </a:r>
            <a:r>
              <a:rPr lang="en-US" dirty="0"/>
              <a:t> show that the disease is already present or recently active. </a:t>
            </a:r>
            <a:r>
              <a:rPr lang="en-US" b="1" dirty="0"/>
              <a:t>Risk factors</a:t>
            </a:r>
            <a:r>
              <a:rPr lang="en-US" dirty="0"/>
              <a:t> increase the likelihood of developing caries. </a:t>
            </a:r>
            <a:r>
              <a:rPr lang="en-US" b="1" dirty="0"/>
              <a:t>Protective factors</a:t>
            </a:r>
            <a:r>
              <a:rPr lang="en-US" dirty="0"/>
              <a:t> help prevent or slow the process. </a:t>
            </a:r>
          </a:p>
          <a:p>
            <a:endParaRPr lang="en-US" dirty="0"/>
          </a:p>
          <a:p>
            <a:r>
              <a:rPr lang="en-US" dirty="0"/>
              <a:t>After discussion, be prepared to share your reasoning.</a:t>
            </a:r>
          </a:p>
        </p:txBody>
      </p:sp>
      <p:sp>
        <p:nvSpPr>
          <p:cNvPr id="4" name="Slide Number Placeholder 3"/>
          <p:cNvSpPr>
            <a:spLocks noGrp="1"/>
          </p:cNvSpPr>
          <p:nvPr>
            <p:ph type="sldNum" sz="quarter" idx="5"/>
          </p:nvPr>
        </p:nvSpPr>
        <p:spPr/>
        <p:txBody>
          <a:bodyPr/>
          <a:lstStyle/>
          <a:p>
            <a:fld id="{A2EC831D-AA7D-6D4B-9E9A-AC97125AEC8A}" type="slidenum">
              <a:rPr lang="en-US" smtClean="0"/>
              <a:t>20</a:t>
            </a:fld>
            <a:endParaRPr lang="en-US"/>
          </a:p>
        </p:txBody>
      </p:sp>
    </p:spTree>
    <p:extLst>
      <p:ext uri="{BB962C8B-B14F-4D97-AF65-F5344CB8AC3E}">
        <p14:creationId xmlns:p14="http://schemas.microsoft.com/office/powerpoint/2010/main" val="1394224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Calibri"/>
                <a:sym typeface="Calibri"/>
              </a:rPr>
              <a:t>Once a patient’s caries risk is assessed and determined to be either low, moderate, high, or extreme, CAMBRA protocol is initiated.</a:t>
            </a:r>
            <a:br>
              <a:rPr lang="en-US" sz="1200" dirty="0">
                <a:latin typeface="+mn-lt"/>
                <a:ea typeface="Calibri"/>
                <a:cs typeface="Calibri"/>
                <a:sym typeface="Calibri"/>
              </a:rPr>
            </a:br>
            <a:endParaRPr lang="en-US" sz="12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Calibri"/>
                <a:sym typeface="Calibri"/>
              </a:rPr>
              <a:t>[Consider pausing the lecture here and take your time comparing and contrasting the protocol for each level of caries risk. Here ae some questions to prompt the class with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ea typeface="Calibri"/>
                <a:cs typeface="Calibri"/>
                <a:sym typeface="Calibri"/>
              </a:rPr>
              <a:t>What do high and extreme risk patients receive that low and moderate risk patients do not?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ea typeface="Calibri"/>
                <a:cs typeface="Calibri"/>
                <a:sym typeface="Calibri"/>
              </a:rPr>
              <a:t>When is antimicrobial therapy necessary?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ea typeface="Calibri"/>
                <a:cs typeface="Calibri"/>
                <a:sym typeface="Calibri"/>
              </a:rPr>
              <a:t>Is fluoride alone enough to manage a patient with extreme caries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ea typeface="Calibri"/>
                <a:cs typeface="Calibri"/>
                <a:sym typeface="Calibri"/>
              </a:rPr>
              <a:t>What is the purpose of pH control and which level of caries risk patients will benefit from it (think back to the previous cariology lecture)?] </a:t>
            </a:r>
            <a:endParaRPr lang="en-US" dirty="0"/>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21</a:t>
            </a:fld>
            <a:endParaRPr lang="en-US"/>
          </a:p>
        </p:txBody>
      </p:sp>
    </p:spTree>
    <p:extLst>
      <p:ext uri="{BB962C8B-B14F-4D97-AF65-F5344CB8AC3E}">
        <p14:creationId xmlns:p14="http://schemas.microsoft.com/office/powerpoint/2010/main" val="4058316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structure of a caries risk assessment resembles a checklist, yet its purpose is to facilitate conversational dialogue with the patient. Much like studying a subject, it involves note-taking, highlighting key aspects, and a genuine curiosity for information. A similar approach is taken when discussing the patient’s oral health and habits. By asking relevant questions, observing their habits, and gathering data, the goal is to foster a meaningful conversation.</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22</a:t>
            </a:fld>
            <a:endParaRPr lang="en-US"/>
          </a:p>
        </p:txBody>
      </p:sp>
    </p:spTree>
    <p:extLst>
      <p:ext uri="{BB962C8B-B14F-4D97-AF65-F5344CB8AC3E}">
        <p14:creationId xmlns:p14="http://schemas.microsoft.com/office/powerpoint/2010/main" val="1933726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b="0" i="0" kern="1200" dirty="0">
                <a:solidFill>
                  <a:schemeClr val="tx1"/>
                </a:solidFill>
                <a:effectLst/>
                <a:latin typeface="+mn-lt"/>
                <a:ea typeface="+mn-ea"/>
                <a:cs typeface="+mn-cs"/>
              </a:rPr>
              <a:t>Here’s an instance highlighting the importance of adopting a conversational approach when discussing caries risk. Suppose you inquire about a patient’s primary beverage choice and they respond with “water.” However, upon conducting the caries risk assessment, disparities between the clinical examination and the patient’s statements become evident, necessitating further investigation through questioning. In such cases, it is essential to specifically inquire about the exact type of water consumed and request the patient to present the product. It is important to note that certain seltzers labeled as “water” may contain “no sugar,” yet they can still trigger an acid attack every 15–30 minutes, unbeknownst to the consumer.</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23</a:t>
            </a:fld>
            <a:endParaRPr lang="en-US"/>
          </a:p>
        </p:txBody>
      </p:sp>
    </p:spTree>
    <p:extLst>
      <p:ext uri="{BB962C8B-B14F-4D97-AF65-F5344CB8AC3E}">
        <p14:creationId xmlns:p14="http://schemas.microsoft.com/office/powerpoint/2010/main" val="3345775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Adapting the communication of information to match patients’ oral health literacy levels enhances their comprehension. A brief written overview of patients’ self-management objectives aids in better recall after the visit. The provided chart serves as a sample checklist to support patients in identifying their specific goals.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[Option to take time to go through each of the selections.] </a:t>
            </a:r>
          </a:p>
          <a:p>
            <a:pPr fontAlgn="base"/>
            <a:endParaRPr lang="en-US" sz="1200" b="0" i="0" kern="1200" dirty="0">
              <a:solidFill>
                <a:schemeClr val="tx1"/>
              </a:solidFill>
              <a:effectLst/>
              <a:latin typeface="+mn-lt"/>
              <a:ea typeface="+mn-ea"/>
              <a:cs typeface="+mn-cs"/>
            </a:endParaRPr>
          </a:p>
          <a:p>
            <a:pPr fontAlgn="base"/>
            <a:r>
              <a:rPr lang="en-US" dirty="0"/>
              <a:t>Image adapted from: </a:t>
            </a:r>
            <a:r>
              <a:rPr lang="en-US" sz="1200" b="0" i="0" kern="1200" dirty="0">
                <a:solidFill>
                  <a:schemeClr val="tx1"/>
                </a:solidFill>
                <a:effectLst/>
                <a:latin typeface="+mn-lt"/>
                <a:ea typeface="+mn-ea"/>
                <a:cs typeface="+mn-cs"/>
              </a:rPr>
              <a:t>John Featherstone, Yasmi O. Crystal, and Francisco Ramos Gomez, “CAMBRA® Caries Management by Risk Assessment A Comprehensive Caries Management Guide for Dental Professionals,” </a:t>
            </a:r>
            <a:r>
              <a:rPr lang="en-US" sz="1200" b="0" i="1" kern="1200" dirty="0">
                <a:solidFill>
                  <a:schemeClr val="tx1"/>
                </a:solidFill>
                <a:effectLst/>
                <a:latin typeface="+mn-lt"/>
                <a:ea typeface="+mn-ea"/>
                <a:cs typeface="+mn-cs"/>
              </a:rPr>
              <a:t>Journal of the California Dental Association </a:t>
            </a:r>
            <a:r>
              <a:rPr lang="en-US" sz="1200" b="0" i="0" kern="1200" dirty="0">
                <a:solidFill>
                  <a:schemeClr val="tx1"/>
                </a:solidFill>
                <a:effectLst/>
                <a:latin typeface="+mn-lt"/>
                <a:ea typeface="+mn-ea"/>
                <a:cs typeface="+mn-cs"/>
              </a:rPr>
              <a:t>(July 2019), https://</a:t>
            </a:r>
            <a:r>
              <a:rPr lang="en-US" sz="1200" b="0" i="0" kern="1200" dirty="0" err="1">
                <a:solidFill>
                  <a:schemeClr val="tx1"/>
                </a:solidFill>
                <a:effectLst/>
                <a:latin typeface="+mn-lt"/>
                <a:ea typeface="+mn-ea"/>
                <a:cs typeface="+mn-cs"/>
              </a:rPr>
              <a:t>www.researchgate.net</a:t>
            </a:r>
            <a:r>
              <a:rPr lang="en-US" sz="1200" b="0" i="0" kern="1200" dirty="0">
                <a:solidFill>
                  <a:schemeClr val="tx1"/>
                </a:solidFill>
                <a:effectLst/>
                <a:latin typeface="+mn-lt"/>
                <a:ea typeface="+mn-ea"/>
                <a:cs typeface="+mn-cs"/>
              </a:rPr>
              <a:t>/publication/334401386_CAMBRAR_Caries_Management_by_Risk_Assessment_A_Comprehensive_Caries_Management_Guide_for_Dental_Professionals.</a:t>
            </a:r>
            <a:br>
              <a:rPr lang="en-US" dirty="0"/>
            </a:b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24</a:t>
            </a:fld>
            <a:endParaRPr lang="en-US"/>
          </a:p>
        </p:txBody>
      </p:sp>
    </p:spTree>
    <p:extLst>
      <p:ext uri="{BB962C8B-B14F-4D97-AF65-F5344CB8AC3E}">
        <p14:creationId xmlns:p14="http://schemas.microsoft.com/office/powerpoint/2010/main" val="551252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goal in patient care is to support patients in having agency over the products and habits they choose to improve their oral health.</a:t>
            </a:r>
          </a:p>
          <a:p>
            <a:endParaRPr lang="en-US" dirty="0"/>
          </a:p>
          <a:p>
            <a:r>
              <a:rPr lang="en-US" dirty="0"/>
              <a:t>One way to do this is by asking a simple question: “If you were going to do anything to improve your oral health, what would it be?”</a:t>
            </a:r>
          </a:p>
          <a:p>
            <a:endParaRPr lang="en-US" dirty="0"/>
          </a:p>
          <a:p>
            <a:r>
              <a:rPr lang="en-US" dirty="0"/>
              <a:t>Patients may respond with things like, “Just give me a new toothpaste,” or “I honestly can’t brush my teeth any more—what else can I do?” or “I chew gum all day—can that be helpful?”</a:t>
            </a:r>
          </a:p>
          <a:p>
            <a:endParaRPr lang="en-US" dirty="0"/>
          </a:p>
          <a:p>
            <a:r>
              <a:rPr lang="en-US" dirty="0"/>
              <a:t>The goal is to create space for patients to identify and choose changes that feel realistic and achievable for them.</a:t>
            </a:r>
          </a:p>
          <a:p>
            <a:endParaRPr lang="en-US" dirty="0"/>
          </a:p>
          <a:p>
            <a:r>
              <a:rPr lang="en-US" dirty="0"/>
              <a:t>Reference: “Oral Health Self Management Goals,” </a:t>
            </a:r>
            <a:r>
              <a:rPr lang="en-US" i="1" dirty="0"/>
              <a:t>American Academy of Pediatrics</a:t>
            </a:r>
            <a:r>
              <a:rPr lang="en-US" dirty="0"/>
              <a:t>, accessed on March 26, 2026, https://</a:t>
            </a:r>
            <a:r>
              <a:rPr lang="en-US" dirty="0" err="1"/>
              <a:t>downloads.aap.org</a:t>
            </a:r>
            <a:r>
              <a:rPr lang="en-US" dirty="0"/>
              <a:t>/AAP/PDF/</a:t>
            </a:r>
            <a:r>
              <a:rPr lang="en-US" dirty="0" err="1"/>
              <a:t>oralhealth_GoalSheetEnglish.pdf</a:t>
            </a:r>
            <a:r>
              <a:rPr lang="en-US" dirty="0"/>
              <a:t>.</a:t>
            </a:r>
          </a:p>
        </p:txBody>
      </p:sp>
      <p:sp>
        <p:nvSpPr>
          <p:cNvPr id="4" name="Slide Number Placeholder 3"/>
          <p:cNvSpPr>
            <a:spLocks noGrp="1"/>
          </p:cNvSpPr>
          <p:nvPr>
            <p:ph type="sldNum" sz="quarter" idx="5"/>
          </p:nvPr>
        </p:nvSpPr>
        <p:spPr/>
        <p:txBody>
          <a:bodyPr/>
          <a:lstStyle/>
          <a:p>
            <a:fld id="{EA410BA5-E037-324B-A239-07AF460C56E8}" type="slidenum">
              <a:rPr lang="en-US" smtClean="0"/>
              <a:t>25</a:t>
            </a:fld>
            <a:endParaRPr lang="en-US"/>
          </a:p>
        </p:txBody>
      </p:sp>
    </p:spTree>
    <p:extLst>
      <p:ext uri="{BB962C8B-B14F-4D97-AF65-F5344CB8AC3E}">
        <p14:creationId xmlns:p14="http://schemas.microsoft.com/office/powerpoint/2010/main" val="2964266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Caries risk assessment should be part of an ongoing patient conversation. The goal is to understand the patient’s individual risk by asking questions and listening to their responses.</a:t>
            </a:r>
          </a:p>
          <a:p>
            <a:endParaRPr lang="en-US" dirty="0"/>
          </a:p>
          <a:p>
            <a:r>
              <a:rPr lang="en-US" dirty="0"/>
              <a:t>This includes discussing oral hygiene habits, such as how often and how effectively the patient is brushing and cleaning between their teeth.</a:t>
            </a:r>
          </a:p>
          <a:p>
            <a:endParaRPr lang="en-US" dirty="0"/>
          </a:p>
          <a:p>
            <a:r>
              <a:rPr lang="en-US" dirty="0"/>
              <a:t>It also involves exploring diet behaviors, especially the frequency of fermentable carbohydrate intake.</a:t>
            </a:r>
          </a:p>
          <a:p>
            <a:r>
              <a:rPr lang="en-US" dirty="0"/>
              <a:t>Fluoride exposure is another important area to assess, including the use of fluoride toothpaste, rinses, and any professional applications.</a:t>
            </a:r>
          </a:p>
          <a:p>
            <a:endParaRPr lang="en-US" dirty="0"/>
          </a:p>
          <a:p>
            <a:r>
              <a:rPr lang="en-US" dirty="0"/>
              <a:t>By integrating these topics into a conversation, clinicians can gather more accurate information and better understand the patient’s risk profile. This approach supports more personalized recommendations and helps engage patients in their own oral health.</a:t>
            </a:r>
          </a:p>
        </p:txBody>
      </p:sp>
      <p:sp>
        <p:nvSpPr>
          <p:cNvPr id="4" name="Slide Number Placeholder 3"/>
          <p:cNvSpPr>
            <a:spLocks noGrp="1"/>
          </p:cNvSpPr>
          <p:nvPr>
            <p:ph type="sldNum" sz="quarter" idx="5"/>
          </p:nvPr>
        </p:nvSpPr>
        <p:spPr/>
        <p:txBody>
          <a:bodyPr/>
          <a:lstStyle/>
          <a:p>
            <a:fld id="{EA410BA5-E037-324B-A239-07AF460C56E8}" type="slidenum">
              <a:rPr lang="en-US" smtClean="0"/>
              <a:t>26</a:t>
            </a:fld>
            <a:endParaRPr lang="en-US"/>
          </a:p>
        </p:txBody>
      </p:sp>
    </p:spTree>
    <p:extLst>
      <p:ext uri="{BB962C8B-B14F-4D97-AF65-F5344CB8AC3E}">
        <p14:creationId xmlns:p14="http://schemas.microsoft.com/office/powerpoint/2010/main" val="3327883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kern="1200" dirty="0">
                <a:solidFill>
                  <a:schemeClr val="tx1"/>
                </a:solidFill>
                <a:effectLst/>
                <a:latin typeface="+mn-lt"/>
                <a:ea typeface="+mn-ea"/>
                <a:cs typeface="+mn-cs"/>
              </a:rPr>
              <a:t>Each patient possesses unique protective and pathological factors, suggesting that a singular, universal preventative treatment plan is not feasible. While a particular plan might be effective for one person, it may not yield the same results for another. The focus should be on developing personalized preventative treatment plans tailored to their specific needs.</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27</a:t>
            </a:fld>
            <a:endParaRPr lang="en-US"/>
          </a:p>
        </p:txBody>
      </p:sp>
    </p:spTree>
    <p:extLst>
      <p:ext uri="{BB962C8B-B14F-4D97-AF65-F5344CB8AC3E}">
        <p14:creationId xmlns:p14="http://schemas.microsoft.com/office/powerpoint/2010/main" val="574600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Caries management should not follow a one-size-fits-all approach. Instead, clinicians use shared decision-making with the patient. The patient remains at the center of the process. Treatment decisions are informed by three key elements: the clinician’s expertise, the best available evidence, and the patient’s individual risk factors and behaviors </a:t>
            </a:r>
          </a:p>
        </p:txBody>
      </p:sp>
      <p:sp>
        <p:nvSpPr>
          <p:cNvPr id="4" name="Slide Number Placeholder 3"/>
          <p:cNvSpPr>
            <a:spLocks noGrp="1"/>
          </p:cNvSpPr>
          <p:nvPr>
            <p:ph type="sldNum" sz="quarter" idx="5"/>
          </p:nvPr>
        </p:nvSpPr>
        <p:spPr/>
        <p:txBody>
          <a:bodyPr/>
          <a:lstStyle/>
          <a:p>
            <a:fld id="{EA410BA5-E037-324B-A239-07AF460C56E8}" type="slidenum">
              <a:rPr lang="en-US" smtClean="0"/>
              <a:t>28</a:t>
            </a:fld>
            <a:endParaRPr lang="en-US"/>
          </a:p>
        </p:txBody>
      </p:sp>
    </p:spTree>
    <p:extLst>
      <p:ext uri="{BB962C8B-B14F-4D97-AF65-F5344CB8AC3E}">
        <p14:creationId xmlns:p14="http://schemas.microsoft.com/office/powerpoint/2010/main" val="2378033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Conducting a caries risk assessment and discussing self-management goals with patients aims to induce behavioral changes in response to your recommendations. The ultimate goal is to achieve caries control through achieving a balance of protective and pathological factors.</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29</a:t>
            </a:fld>
            <a:endParaRPr lang="en-US"/>
          </a:p>
        </p:txBody>
      </p:sp>
    </p:spTree>
    <p:extLst>
      <p:ext uri="{BB962C8B-B14F-4D97-AF65-F5344CB8AC3E}">
        <p14:creationId xmlns:p14="http://schemas.microsoft.com/office/powerpoint/2010/main" val="125792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85D7-D0F3-88D1-9D77-3CABDD75B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B75E9-81D2-C608-9230-FF0EED3E6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F4152-570D-E772-D7EF-568BC0610C66}"/>
              </a:ext>
            </a:extLst>
          </p:cNvPr>
          <p:cNvSpPr>
            <a:spLocks noGrp="1"/>
          </p:cNvSpPr>
          <p:nvPr>
            <p:ph type="body" idx="1"/>
          </p:nvPr>
        </p:nvSpPr>
        <p:spPr/>
        <p:txBody>
          <a:bodyPr/>
          <a:lstStyle/>
          <a:p>
            <a:r>
              <a:rPr lang="en-US" dirty="0"/>
              <a:t>Ask students to spend about 2 minutes discussing with a neighbor, and under “What You Know,” ask them to note the factors they believe must be present for dental caries to develop. Under “What You Want to Know,” ask them to write any questions they have about the caries process or how clinicians assess caries risk.</a:t>
            </a:r>
          </a:p>
          <a:p>
            <a:endParaRPr lang="en-US" dirty="0"/>
          </a:p>
          <a:p>
            <a:r>
              <a:rPr lang="en-US" dirty="0"/>
              <a:t>After two minutes, invite participants to share their responses with the class. Ask a few volunteers to describe what factors they listed and what questions they have about caries development.</a:t>
            </a:r>
          </a:p>
          <a:p>
            <a:endParaRPr lang="en-US" dirty="0"/>
          </a:p>
          <a:p>
            <a:r>
              <a:rPr lang="en-US" dirty="0"/>
              <a:t>As responses are shared, guide the discussion toward the key components of the caries process:</a:t>
            </a:r>
          </a:p>
          <a:p>
            <a:r>
              <a:rPr lang="en-US" dirty="0"/>
              <a:t>• cariogenic bacteria in dental biofilm</a:t>
            </a:r>
            <a:br>
              <a:rPr lang="en-US" dirty="0"/>
            </a:br>
            <a:r>
              <a:rPr lang="en-US" dirty="0"/>
              <a:t>• fermentable carbohydrates that serve as a substrate</a:t>
            </a:r>
            <a:br>
              <a:rPr lang="en-US" dirty="0"/>
            </a:br>
            <a:r>
              <a:rPr lang="en-US" dirty="0"/>
              <a:t>• a susceptible tooth surface</a:t>
            </a:r>
            <a:br>
              <a:rPr lang="en-US" dirty="0"/>
            </a:br>
            <a:r>
              <a:rPr lang="en-US" dirty="0"/>
              <a:t>• time, which allows repeated acid exposure and demineralization</a:t>
            </a:r>
          </a:p>
          <a:p>
            <a:endParaRPr lang="en-US" dirty="0"/>
          </a:p>
          <a:p>
            <a:r>
              <a:rPr lang="en-US" dirty="0"/>
              <a:t>Explain that dental caries is a multifactorial disease process that occurs when these factors interact over time. Emphasize that the balance between disease drivers and protective factors determines whether demineralization progresses to a carious lesion.</a:t>
            </a:r>
          </a:p>
          <a:p>
            <a:endParaRPr lang="en-US" dirty="0"/>
          </a:p>
          <a:p>
            <a:r>
              <a:rPr lang="en-US" dirty="0"/>
              <a:t>Transition to the next section by explaining that clinicians assess these factors during a </a:t>
            </a:r>
            <a:r>
              <a:rPr lang="en-US" b="1" dirty="0"/>
              <a:t>caries risk assessment</a:t>
            </a:r>
            <a:r>
              <a:rPr lang="en-US" dirty="0"/>
              <a:t>, which helps guide prevention and management strategies.</a:t>
            </a:r>
          </a:p>
          <a:p>
            <a:endParaRPr lang="en-US" dirty="0"/>
          </a:p>
        </p:txBody>
      </p:sp>
      <p:sp>
        <p:nvSpPr>
          <p:cNvPr id="4" name="Slide Number Placeholder 3">
            <a:extLst>
              <a:ext uri="{FF2B5EF4-FFF2-40B4-BE49-F238E27FC236}">
                <a16:creationId xmlns:a16="http://schemas.microsoft.com/office/drawing/2014/main" id="{4A952AA7-3035-E49C-95D1-394067A29A26}"/>
              </a:ext>
            </a:extLst>
          </p:cNvPr>
          <p:cNvSpPr>
            <a:spLocks noGrp="1"/>
          </p:cNvSpPr>
          <p:nvPr>
            <p:ph type="sldNum" sz="quarter" idx="5"/>
          </p:nvPr>
        </p:nvSpPr>
        <p:spPr/>
        <p:txBody>
          <a:bodyPr/>
          <a:lstStyle/>
          <a:p>
            <a:fld id="{EA410BA5-E037-324B-A239-07AF460C56E8}" type="slidenum">
              <a:rPr lang="en-US" smtClean="0"/>
              <a:t>3</a:t>
            </a:fld>
            <a:endParaRPr lang="en-US"/>
          </a:p>
        </p:txBody>
      </p:sp>
    </p:spTree>
    <p:extLst>
      <p:ext uri="{BB962C8B-B14F-4D97-AF65-F5344CB8AC3E}">
        <p14:creationId xmlns:p14="http://schemas.microsoft.com/office/powerpoint/2010/main" val="3191962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discuss the </a:t>
            </a:r>
            <a:r>
              <a:rPr lang="en-US" b="1" dirty="0"/>
              <a:t>“What You Learned.”</a:t>
            </a:r>
            <a:r>
              <a:rPr lang="en-US" dirty="0"/>
              <a:t> Encourage them to think about how their understanding of caries risk assessment may have changed during the session.</a:t>
            </a:r>
          </a:p>
          <a:p>
            <a:r>
              <a:rPr lang="en-US" dirty="0"/>
              <a:t>After a minute or two, invite a few volunteers to share one key takeaway. You may prompt discussion with questions such as:</a:t>
            </a:r>
          </a:p>
          <a:p>
            <a:endParaRPr lang="en-US" dirty="0"/>
          </a:p>
          <a:p>
            <a:r>
              <a:rPr lang="en-US" dirty="0"/>
              <a:t>• What new concept about caries risk assessment stood out to you?</a:t>
            </a:r>
            <a:br>
              <a:rPr lang="en-US" dirty="0"/>
            </a:br>
            <a:r>
              <a:rPr lang="en-US" dirty="0"/>
              <a:t>• How does understanding risk and protective factors influence patient care?</a:t>
            </a:r>
            <a:br>
              <a:rPr lang="en-US" dirty="0"/>
            </a:br>
            <a:r>
              <a:rPr lang="en-US" dirty="0"/>
              <a:t>• How might this change the way you talk with patients about caries prevention?</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30</a:t>
            </a:fld>
            <a:endParaRPr lang="en-US"/>
          </a:p>
        </p:txBody>
      </p:sp>
    </p:spTree>
    <p:extLst>
      <p:ext uri="{BB962C8B-B14F-4D97-AF65-F5344CB8AC3E}">
        <p14:creationId xmlns:p14="http://schemas.microsoft.com/office/powerpoint/2010/main" val="659463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32</a:t>
            </a:fld>
            <a:endParaRPr lang="en-US"/>
          </a:p>
        </p:txBody>
      </p:sp>
    </p:spTree>
    <p:extLst>
      <p:ext uri="{BB962C8B-B14F-4D97-AF65-F5344CB8AC3E}">
        <p14:creationId xmlns:p14="http://schemas.microsoft.com/office/powerpoint/2010/main" val="324873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43530-9E8F-DBA4-CFE1-C3E817C50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50E9C-FA38-22C8-9E1A-ED1C70E0E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DBFD6-1115-737C-3EDE-1D730C352974}"/>
              </a:ext>
            </a:extLst>
          </p:cNvPr>
          <p:cNvSpPr>
            <a:spLocks noGrp="1"/>
          </p:cNvSpPr>
          <p:nvPr>
            <p:ph type="body" idx="1"/>
          </p:nvPr>
        </p:nvSpPr>
        <p:spPr/>
        <p:txBody>
          <a:bodyPr/>
          <a:lstStyle/>
          <a:p>
            <a:r>
              <a:rPr lang="en-US" dirty="0"/>
              <a:t>Caries is not caused by a single factor. It occurs when several factors interact over time.</a:t>
            </a:r>
          </a:p>
          <a:p>
            <a:endParaRPr lang="en-US" dirty="0"/>
          </a:p>
          <a:p>
            <a:r>
              <a:rPr lang="en-US" b="1" dirty="0"/>
              <a:t>First, </a:t>
            </a:r>
            <a:r>
              <a:rPr lang="en-US" dirty="0"/>
              <a:t>cariogenic bacteria must be present in dental biofilm. These bacteria, such </a:t>
            </a:r>
            <a:r>
              <a:rPr lang="en-US" i="0" dirty="0"/>
              <a:t>as</a:t>
            </a:r>
            <a:r>
              <a:rPr lang="en-US" i="1" dirty="0"/>
              <a:t> Streptococcus mutans </a:t>
            </a:r>
            <a:r>
              <a:rPr lang="en-US" dirty="0"/>
              <a:t>and </a:t>
            </a:r>
            <a:r>
              <a:rPr lang="en-US" i="1" dirty="0"/>
              <a:t>Lactobacillus</a:t>
            </a:r>
            <a:r>
              <a:rPr lang="en-US" dirty="0"/>
              <a:t> species, metabolize sugars in the diet.</a:t>
            </a:r>
          </a:p>
          <a:p>
            <a:endParaRPr lang="en-US" dirty="0"/>
          </a:p>
          <a:p>
            <a:r>
              <a:rPr lang="en-US" b="1" dirty="0"/>
              <a:t>Second, </a:t>
            </a:r>
            <a:r>
              <a:rPr lang="en-US" dirty="0"/>
              <a:t>fermentable carbohydrates must be available. These carbohydrates serve as the substrate for bacterial metabolism. When bacteria metabolize these sugars, they produce acids as a byproduct.</a:t>
            </a:r>
          </a:p>
          <a:p>
            <a:endParaRPr lang="en-US" dirty="0"/>
          </a:p>
          <a:p>
            <a:r>
              <a:rPr lang="en-US" b="1" dirty="0"/>
              <a:t>Third, </a:t>
            </a:r>
            <a:r>
              <a:rPr lang="en-US" dirty="0"/>
              <a:t>there must be a susceptible tooth surface. This refers to tooth enamel or dentin that can undergo demineralization when exposed to acid.</a:t>
            </a:r>
          </a:p>
          <a:p>
            <a:endParaRPr lang="en-US" dirty="0"/>
          </a:p>
          <a:p>
            <a:r>
              <a:rPr lang="en-US" b="1" dirty="0"/>
              <a:t>Fourth, </a:t>
            </a:r>
            <a:r>
              <a:rPr lang="en-US" dirty="0"/>
              <a:t>time is an important factor. The body can often recover from occasional acid exposure through saliva and remineralization. However, when acid attacks occur frequently or persist over time, the balance shifts toward demineralization and the development of carious lesions.</a:t>
            </a:r>
          </a:p>
          <a:p>
            <a:endParaRPr lang="en-US" dirty="0"/>
          </a:p>
          <a:p>
            <a:r>
              <a:rPr lang="en-US" dirty="0"/>
              <a:t>Understanding how these factors interact helps clinicians recognize that dental caries is a dynamic disease process. This concept forms the foundation for caries risk assessment and for identifying opportunities to intervene before cavitation occurs.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47DBC8A-9A03-6B8E-C3D4-386E5C96C142}"/>
              </a:ext>
            </a:extLst>
          </p:cNvPr>
          <p:cNvSpPr>
            <a:spLocks noGrp="1"/>
          </p:cNvSpPr>
          <p:nvPr>
            <p:ph type="sldNum" sz="quarter" idx="5"/>
          </p:nvPr>
        </p:nvSpPr>
        <p:spPr/>
        <p:txBody>
          <a:bodyPr/>
          <a:lstStyle/>
          <a:p>
            <a:fld id="{EA410BA5-E037-324B-A239-07AF460C56E8}" type="slidenum">
              <a:rPr lang="en-US" smtClean="0"/>
              <a:t>4</a:t>
            </a:fld>
            <a:endParaRPr lang="en-US"/>
          </a:p>
        </p:txBody>
      </p:sp>
    </p:spTree>
    <p:extLst>
      <p:ext uri="{BB962C8B-B14F-4D97-AF65-F5344CB8AC3E}">
        <p14:creationId xmlns:p14="http://schemas.microsoft.com/office/powerpoint/2010/main" val="335284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A9B9B-1380-574A-DEB8-22FFF47D7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548F1-E9E0-861B-D78C-37A840C06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49C5C-EA25-343C-A1A3-1FFA5E8FEEC7}"/>
              </a:ext>
            </a:extLst>
          </p:cNvPr>
          <p:cNvSpPr>
            <a:spLocks noGrp="1"/>
          </p:cNvSpPr>
          <p:nvPr>
            <p:ph type="body" idx="1"/>
          </p:nvPr>
        </p:nvSpPr>
        <p:spPr/>
        <p:txBody>
          <a:bodyPr/>
          <a:lstStyle/>
          <a:p>
            <a:r>
              <a:rPr lang="en-US" dirty="0"/>
              <a:t>Historically, dental caries was managed using a surgical model of care.</a:t>
            </a:r>
          </a:p>
          <a:p>
            <a:endParaRPr lang="en-US" dirty="0"/>
          </a:p>
          <a:p>
            <a:r>
              <a:rPr lang="en-US" dirty="0"/>
              <a:t>In the traditional model, the focus was on removing infected tooth structure and restoring the tooth. Treatment was centered on the outcome of the disease rather than the disease process itself.</a:t>
            </a:r>
          </a:p>
          <a:p>
            <a:endParaRPr lang="en-US" dirty="0"/>
          </a:p>
          <a:p>
            <a:r>
              <a:rPr lang="en-US" dirty="0"/>
              <a:t>Over time, this approach has evolved into a medical model of care.</a:t>
            </a:r>
          </a:p>
          <a:p>
            <a:endParaRPr lang="en-US" dirty="0"/>
          </a:p>
          <a:p>
            <a:r>
              <a:rPr lang="en-US" dirty="0"/>
              <a:t>The medical model focuses on understanding and managing the disease. This includes identifying the underlying disease drivers, managing bacterial activity, and promoting remineralization and prevention.</a:t>
            </a:r>
          </a:p>
          <a:p>
            <a:endParaRPr lang="en-US" dirty="0"/>
          </a:p>
          <a:p>
            <a:r>
              <a:rPr lang="en-US" dirty="0"/>
              <a:t>Instead of only treating cavitated lesions, the goal is to intervene earlier in the disease process and support long-term oral health. This shift allows for more personalized care, where prevention and disease control are prioritized alongside restorative treatment when needed.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D68B551-9CA6-9BE4-9A65-5816B5893868}"/>
              </a:ext>
            </a:extLst>
          </p:cNvPr>
          <p:cNvSpPr>
            <a:spLocks noGrp="1"/>
          </p:cNvSpPr>
          <p:nvPr>
            <p:ph type="sldNum" sz="quarter" idx="5"/>
          </p:nvPr>
        </p:nvSpPr>
        <p:spPr/>
        <p:txBody>
          <a:bodyPr/>
          <a:lstStyle/>
          <a:p>
            <a:fld id="{EA410BA5-E037-324B-A239-07AF460C56E8}" type="slidenum">
              <a:rPr lang="en-US" smtClean="0"/>
              <a:t>5</a:t>
            </a:fld>
            <a:endParaRPr lang="en-US"/>
          </a:p>
        </p:txBody>
      </p:sp>
    </p:spTree>
    <p:extLst>
      <p:ext uri="{BB962C8B-B14F-4D97-AF65-F5344CB8AC3E}">
        <p14:creationId xmlns:p14="http://schemas.microsoft.com/office/powerpoint/2010/main" val="135229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CAMBRA stand for?</a:t>
            </a:r>
          </a:p>
        </p:txBody>
      </p:sp>
      <p:sp>
        <p:nvSpPr>
          <p:cNvPr id="4" name="Slide Number Placeholder 3"/>
          <p:cNvSpPr>
            <a:spLocks noGrp="1"/>
          </p:cNvSpPr>
          <p:nvPr>
            <p:ph type="sldNum" sz="quarter" idx="5"/>
          </p:nvPr>
        </p:nvSpPr>
        <p:spPr/>
        <p:txBody>
          <a:bodyPr/>
          <a:lstStyle/>
          <a:p>
            <a:fld id="{EA410BA5-E037-324B-A239-07AF460C56E8}" type="slidenum">
              <a:rPr lang="en-US" smtClean="0"/>
              <a:t>6</a:t>
            </a:fld>
            <a:endParaRPr lang="en-US"/>
          </a:p>
        </p:txBody>
      </p:sp>
    </p:spTree>
    <p:extLst>
      <p:ext uri="{BB962C8B-B14F-4D97-AF65-F5344CB8AC3E}">
        <p14:creationId xmlns:p14="http://schemas.microsoft.com/office/powerpoint/2010/main" val="387109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responsibility as dental professionals extends beyond drilling out decay and placing restorations. To effectively treat the disease caries, it is necessary to be able to assess a patient’s risk for developing caries. This allows us to employ preventive measures, including chemical therapy, patient education, and when necessary, minimally invasive restorative treatment.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1997, Dr. John Featherstone conducted the first clinical trial focused on this very topic. The end result was a caries risk assessment (CRA) tool that set the national standard for assessing and managing caries, known as Caries Management by Risk Assessment (CAMBRA).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Caries risk refers to how likely a patient is to have a new carious lesion in the near future. CAMBRA was shown to be highly effective in predicting future caries development in three clinical studies involving thousands of patients of varying age groups.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this system, a patient’s caries risk is determined to be low, moderate, high, or extreme. Today, we will review the method by which this risk is determined and the protocol enlisted for each risk level.</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Reference: </a:t>
            </a:r>
            <a:r>
              <a:rPr lang="en-US" dirty="0"/>
              <a:t>“CAMBRA Coalition,” CAMBRA Coalition, accessed March 28, 2026, </a:t>
            </a:r>
            <a:r>
              <a:rPr lang="en-US" dirty="0" err="1"/>
              <a:t>www.cambracoalition.org</a:t>
            </a:r>
            <a:r>
              <a:rPr lang="en-US" dirty="0"/>
              <a:t>.</a:t>
            </a:r>
          </a:p>
          <a:p>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410BA5-E037-324B-A239-07AF460C56E8}" type="slidenum">
              <a:rPr lang="en-US" smtClean="0"/>
              <a:t>7</a:t>
            </a:fld>
            <a:endParaRPr lang="en-US"/>
          </a:p>
        </p:txBody>
      </p:sp>
    </p:spTree>
    <p:extLst>
      <p:ext uri="{BB962C8B-B14F-4D97-AF65-F5344CB8AC3E}">
        <p14:creationId xmlns:p14="http://schemas.microsoft.com/office/powerpoint/2010/main" val="330552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E0694-060C-0E0E-C746-A32958471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83F5F-C211-B3F9-D9BC-D73BDB5876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FB97C-8C29-E37B-A526-3E2626278DB6}"/>
              </a:ext>
            </a:extLst>
          </p:cNvPr>
          <p:cNvSpPr>
            <a:spLocks noGrp="1"/>
          </p:cNvSpPr>
          <p:nvPr>
            <p:ph type="body" idx="1"/>
          </p:nvPr>
        </p:nvSpPr>
        <p:spPr/>
        <p:txBody>
          <a:bodyPr/>
          <a:lstStyle/>
          <a:p>
            <a:r>
              <a:rPr lang="en-US" dirty="0"/>
              <a:t>These three concepts are related but serve different purposes. </a:t>
            </a:r>
          </a:p>
          <a:p>
            <a:endParaRPr lang="en-US" dirty="0"/>
          </a:p>
          <a:p>
            <a:pPr marL="228600" indent="-228600">
              <a:buAutoNum type="arabicPeriod"/>
            </a:pPr>
            <a:r>
              <a:rPr lang="en-US" dirty="0"/>
              <a:t>Featherstone’s model explains the biology of the disease process. </a:t>
            </a:r>
          </a:p>
          <a:p>
            <a:pPr marL="228600" indent="-228600">
              <a:buAutoNum type="arabicPeriod"/>
            </a:pPr>
            <a:r>
              <a:rPr lang="en-US" dirty="0"/>
              <a:t>CAMBRA applies that biological understanding to guide clinical management using risk assessment. </a:t>
            </a:r>
          </a:p>
          <a:p>
            <a:pPr marL="228600" indent="-228600">
              <a:buAutoNum type="arabicPeriod"/>
            </a:pPr>
            <a:r>
              <a:rPr lang="en-US" dirty="0"/>
              <a:t>The ADA caries risk assessment form is a practical tool clinicians use to collect information and determine a patient’s caries risk level.</a:t>
            </a:r>
          </a:p>
          <a:p>
            <a:endParaRPr lang="en-US" dirty="0"/>
          </a:p>
        </p:txBody>
      </p:sp>
      <p:sp>
        <p:nvSpPr>
          <p:cNvPr id="4" name="Slide Number Placeholder 3">
            <a:extLst>
              <a:ext uri="{FF2B5EF4-FFF2-40B4-BE49-F238E27FC236}">
                <a16:creationId xmlns:a16="http://schemas.microsoft.com/office/drawing/2014/main" id="{17DB772A-0C08-659D-0B82-6ABA945A9234}"/>
              </a:ext>
            </a:extLst>
          </p:cNvPr>
          <p:cNvSpPr>
            <a:spLocks noGrp="1"/>
          </p:cNvSpPr>
          <p:nvPr>
            <p:ph type="sldNum" sz="quarter" idx="5"/>
          </p:nvPr>
        </p:nvSpPr>
        <p:spPr/>
        <p:txBody>
          <a:bodyPr/>
          <a:lstStyle/>
          <a:p>
            <a:fld id="{A2EC831D-AA7D-6D4B-9E9A-AC97125AEC8A}" type="slidenum">
              <a:rPr lang="en-US" smtClean="0"/>
              <a:t>8</a:t>
            </a:fld>
            <a:endParaRPr lang="en-US"/>
          </a:p>
        </p:txBody>
      </p:sp>
    </p:spTree>
    <p:extLst>
      <p:ext uri="{BB962C8B-B14F-4D97-AF65-F5344CB8AC3E}">
        <p14:creationId xmlns:p14="http://schemas.microsoft.com/office/powerpoint/2010/main" val="191510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Balance is key — preventing disease requires an abundance of protective factors compared to pathological or risk factors. Protective factors encompass the host’s salivary flow and components, proteins, antibacterial agents, as well as fluoride, calcium, phosphate, and beneficial dietary components. On the other hand, pathological or risk factors involve a decrease in salivary flow, bacteria like mutans streptococci and lactobacilli, and dietary components like frequent carbohydrates.</a:t>
            </a:r>
          </a:p>
          <a:p>
            <a:endParaRPr lang="en-US" sz="1200" b="0" i="0" kern="1200" dirty="0">
              <a:solidFill>
                <a:schemeClr val="tx1"/>
              </a:solidFill>
              <a:effectLst/>
              <a:latin typeface="+mn-lt"/>
              <a:ea typeface="+mn-ea"/>
              <a:cs typeface="+mn-cs"/>
            </a:endParaRPr>
          </a:p>
          <a:p>
            <a:r>
              <a:rPr lang="en-US" dirty="0"/>
              <a:t>Image modified from: </a:t>
            </a:r>
            <a:r>
              <a:rPr lang="en-US" sz="1200" b="0" i="0" kern="1200" dirty="0">
                <a:solidFill>
                  <a:schemeClr val="tx1"/>
                </a:solidFill>
                <a:effectLst/>
                <a:latin typeface="+mn-lt"/>
                <a:ea typeface="+mn-ea"/>
                <a:cs typeface="+mn-cs"/>
              </a:rPr>
              <a:t>John </a:t>
            </a:r>
            <a:r>
              <a:rPr lang="en-US" dirty="0"/>
              <a:t>Featherstone, “Dental caries: A dynamic disease process,” </a:t>
            </a:r>
            <a:r>
              <a:rPr lang="en-US" i="1" dirty="0"/>
              <a:t>Australian Dental Journal</a:t>
            </a:r>
            <a:r>
              <a:rPr lang="en-US" dirty="0"/>
              <a:t>, </a:t>
            </a:r>
            <a:r>
              <a:rPr lang="en-US" i="0" dirty="0"/>
              <a:t>53(</a:t>
            </a:r>
            <a:r>
              <a:rPr lang="en-US" dirty="0"/>
              <a:t>3), (2018) 286–291, https://</a:t>
            </a:r>
            <a:r>
              <a:rPr lang="en-US" dirty="0" err="1"/>
              <a:t>doi.org</a:t>
            </a:r>
            <a:r>
              <a:rPr lang="en-US" dirty="0"/>
              <a:t>/10.1111/j.1834-7819.2008.00064.x.</a:t>
            </a:r>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9</a:t>
            </a:fld>
            <a:endParaRPr lang="en-US"/>
          </a:p>
        </p:txBody>
      </p:sp>
    </p:spTree>
    <p:extLst>
      <p:ext uri="{BB962C8B-B14F-4D97-AF65-F5344CB8AC3E}">
        <p14:creationId xmlns:p14="http://schemas.microsoft.com/office/powerpoint/2010/main" val="3888822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5255156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2"/>
                </a:solidFill>
              </a:defRPr>
            </a:lvl1pPr>
          </a:lstStyle>
          <a:p>
            <a:pPr lvl="0"/>
            <a:r>
              <a:rPr lang="en-US" dirty="0"/>
              <a:t>Click to edit date</a:t>
            </a:r>
          </a:p>
        </p:txBody>
      </p:sp>
    </p:spTree>
    <p:extLst>
      <p:ext uri="{BB962C8B-B14F-4D97-AF65-F5344CB8AC3E}">
        <p14:creationId xmlns:p14="http://schemas.microsoft.com/office/powerpoint/2010/main" val="273491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5755493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318348467"/>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176489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DBE34A8C-692E-584C-9ACB-8B9E24195584}"/>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5" name="TextBox 14">
            <a:extLst>
              <a:ext uri="{FF2B5EF4-FFF2-40B4-BE49-F238E27FC236}">
                <a16:creationId xmlns:a16="http://schemas.microsoft.com/office/drawing/2014/main" id="{7D6514E9-F46E-5546-BFFF-6C5403D2DB11}"/>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14" name="Picture 13">
            <a:extLst>
              <a:ext uri="{FF2B5EF4-FFF2-40B4-BE49-F238E27FC236}">
                <a16:creationId xmlns:a16="http://schemas.microsoft.com/office/drawing/2014/main" id="{C3DCCAC0-DDDC-8E4F-BEBF-BD212ABCB16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539404295"/>
      </p:ext>
    </p:extLst>
  </p:cSld>
  <p:clrMapOvr>
    <a:masterClrMapping/>
  </p:clrMapOvr>
  <p:extLst>
    <p:ext uri="{DCECCB84-F9BA-43D5-87BE-67443E8EF086}">
      <p15:sldGuideLst xmlns:p15="http://schemas.microsoft.com/office/powerpoint/2012/main">
        <p15:guide id="1" pos="2418">
          <p15:clr>
            <a:srgbClr val="FBAE40"/>
          </p15:clr>
        </p15:guide>
        <p15:guide id="2" pos="2844">
          <p15:clr>
            <a:srgbClr val="FBAE40"/>
          </p15:clr>
        </p15:guide>
        <p15:guide id="3" pos="4834">
          <p15:clr>
            <a:srgbClr val="FBAE40"/>
          </p15:clr>
        </p15:guide>
        <p15:guide id="4" pos="5262">
          <p15:clr>
            <a:srgbClr val="FBAE40"/>
          </p15:clr>
        </p15:guide>
        <p15:guide id="5" pos="429">
          <p15:clr>
            <a:srgbClr val="FBAE40"/>
          </p15:clr>
        </p15:guide>
        <p15:guide id="6" pos="7251">
          <p15:clr>
            <a:srgbClr val="FBAE40"/>
          </p15:clr>
        </p15:guide>
        <p15:guide id="7" orient="horz" pos="916">
          <p15:clr>
            <a:srgbClr val="FBAE40"/>
          </p15:clr>
        </p15:guide>
        <p15:guide id="8" orient="horz" pos="304">
          <p15:clr>
            <a:srgbClr val="FBAE40"/>
          </p15:clr>
        </p15:guide>
        <p15:guide id="9" orient="horz" pos="974">
          <p15:clr>
            <a:srgbClr val="FBAE40"/>
          </p15:clr>
        </p15:guide>
        <p15:guide id="10" orient="horz" pos="3789">
          <p15:clr>
            <a:srgbClr val="FBAE40"/>
          </p15:clr>
        </p15:guide>
        <p15:guide id="12" orient="horz" pos="41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lternat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029796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79"/>
            <a:ext cx="31496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69850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C5D95B0A-AFCF-8E47-8231-980049A3FF59}"/>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977276354"/>
      </p:ext>
    </p:extLst>
  </p:cSld>
  <p:clrMapOvr>
    <a:masterClrMapping/>
  </p:clrMapOvr>
  <p:extLst>
    <p:ext uri="{DCECCB84-F9BA-43D5-87BE-67443E8EF086}">
      <p15:sldGuideLst xmlns:p15="http://schemas.microsoft.com/office/powerpoint/2012/main">
        <p15:guide id="1" pos="2418" userDrawn="1">
          <p15:clr>
            <a:srgbClr val="FBAE40"/>
          </p15:clr>
        </p15:guide>
        <p15:guide id="2" pos="2846" userDrawn="1">
          <p15:clr>
            <a:srgbClr val="FBAE40"/>
          </p15:clr>
        </p15:guide>
        <p15:guide id="3" pos="432" userDrawn="1">
          <p15:clr>
            <a:srgbClr val="FBAE40"/>
          </p15:clr>
        </p15:guide>
        <p15:guide id="4" pos="7251" userDrawn="1">
          <p15:clr>
            <a:srgbClr val="FBAE40"/>
          </p15:clr>
        </p15:guide>
        <p15:guide id="5" orient="horz" pos="918" userDrawn="1">
          <p15:clr>
            <a:srgbClr val="FBAE40"/>
          </p15:clr>
        </p15:guide>
        <p15:guide id="6" orient="horz" pos="308" userDrawn="1">
          <p15:clr>
            <a:srgbClr val="FBAE40"/>
          </p15:clr>
        </p15:guide>
        <p15:guide id="7" orient="horz" pos="974" userDrawn="1">
          <p15:clr>
            <a:srgbClr val="FBAE40"/>
          </p15:clr>
        </p15:guide>
        <p15:guide id="8" orient="horz" pos="3792" userDrawn="1">
          <p15:clr>
            <a:srgbClr val="FBAE40"/>
          </p15:clr>
        </p15:guide>
        <p15:guide id="10" orient="horz" pos="41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861568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p:nvPr>
        </p:nvSpPr>
        <p:spPr>
          <a:xfrm>
            <a:off x="685800" y="1554479"/>
            <a:ext cx="4657724" cy="4242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685800" y="486167"/>
            <a:ext cx="4657725" cy="966701"/>
          </a:xfrm>
        </p:spPr>
        <p:txBody>
          <a:bodyPr/>
          <a:lstStyle/>
          <a:p>
            <a:r>
              <a:rPr lang="en-US" dirty="0"/>
              <a:t>Click to edit title</a:t>
            </a:r>
          </a:p>
        </p:txBody>
      </p:sp>
      <p:sp>
        <p:nvSpPr>
          <p:cNvPr id="8" name="Picture Placeholder 7">
            <a:extLst>
              <a:ext uri="{FF2B5EF4-FFF2-40B4-BE49-F238E27FC236}">
                <a16:creationId xmlns:a16="http://schemas.microsoft.com/office/drawing/2014/main" id="{D4AEBFDB-020C-BA45-BD44-18B5B63448F6}"/>
              </a:ext>
            </a:extLst>
          </p:cNvPr>
          <p:cNvSpPr>
            <a:spLocks noGrp="1"/>
          </p:cNvSpPr>
          <p:nvPr>
            <p:ph type="pic" sz="quarter" idx="11"/>
          </p:nvPr>
        </p:nvSpPr>
        <p:spPr>
          <a:xfrm>
            <a:off x="6096000" y="-1"/>
            <a:ext cx="6096000" cy="6857999"/>
          </a:xfrm>
          <a:solidFill>
            <a:schemeClr val="bg1"/>
          </a:solidFill>
        </p:spPr>
        <p:txBody>
          <a:bodyPr/>
          <a:lstStyle>
            <a:lvl1pPr>
              <a:defRPr>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3867402642"/>
      </p:ext>
    </p:extLst>
  </p:cSld>
  <p:clrMapOvr>
    <a:masterClrMapping/>
  </p:clrMapOvr>
  <p:extLst>
    <p:ext uri="{DCECCB84-F9BA-43D5-87BE-67443E8EF086}">
      <p15:sldGuideLst xmlns:p15="http://schemas.microsoft.com/office/powerpoint/2012/main">
        <p15:guide id="1" pos="3840" userDrawn="1">
          <p15:clr>
            <a:srgbClr val="FBAE40"/>
          </p15:clr>
        </p15:guide>
        <p15:guide id="2" pos="3366" userDrawn="1">
          <p15:clr>
            <a:srgbClr val="FBAE40"/>
          </p15:clr>
        </p15:guide>
        <p15:guide id="3" pos="429" userDrawn="1">
          <p15:clr>
            <a:srgbClr val="FBAE40"/>
          </p15:clr>
        </p15:guide>
        <p15:guide id="4" orient="horz" pos="918" userDrawn="1">
          <p15:clr>
            <a:srgbClr val="FBAE40"/>
          </p15:clr>
        </p15:guide>
        <p15:guide id="5" orient="horz" pos="305" userDrawn="1">
          <p15:clr>
            <a:srgbClr val="FBAE40"/>
          </p15:clr>
        </p15:guide>
        <p15:guide id="6" orient="horz" pos="974" userDrawn="1">
          <p15:clr>
            <a:srgbClr val="FBAE40"/>
          </p15:clr>
        </p15:guide>
        <p15:guide id="7" orient="horz" pos="3792" userDrawn="1">
          <p15:clr>
            <a:srgbClr val="FBAE40"/>
          </p15:clr>
        </p15:guide>
        <p15:guide id="9" orient="horz" pos="41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608710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457951" y="1554479"/>
            <a:ext cx="5048249" cy="42603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72A61A17-3CE4-794D-9056-719C8031E218}"/>
              </a:ext>
            </a:extLst>
          </p:cNvPr>
          <p:cNvSpPr>
            <a:spLocks noGrp="1"/>
          </p:cNvSpPr>
          <p:nvPr>
            <p:ph sz="half" idx="1"/>
          </p:nvPr>
        </p:nvSpPr>
        <p:spPr>
          <a:xfrm>
            <a:off x="685800" y="1554480"/>
            <a:ext cx="5048250" cy="426039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457950" y="1554479"/>
            <a:ext cx="5048249" cy="4260395"/>
          </a:xfrm>
        </p:spPr>
        <p:txBody>
          <a:bodyPr/>
          <a:lstStyle/>
          <a:p>
            <a:r>
              <a:rPr lang="en-US"/>
              <a:t>Click icon to add chart</a:t>
            </a:r>
            <a:endParaRPr lang="en-US" dirty="0"/>
          </a:p>
        </p:txBody>
      </p:sp>
      <p:sp>
        <p:nvSpPr>
          <p:cNvPr id="9" name="Text Placeholder 3">
            <a:extLst>
              <a:ext uri="{FF2B5EF4-FFF2-40B4-BE49-F238E27FC236}">
                <a16:creationId xmlns:a16="http://schemas.microsoft.com/office/drawing/2014/main" id="{CE34E907-8ECD-A247-90F0-8089C11A7453}"/>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4290532623"/>
      </p:ext>
    </p:extLst>
  </p:cSld>
  <p:clrMapOvr>
    <a:masterClrMapping/>
  </p:clrMapOvr>
  <p:extLst>
    <p:ext uri="{DCECCB84-F9BA-43D5-87BE-67443E8EF086}">
      <p15:sldGuideLst xmlns:p15="http://schemas.microsoft.com/office/powerpoint/2012/main">
        <p15:guide id="1" pos="4068" userDrawn="1">
          <p15:clr>
            <a:srgbClr val="FBAE40"/>
          </p15:clr>
        </p15:guide>
        <p15:guide id="2" pos="3612" userDrawn="1">
          <p15:clr>
            <a:srgbClr val="FBAE40"/>
          </p15:clr>
        </p15:guide>
        <p15:guide id="3" pos="429" userDrawn="1">
          <p15:clr>
            <a:srgbClr val="FBAE40"/>
          </p15:clr>
        </p15:guide>
        <p15:guide id="4" pos="7251" userDrawn="1">
          <p15:clr>
            <a:srgbClr val="FBAE40"/>
          </p15:clr>
        </p15:guide>
        <p15:guide id="5" orient="horz" pos="305" userDrawn="1">
          <p15:clr>
            <a:srgbClr val="FBAE40"/>
          </p15:clr>
        </p15:guide>
        <p15:guide id="6" orient="horz" pos="918"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70605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85801" y="1554480"/>
            <a:ext cx="10820400" cy="424263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85800" y="1554479"/>
            <a:ext cx="10820400" cy="4242639"/>
          </a:xfrm>
        </p:spPr>
        <p:txBody>
          <a:bodyPr/>
          <a:lstStyle/>
          <a:p>
            <a:r>
              <a:rPr lang="en-US"/>
              <a:t>Click icon to add chart</a:t>
            </a:r>
            <a:endParaRPr lang="en-US" dirty="0"/>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864941192"/>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037851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90563" y="1554479"/>
            <a:ext cx="10820400" cy="4283614"/>
          </a:xfrm>
        </p:spPr>
        <p:txBody>
          <a:bodyPr/>
          <a:lstStyle/>
          <a:p>
            <a:r>
              <a:rPr lang="en-US"/>
              <a:t>Click icon to add chart</a:t>
            </a:r>
            <a:endParaRPr lang="en-US" dirty="0"/>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9152642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2B43944D-6D92-4F40-BFAA-5B27C8ABD3EB}"/>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2381292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305" userDrawn="1">
          <p15:clr>
            <a:srgbClr val="FBAE40"/>
          </p15:clr>
        </p15:guide>
        <p15:guide id="4" orient="horz" pos="918" userDrawn="1">
          <p15:clr>
            <a:srgbClr val="FBAE40"/>
          </p15:clr>
        </p15:guide>
        <p15:guide id="5" orient="horz" pos="3789" userDrawn="1">
          <p15:clr>
            <a:srgbClr val="FBAE40"/>
          </p15:clr>
        </p15:guide>
        <p15:guide id="7" orient="horz" pos="41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314AD9C5-6228-ED44-889E-6904764410D1}"/>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9" name="TextBox 8">
            <a:extLst>
              <a:ext uri="{FF2B5EF4-FFF2-40B4-BE49-F238E27FC236}">
                <a16:creationId xmlns:a16="http://schemas.microsoft.com/office/drawing/2014/main" id="{A27CB764-653A-3D40-A383-E25B1CA34C60}"/>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8" name="Picture 7">
            <a:extLst>
              <a:ext uri="{FF2B5EF4-FFF2-40B4-BE49-F238E27FC236}">
                <a16:creationId xmlns:a16="http://schemas.microsoft.com/office/drawing/2014/main" id="{65C25B89-0A47-6847-B754-E3CA7837F726}"/>
              </a:ext>
            </a:extLst>
          </p:cNvPr>
          <p:cNvPicPr>
            <a:picLocks noChangeAspect="1"/>
          </p:cNvPicPr>
          <p:nvPr userDrawn="1"/>
        </p:nvPicPr>
        <p:blipFill>
          <a:blip r:embed="rId2"/>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795886014"/>
      </p:ext>
    </p:extLst>
  </p:cSld>
  <p:clrMapOvr>
    <a:masterClrMapping/>
  </p:clrMapOvr>
  <p:extLst>
    <p:ext uri="{DCECCB84-F9BA-43D5-87BE-67443E8EF086}">
      <p15:sldGuideLst xmlns:p15="http://schemas.microsoft.com/office/powerpoint/2012/main">
        <p15:guide id="1" pos="7251" userDrawn="1">
          <p15:clr>
            <a:srgbClr val="FBAE40"/>
          </p15:clr>
        </p15:guide>
        <p15:guide id="2" pos="429" userDrawn="1">
          <p15:clr>
            <a:srgbClr val="FBAE40"/>
          </p15:clr>
        </p15:guide>
        <p15:guide id="3" orient="horz" pos="918" userDrawn="1">
          <p15:clr>
            <a:srgbClr val="FBAE40"/>
          </p15:clr>
        </p15:guide>
        <p15:guide id="4" orient="horz" pos="305" userDrawn="1">
          <p15:clr>
            <a:srgbClr val="FBAE40"/>
          </p15:clr>
        </p15:guide>
        <p15:guide id="5" orient="horz" pos="3789" userDrawn="1">
          <p15:clr>
            <a:srgbClr val="FBAE40"/>
          </p15:clr>
        </p15:guide>
        <p15:guide id="7" orient="horz" pos="41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25220057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2"/>
                </a:solidFill>
              </a:defRPr>
            </a:lvl1pPr>
          </a:lstStyle>
          <a:p>
            <a:r>
              <a:rPr lang="en-US" dirty="0"/>
              <a:t>Click to Edit Divider</a:t>
            </a:r>
          </a:p>
        </p:txBody>
      </p:sp>
      <p:sp>
        <p:nvSpPr>
          <p:cNvPr id="4" name="Content Placeholder 3">
            <a:extLst>
              <a:ext uri="{FF2B5EF4-FFF2-40B4-BE49-F238E27FC236}">
                <a16:creationId xmlns:a16="http://schemas.microsoft.com/office/drawing/2014/main" id="{A806201F-83F0-4304-B1F9-B02CCDB0F901}"/>
              </a:ext>
            </a:extLst>
          </p:cNvPr>
          <p:cNvSpPr>
            <a:spLocks noGrp="1"/>
          </p:cNvSpPr>
          <p:nvPr>
            <p:ph sz="quarter" idx="10" hasCustomPrompt="1"/>
          </p:nvPr>
        </p:nvSpPr>
        <p:spPr>
          <a:xfrm>
            <a:off x="763588" y="3789363"/>
            <a:ext cx="10136187" cy="1462087"/>
          </a:xfrm>
        </p:spPr>
        <p:txBody>
          <a:bodyPr/>
          <a:lstStyle>
            <a:lvl1pPr>
              <a:defRPr sz="3600">
                <a:solidFill>
                  <a:schemeClr val="tx2"/>
                </a:solidFill>
              </a:defRPr>
            </a:lvl1pPr>
          </a:lstStyle>
          <a:p>
            <a:pPr lvl="0"/>
            <a:r>
              <a:rPr lang="en-US" dirty="0"/>
              <a:t>Click to edit Subtitle</a:t>
            </a:r>
          </a:p>
        </p:txBody>
      </p:sp>
    </p:spTree>
    <p:extLst>
      <p:ext uri="{BB962C8B-B14F-4D97-AF65-F5344CB8AC3E}">
        <p14:creationId xmlns:p14="http://schemas.microsoft.com/office/powerpoint/2010/main" val="44525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Ref idx="1001">
        <a:schemeClr val="bg2"/>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48942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1"/>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1"/>
                </a:solidFill>
              </a:defRPr>
            </a:lvl1pPr>
          </a:lstStyle>
          <a:p>
            <a:pPr lvl="0"/>
            <a:r>
              <a:rPr lang="en-US" dirty="0"/>
              <a:t>Click to edit date</a:t>
            </a:r>
          </a:p>
        </p:txBody>
      </p:sp>
      <p:pic>
        <p:nvPicPr>
          <p:cNvPr id="6" name="Picture 5">
            <a:extLst>
              <a:ext uri="{FF2B5EF4-FFF2-40B4-BE49-F238E27FC236}">
                <a16:creationId xmlns:a16="http://schemas.microsoft.com/office/drawing/2014/main" id="{C2CB8D2B-0080-194E-8F31-E630E9CA43B7}"/>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9784800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50853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dirty="0"/>
              <a:t>Click to Edit Divider</a:t>
            </a:r>
          </a:p>
        </p:txBody>
      </p:sp>
      <p:sp>
        <p:nvSpPr>
          <p:cNvPr id="4" name="Content Placeholder 3">
            <a:extLst>
              <a:ext uri="{FF2B5EF4-FFF2-40B4-BE49-F238E27FC236}">
                <a16:creationId xmlns:a16="http://schemas.microsoft.com/office/drawing/2014/main" id="{AE250DA8-42F8-45FD-9083-3FD90963044A}"/>
              </a:ext>
            </a:extLst>
          </p:cNvPr>
          <p:cNvSpPr>
            <a:spLocks noGrp="1"/>
          </p:cNvSpPr>
          <p:nvPr>
            <p:ph sz="quarter" idx="10" hasCustomPrompt="1"/>
          </p:nvPr>
        </p:nvSpPr>
        <p:spPr>
          <a:xfrm>
            <a:off x="763588" y="3789363"/>
            <a:ext cx="10734675" cy="1657350"/>
          </a:xfrm>
        </p:spPr>
        <p:txBody>
          <a:bodyPr/>
          <a:lstStyle>
            <a:lvl1pPr>
              <a:defRPr sz="3600">
                <a:solidFill>
                  <a:schemeClr val="tx2"/>
                </a:solidFill>
              </a:defRPr>
            </a:lvl1pPr>
          </a:lstStyle>
          <a:p>
            <a:pPr lvl="0"/>
            <a:r>
              <a:rPr lang="en-US" dirty="0"/>
              <a:t>Click to edit Subtitle</a:t>
            </a:r>
          </a:p>
        </p:txBody>
      </p:sp>
    </p:spTree>
    <p:extLst>
      <p:ext uri="{BB962C8B-B14F-4D97-AF65-F5344CB8AC3E}">
        <p14:creationId xmlns:p14="http://schemas.microsoft.com/office/powerpoint/2010/main" val="2664721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33506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bg1"/>
                </a:solidFill>
              </a:defRPr>
            </a:lvl1pPr>
          </a:lstStyle>
          <a:p>
            <a:r>
              <a:rPr lang="en-US" dirty="0"/>
              <a:t>Click to Edit Divider</a:t>
            </a:r>
          </a:p>
        </p:txBody>
      </p:sp>
      <p:sp>
        <p:nvSpPr>
          <p:cNvPr id="8" name="TextBox 7">
            <a:extLst>
              <a:ext uri="{FF2B5EF4-FFF2-40B4-BE49-F238E27FC236}">
                <a16:creationId xmlns:a16="http://schemas.microsoft.com/office/drawing/2014/main" id="{C4C0B21A-34FD-434E-AD6A-6FD7FA899829}"/>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sp>
        <p:nvSpPr>
          <p:cNvPr id="4" name="Content Placeholder 3">
            <a:extLst>
              <a:ext uri="{FF2B5EF4-FFF2-40B4-BE49-F238E27FC236}">
                <a16:creationId xmlns:a16="http://schemas.microsoft.com/office/drawing/2014/main" id="{56E1FCE1-4399-4142-8D1B-EC751D53CBD2}"/>
              </a:ext>
            </a:extLst>
          </p:cNvPr>
          <p:cNvSpPr>
            <a:spLocks noGrp="1"/>
          </p:cNvSpPr>
          <p:nvPr>
            <p:ph sz="quarter" idx="10" hasCustomPrompt="1"/>
          </p:nvPr>
        </p:nvSpPr>
        <p:spPr>
          <a:xfrm>
            <a:off x="763588" y="3789363"/>
            <a:ext cx="10664825" cy="1462087"/>
          </a:xfrm>
        </p:spPr>
        <p:txBody>
          <a:bodyPr/>
          <a:lstStyle>
            <a:lvl1pPr>
              <a:defRPr sz="3600">
                <a:solidFill>
                  <a:schemeClr val="bg1"/>
                </a:solidFill>
              </a:defRPr>
            </a:lvl1pPr>
            <a:lvl2pPr>
              <a:buNone/>
              <a:defRPr/>
            </a:lvl2pPr>
          </a:lstStyle>
          <a:p>
            <a:pPr lvl="0"/>
            <a:r>
              <a:rPr lang="en-US" dirty="0"/>
              <a:t>Click to edit Subtitle</a:t>
            </a:r>
          </a:p>
        </p:txBody>
      </p:sp>
      <p:pic>
        <p:nvPicPr>
          <p:cNvPr id="9" name="Picture 8">
            <a:extLst>
              <a:ext uri="{FF2B5EF4-FFF2-40B4-BE49-F238E27FC236}">
                <a16:creationId xmlns:a16="http://schemas.microsoft.com/office/drawing/2014/main" id="{2C0BD4CA-9931-9E4E-BB70-EA84A5F4CE3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41999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601020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1"/>
                </a:solidFill>
              </a:defRPr>
            </a:lvl1pPr>
          </a:lstStyle>
          <a:p>
            <a:r>
              <a:rPr lang="en-US" dirty="0"/>
              <a:t>Click to Edit Divider</a:t>
            </a:r>
          </a:p>
        </p:txBody>
      </p:sp>
    </p:spTree>
    <p:extLst>
      <p:ext uri="{BB962C8B-B14F-4D97-AF65-F5344CB8AC3E}">
        <p14:creationId xmlns:p14="http://schemas.microsoft.com/office/powerpoint/2010/main" val="3328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5987588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dirty="0"/>
              <a:t>Click to Edit Divider</a:t>
            </a:r>
          </a:p>
        </p:txBody>
      </p:sp>
    </p:spTree>
    <p:extLst>
      <p:ext uri="{BB962C8B-B14F-4D97-AF65-F5344CB8AC3E}">
        <p14:creationId xmlns:p14="http://schemas.microsoft.com/office/powerpoint/2010/main" val="776108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1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4A32-2950-5840-B535-B41E4F58B975}"/>
              </a:ext>
            </a:extLst>
          </p:cNvPr>
          <p:cNvPicPr>
            <a:picLocks noChangeAspect="1"/>
          </p:cNvPicPr>
          <p:nvPr userDrawn="1"/>
        </p:nvPicPr>
        <p:blipFill>
          <a:blip r:embed="rId2"/>
          <a:stretch>
            <a:fillRect/>
          </a:stretch>
        </p:blipFill>
        <p:spPr>
          <a:xfrm>
            <a:off x="4120361" y="2383747"/>
            <a:ext cx="3943453" cy="1455322"/>
          </a:xfrm>
          <a:prstGeom prst="rect">
            <a:avLst/>
          </a:prstGeom>
        </p:spPr>
      </p:pic>
    </p:spTree>
    <p:extLst>
      <p:ext uri="{BB962C8B-B14F-4D97-AF65-F5344CB8AC3E}">
        <p14:creationId xmlns:p14="http://schemas.microsoft.com/office/powerpoint/2010/main" val="26184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F6D07F-A63F-E542-B09E-E79310F1AB1D}"/>
              </a:ext>
            </a:extLst>
          </p:cNvPr>
          <p:cNvGraphicFramePr>
            <a:graphicFrameLocks noChangeAspect="1"/>
          </p:cNvGraphicFramePr>
          <p:nvPr>
            <p:custDataLst>
              <p:tags r:id="rId1"/>
            </p:custDataLst>
            <p:extLst>
              <p:ext uri="{D42A27DB-BD31-4B8C-83A1-F6EECF244321}">
                <p14:modId xmlns:p14="http://schemas.microsoft.com/office/powerpoint/2010/main" val="2232920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3F6D07F-A63F-E542-B09E-E79310F1AB1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descr="Logo&#10;&#10;Description automatically generated">
            <a:extLst>
              <a:ext uri="{FF2B5EF4-FFF2-40B4-BE49-F238E27FC236}">
                <a16:creationId xmlns:a16="http://schemas.microsoft.com/office/drawing/2014/main" id="{02434B36-8E71-9446-A1BC-5D5BF99F3232}"/>
              </a:ext>
            </a:extLst>
          </p:cNvPr>
          <p:cNvPicPr>
            <a:picLocks noChangeAspect="1"/>
          </p:cNvPicPr>
          <p:nvPr userDrawn="1"/>
        </p:nvPicPr>
        <p:blipFill>
          <a:blip r:embed="rId5"/>
          <a:stretch>
            <a:fillRect/>
          </a:stretch>
        </p:blipFill>
        <p:spPr>
          <a:xfrm>
            <a:off x="4120362" y="2362297"/>
            <a:ext cx="3943452" cy="1455322"/>
          </a:xfrm>
          <a:prstGeom prst="rect">
            <a:avLst/>
          </a:prstGeom>
        </p:spPr>
      </p:pic>
    </p:spTree>
    <p:extLst>
      <p:ext uri="{BB962C8B-B14F-4D97-AF65-F5344CB8AC3E}">
        <p14:creationId xmlns:p14="http://schemas.microsoft.com/office/powerpoint/2010/main" val="57419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co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30237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05B91738-4B95-2140-9C94-01849D0CBAF5}"/>
              </a:ext>
            </a:extLst>
          </p:cNvPr>
          <p:cNvSpPr>
            <a:spLocks noGrp="1"/>
          </p:cNvSpPr>
          <p:nvPr>
            <p:ph type="pic" sz="quarter" idx="14"/>
          </p:nvPr>
        </p:nvSpPr>
        <p:spPr>
          <a:xfrm>
            <a:off x="683260" y="1546225"/>
            <a:ext cx="2423160" cy="1094189"/>
          </a:xfrm>
        </p:spPr>
        <p:txBody>
          <a:bodyPr/>
          <a:lstStyle>
            <a:lvl1pPr>
              <a:defRPr sz="1200">
                <a:solidFill>
                  <a:srgbClr val="FF0000"/>
                </a:solidFill>
              </a:defRPr>
            </a:lvl1pPr>
          </a:lstStyle>
          <a:p>
            <a:r>
              <a:rPr lang="en-US"/>
              <a:t>Click icon to add picture</a:t>
            </a:r>
            <a:endParaRPr lang="en-US" dirty="0"/>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6" name="Text Placeholder 5">
            <a:extLst>
              <a:ext uri="{FF2B5EF4-FFF2-40B4-BE49-F238E27FC236}">
                <a16:creationId xmlns:a16="http://schemas.microsoft.com/office/drawing/2014/main" id="{D2EE55E4-2AC4-1643-B946-18BF3435E294}"/>
              </a:ext>
            </a:extLst>
          </p:cNvPr>
          <p:cNvSpPr>
            <a:spLocks noGrp="1"/>
          </p:cNvSpPr>
          <p:nvPr>
            <p:ph type="body" sz="quarter" idx="10" hasCustomPrompt="1"/>
          </p:nvPr>
        </p:nvSpPr>
        <p:spPr>
          <a:xfrm>
            <a:off x="685800" y="3133725"/>
            <a:ext cx="2423160" cy="2286000"/>
          </a:xfrm>
        </p:spPr>
        <p:txBody>
          <a:bodyPr/>
          <a:lstStyle>
            <a:lvl1pPr>
              <a:defRPr sz="2200"/>
            </a:lvl1pPr>
          </a:lstStyle>
          <a:p>
            <a:pPr lvl="0"/>
            <a:r>
              <a:rPr lang="en-US" dirty="0"/>
              <a:t>Click to edit text</a:t>
            </a:r>
          </a:p>
        </p:txBody>
      </p:sp>
      <p:sp>
        <p:nvSpPr>
          <p:cNvPr id="12" name="Text Placeholder 5">
            <a:extLst>
              <a:ext uri="{FF2B5EF4-FFF2-40B4-BE49-F238E27FC236}">
                <a16:creationId xmlns:a16="http://schemas.microsoft.com/office/drawing/2014/main" id="{FA8A2AFC-14B9-4E44-807C-AA683A7D1DD4}"/>
              </a:ext>
            </a:extLst>
          </p:cNvPr>
          <p:cNvSpPr>
            <a:spLocks noGrp="1"/>
          </p:cNvSpPr>
          <p:nvPr>
            <p:ph type="body" sz="quarter" idx="11" hasCustomPrompt="1"/>
          </p:nvPr>
        </p:nvSpPr>
        <p:spPr>
          <a:xfrm>
            <a:off x="3486468" y="3133725"/>
            <a:ext cx="2423160" cy="2286000"/>
          </a:xfrm>
        </p:spPr>
        <p:txBody>
          <a:bodyPr/>
          <a:lstStyle>
            <a:lvl1pPr>
              <a:defRPr sz="2200"/>
            </a:lvl1pPr>
          </a:lstStyle>
          <a:p>
            <a:pPr lvl="0"/>
            <a:r>
              <a:rPr lang="en-US" dirty="0"/>
              <a:t>Click to edit text</a:t>
            </a:r>
          </a:p>
        </p:txBody>
      </p:sp>
      <p:sp>
        <p:nvSpPr>
          <p:cNvPr id="13" name="Text Placeholder 5">
            <a:extLst>
              <a:ext uri="{FF2B5EF4-FFF2-40B4-BE49-F238E27FC236}">
                <a16:creationId xmlns:a16="http://schemas.microsoft.com/office/drawing/2014/main" id="{9041BBF7-1139-944E-BB1F-E4A521CA43D1}"/>
              </a:ext>
            </a:extLst>
          </p:cNvPr>
          <p:cNvSpPr>
            <a:spLocks noGrp="1"/>
          </p:cNvSpPr>
          <p:nvPr>
            <p:ph type="body" sz="quarter" idx="12" hasCustomPrompt="1"/>
          </p:nvPr>
        </p:nvSpPr>
        <p:spPr>
          <a:xfrm>
            <a:off x="6287136" y="3133725"/>
            <a:ext cx="2423160" cy="2286000"/>
          </a:xfrm>
        </p:spPr>
        <p:txBody>
          <a:bodyPr/>
          <a:lstStyle>
            <a:lvl1pPr>
              <a:defRPr sz="2200"/>
            </a:lvl1pPr>
          </a:lstStyle>
          <a:p>
            <a:pPr lvl="0"/>
            <a:r>
              <a:rPr lang="en-US" dirty="0"/>
              <a:t>Click to edit text</a:t>
            </a:r>
          </a:p>
        </p:txBody>
      </p:sp>
      <p:sp>
        <p:nvSpPr>
          <p:cNvPr id="14" name="Text Placeholder 5">
            <a:extLst>
              <a:ext uri="{FF2B5EF4-FFF2-40B4-BE49-F238E27FC236}">
                <a16:creationId xmlns:a16="http://schemas.microsoft.com/office/drawing/2014/main" id="{FE708A00-168A-1744-A1FD-95C224DF40D2}"/>
              </a:ext>
            </a:extLst>
          </p:cNvPr>
          <p:cNvSpPr>
            <a:spLocks noGrp="1"/>
          </p:cNvSpPr>
          <p:nvPr>
            <p:ph type="body" sz="quarter" idx="13" hasCustomPrompt="1"/>
          </p:nvPr>
        </p:nvSpPr>
        <p:spPr>
          <a:xfrm>
            <a:off x="9087803" y="3133725"/>
            <a:ext cx="2423160" cy="2286000"/>
          </a:xfrm>
        </p:spPr>
        <p:txBody>
          <a:bodyPr/>
          <a:lstStyle>
            <a:lvl1pPr>
              <a:defRPr sz="2200"/>
            </a:lvl1pPr>
          </a:lstStyle>
          <a:p>
            <a:pPr lvl="0"/>
            <a:r>
              <a:rPr lang="en-US" dirty="0"/>
              <a:t>Click to edit text</a:t>
            </a:r>
          </a:p>
        </p:txBody>
      </p:sp>
      <p:sp>
        <p:nvSpPr>
          <p:cNvPr id="18" name="Picture Placeholder 16">
            <a:extLst>
              <a:ext uri="{FF2B5EF4-FFF2-40B4-BE49-F238E27FC236}">
                <a16:creationId xmlns:a16="http://schemas.microsoft.com/office/drawing/2014/main" id="{82E5E583-0CCC-5749-A61E-8B68166D0C33}"/>
              </a:ext>
            </a:extLst>
          </p:cNvPr>
          <p:cNvSpPr>
            <a:spLocks noGrp="1"/>
          </p:cNvSpPr>
          <p:nvPr>
            <p:ph type="pic" sz="quarter" idx="15"/>
          </p:nvPr>
        </p:nvSpPr>
        <p:spPr>
          <a:xfrm>
            <a:off x="3484774" y="1546225"/>
            <a:ext cx="2423160" cy="1094189"/>
          </a:xfrm>
        </p:spPr>
        <p:txBody>
          <a:bodyPr/>
          <a:lstStyle>
            <a:lvl1pPr>
              <a:defRPr sz="1200">
                <a:solidFill>
                  <a:srgbClr val="FF0000"/>
                </a:solidFill>
              </a:defRPr>
            </a:lvl1pPr>
          </a:lstStyle>
          <a:p>
            <a:r>
              <a:rPr lang="en-US"/>
              <a:t>Click icon to add picture</a:t>
            </a:r>
          </a:p>
        </p:txBody>
      </p:sp>
      <p:sp>
        <p:nvSpPr>
          <p:cNvPr id="19" name="Picture Placeholder 16">
            <a:extLst>
              <a:ext uri="{FF2B5EF4-FFF2-40B4-BE49-F238E27FC236}">
                <a16:creationId xmlns:a16="http://schemas.microsoft.com/office/drawing/2014/main" id="{73B3615F-7B7F-C049-A051-269B92BDA1EA}"/>
              </a:ext>
            </a:extLst>
          </p:cNvPr>
          <p:cNvSpPr>
            <a:spLocks noGrp="1"/>
          </p:cNvSpPr>
          <p:nvPr>
            <p:ph type="pic" sz="quarter" idx="16"/>
          </p:nvPr>
        </p:nvSpPr>
        <p:spPr>
          <a:xfrm>
            <a:off x="6286288" y="1546225"/>
            <a:ext cx="2423160" cy="1094189"/>
          </a:xfrm>
        </p:spPr>
        <p:txBody>
          <a:bodyPr/>
          <a:lstStyle>
            <a:lvl1pPr>
              <a:defRPr sz="1200">
                <a:solidFill>
                  <a:srgbClr val="FF0000"/>
                </a:solidFill>
              </a:defRPr>
            </a:lvl1pPr>
          </a:lstStyle>
          <a:p>
            <a:r>
              <a:rPr lang="en-US"/>
              <a:t>Click icon to add picture</a:t>
            </a:r>
          </a:p>
        </p:txBody>
      </p:sp>
      <p:sp>
        <p:nvSpPr>
          <p:cNvPr id="20" name="Picture Placeholder 16">
            <a:extLst>
              <a:ext uri="{FF2B5EF4-FFF2-40B4-BE49-F238E27FC236}">
                <a16:creationId xmlns:a16="http://schemas.microsoft.com/office/drawing/2014/main" id="{7BED6C5F-628A-634C-A1BE-5BCC177EAC29}"/>
              </a:ext>
            </a:extLst>
          </p:cNvPr>
          <p:cNvSpPr>
            <a:spLocks noGrp="1"/>
          </p:cNvSpPr>
          <p:nvPr>
            <p:ph type="pic" sz="quarter" idx="17"/>
          </p:nvPr>
        </p:nvSpPr>
        <p:spPr>
          <a:xfrm>
            <a:off x="9087803" y="1546225"/>
            <a:ext cx="2423160" cy="1094189"/>
          </a:xfrm>
        </p:spPr>
        <p:txBody>
          <a:bodyPr/>
          <a:lstStyle>
            <a:lvl1pPr>
              <a:defRPr sz="1200">
                <a:solidFill>
                  <a:srgbClr val="FF0000"/>
                </a:solidFill>
              </a:defRPr>
            </a:lvl1pPr>
          </a:lstStyle>
          <a:p>
            <a:r>
              <a:rPr lang="en-US"/>
              <a:t>Click icon to add picture</a:t>
            </a:r>
            <a:endParaRPr lang="en-US" dirty="0"/>
          </a:p>
        </p:txBody>
      </p:sp>
      <p:sp>
        <p:nvSpPr>
          <p:cNvPr id="16" name="Text Placeholder 3">
            <a:extLst>
              <a:ext uri="{FF2B5EF4-FFF2-40B4-BE49-F238E27FC236}">
                <a16:creationId xmlns:a16="http://schemas.microsoft.com/office/drawing/2014/main" id="{08E43F54-A4C7-E048-AEC6-C190217EF53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11729529"/>
      </p:ext>
    </p:extLst>
  </p:cSld>
  <p:clrMapOvr>
    <a:masterClrMapping/>
  </p:clrMapOvr>
  <p:extLst>
    <p:ext uri="{DCECCB84-F9BA-43D5-87BE-67443E8EF086}">
      <p15:sldGuideLst xmlns:p15="http://schemas.microsoft.com/office/powerpoint/2012/main">
        <p15:guide id="1" pos="432" userDrawn="1">
          <p15:clr>
            <a:srgbClr val="FBAE40"/>
          </p15:clr>
        </p15:guide>
        <p15:guide id="2" pos="7251" userDrawn="1">
          <p15:clr>
            <a:srgbClr val="FBAE40"/>
          </p15:clr>
        </p15:guide>
        <p15:guide id="3" orient="horz" pos="918" userDrawn="1">
          <p15:clr>
            <a:srgbClr val="FBAE40"/>
          </p15:clr>
        </p15:guide>
        <p15:guide id="4" orient="horz" pos="974" userDrawn="1">
          <p15:clr>
            <a:srgbClr val="FBAE40"/>
          </p15:clr>
        </p15:guide>
        <p15:guide id="5" orient="horz" pos="305" userDrawn="1">
          <p15:clr>
            <a:srgbClr val="FBAE40"/>
          </p15:clr>
        </p15:guide>
        <p15:guide id="6" pos="1968" userDrawn="1">
          <p15:clr>
            <a:srgbClr val="FBAE40"/>
          </p15:clr>
        </p15:guide>
        <p15:guide id="7" pos="2184" userDrawn="1">
          <p15:clr>
            <a:srgbClr val="FBAE40"/>
          </p15:clr>
        </p15:guide>
        <p15:guide id="8" pos="3720" userDrawn="1">
          <p15:clr>
            <a:srgbClr val="FBAE40"/>
          </p15:clr>
        </p15:guide>
        <p15:guide id="9" pos="3960" userDrawn="1">
          <p15:clr>
            <a:srgbClr val="FBAE40"/>
          </p15:clr>
        </p15:guide>
        <p15:guide id="10" pos="5472" userDrawn="1">
          <p15:clr>
            <a:srgbClr val="FBAE40"/>
          </p15:clr>
        </p15:guide>
        <p15:guide id="11" pos="5712" userDrawn="1">
          <p15:clr>
            <a:srgbClr val="FBAE40"/>
          </p15:clr>
        </p15:guide>
        <p15:guide id="12" orient="horz" pos="1663" userDrawn="1">
          <p15:clr>
            <a:srgbClr val="FBAE40"/>
          </p15:clr>
        </p15:guide>
        <p15:guide id="13" orient="horz" pos="1968" userDrawn="1">
          <p15:clr>
            <a:srgbClr val="FBAE40"/>
          </p15:clr>
        </p15:guide>
        <p15:guide id="15" orient="horz" pos="4145" userDrawn="1">
          <p15:clr>
            <a:srgbClr val="FBAE40"/>
          </p15:clr>
        </p15:guide>
        <p15:guide id="16" orient="horz" pos="37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857204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0"/>
            <a:ext cx="3149600" cy="2752817"/>
          </a:xfrm>
        </p:spPr>
        <p:txBody>
          <a:bodyPr/>
          <a:lstStyle/>
          <a:p>
            <a:pPr lvl="0"/>
            <a:r>
              <a:rPr lang="en-US" dirty="0"/>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52817"/>
          </a:xfrm>
        </p:spPr>
        <p:txBody>
          <a:bodyPr/>
          <a:lstStyle/>
          <a:p>
            <a:pPr lvl="0"/>
            <a:r>
              <a:rPr lang="en-US" dirty="0"/>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52817"/>
          </a:xfrm>
        </p:spPr>
        <p:txBody>
          <a:bodyPr/>
          <a:lstStyle/>
          <a:p>
            <a:pPr lvl="0"/>
            <a:r>
              <a:rPr lang="en-US" dirty="0"/>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tx2"/>
                </a:solidFill>
              </a:defRPr>
            </a:lvl1pPr>
          </a:lstStyle>
          <a:p>
            <a:pPr lvl="0"/>
            <a:r>
              <a:rPr lang="en-US" dirty="0"/>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tx2"/>
                </a:solidFill>
              </a:defRPr>
            </a:lvl1pPr>
          </a:lstStyle>
          <a:p>
            <a:pPr lvl="0"/>
            <a:r>
              <a:rPr lang="en-US" dirty="0"/>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tx2"/>
                </a:solidFill>
              </a:defRPr>
            </a:lvl1pPr>
          </a:lstStyle>
          <a:p>
            <a:pPr lvl="0"/>
            <a:r>
              <a:rPr lang="en-US" dirty="0"/>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24596383"/>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guide id="13" orient="horz" pos="19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898771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1"/>
            <a:ext cx="3149600" cy="2726184"/>
          </a:xfrm>
        </p:spPr>
        <p:txBody>
          <a:bodyPr/>
          <a:lstStyle/>
          <a:p>
            <a:pPr lvl="0"/>
            <a:r>
              <a:rPr lang="en-US" dirty="0"/>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26185"/>
          </a:xfrm>
        </p:spPr>
        <p:txBody>
          <a:bodyPr/>
          <a:lstStyle/>
          <a:p>
            <a:pPr lvl="0"/>
            <a:r>
              <a:rPr lang="en-US" dirty="0"/>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26185"/>
          </a:xfrm>
        </p:spPr>
        <p:txBody>
          <a:bodyPr/>
          <a:lstStyle/>
          <a:p>
            <a:pPr lvl="0"/>
            <a:r>
              <a:rPr lang="en-US" dirty="0"/>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accent2"/>
                </a:solidFill>
              </a:defRPr>
            </a:lvl1pPr>
          </a:lstStyle>
          <a:p>
            <a:pPr lvl="0"/>
            <a:r>
              <a:rPr lang="en-US" dirty="0"/>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accent2"/>
                </a:solidFill>
              </a:defRPr>
            </a:lvl1pPr>
          </a:lstStyle>
          <a:p>
            <a:pPr lvl="0"/>
            <a:r>
              <a:rPr lang="en-US" dirty="0"/>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accent2"/>
                </a:solidFill>
              </a:defRPr>
            </a:lvl1pPr>
          </a:lstStyle>
          <a:p>
            <a:pPr lvl="0"/>
            <a:r>
              <a:rPr lang="en-US" dirty="0"/>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670737002"/>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guide id="13" orient="horz" pos="19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0" name="Title 9">
            <a:extLst>
              <a:ext uri="{FF2B5EF4-FFF2-40B4-BE49-F238E27FC236}">
                <a16:creationId xmlns:a16="http://schemas.microsoft.com/office/drawing/2014/main" id="{9EA2F1B1-9452-3B47-A410-6A92F8E7FD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5039199"/>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4 Statistics">
    <p:bg>
      <p:bgPr>
        <a:solidFill>
          <a:srgbClr val="C3DEF9"/>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E98416-ED3F-DA4E-8DAD-172FB9B1A3D7}"/>
              </a:ext>
            </a:extLst>
          </p:cNvPr>
          <p:cNvGraphicFramePr>
            <a:graphicFrameLocks noChangeAspect="1"/>
          </p:cNvGraphicFramePr>
          <p:nvPr>
            <p:custDataLst>
              <p:tags r:id="rId1"/>
            </p:custDataLst>
            <p:extLst>
              <p:ext uri="{D42A27DB-BD31-4B8C-83A1-F6EECF244321}">
                <p14:modId xmlns:p14="http://schemas.microsoft.com/office/powerpoint/2010/main" val="16480947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2BE98416-ED3F-DA4E-8DAD-172FB9B1A3D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BA4B35-07F1-924E-A4FB-E9D9F676503D}"/>
              </a:ext>
            </a:extLst>
          </p:cNvPr>
          <p:cNvSpPr>
            <a:spLocks noGrp="1"/>
          </p:cNvSpPr>
          <p:nvPr>
            <p:ph type="title"/>
          </p:nvPr>
        </p:nvSpPr>
        <p:spPr>
          <a:xfrm>
            <a:off x="685800" y="486167"/>
            <a:ext cx="10820400" cy="966701"/>
          </a:xfrm>
        </p:spPr>
        <p:txBody>
          <a:bodyPr/>
          <a:lstStyle/>
          <a:p>
            <a:r>
              <a:rPr lang="en-US"/>
              <a:t>Click to edit Master title style</a:t>
            </a:r>
          </a:p>
        </p:txBody>
      </p:sp>
      <p:sp>
        <p:nvSpPr>
          <p:cNvPr id="7" name="Text Placeholder 6">
            <a:extLst>
              <a:ext uri="{FF2B5EF4-FFF2-40B4-BE49-F238E27FC236}">
                <a16:creationId xmlns:a16="http://schemas.microsoft.com/office/drawing/2014/main" id="{305A373B-F92F-AD4D-ACB1-2A44B9F69654}"/>
              </a:ext>
            </a:extLst>
          </p:cNvPr>
          <p:cNvSpPr>
            <a:spLocks noGrp="1"/>
          </p:cNvSpPr>
          <p:nvPr>
            <p:ph type="body" sz="quarter" idx="10" hasCustomPrompt="1"/>
          </p:nvPr>
        </p:nvSpPr>
        <p:spPr>
          <a:xfrm>
            <a:off x="3095625" y="1752600"/>
            <a:ext cx="2571749" cy="1188720"/>
          </a:xfrm>
        </p:spPr>
        <p:txBody>
          <a:bodyPr/>
          <a:lstStyle/>
          <a:p>
            <a:pPr lvl="0"/>
            <a:r>
              <a:rPr lang="en-US" dirty="0"/>
              <a:t>Click to edit content</a:t>
            </a:r>
          </a:p>
        </p:txBody>
      </p:sp>
      <p:sp>
        <p:nvSpPr>
          <p:cNvPr id="8" name="Text Placeholder 6">
            <a:extLst>
              <a:ext uri="{FF2B5EF4-FFF2-40B4-BE49-F238E27FC236}">
                <a16:creationId xmlns:a16="http://schemas.microsoft.com/office/drawing/2014/main" id="{7F6735D1-DD43-874F-A02D-C8C48903BB4C}"/>
              </a:ext>
            </a:extLst>
          </p:cNvPr>
          <p:cNvSpPr>
            <a:spLocks noGrp="1"/>
          </p:cNvSpPr>
          <p:nvPr>
            <p:ph type="body" sz="quarter" idx="11" hasCustomPrompt="1"/>
          </p:nvPr>
        </p:nvSpPr>
        <p:spPr>
          <a:xfrm>
            <a:off x="685800" y="1552576"/>
            <a:ext cx="2409825" cy="1343026"/>
          </a:xfrm>
        </p:spPr>
        <p:txBody>
          <a:bodyPr anchor="t"/>
          <a:lstStyle>
            <a:lvl1pPr>
              <a:defRPr sz="8200">
                <a:solidFill>
                  <a:schemeClr val="accent1"/>
                </a:solidFill>
              </a:defRPr>
            </a:lvl1pPr>
          </a:lstStyle>
          <a:p>
            <a:pPr lvl="0"/>
            <a:r>
              <a:rPr lang="en-US" dirty="0"/>
              <a:t>00%</a:t>
            </a:r>
          </a:p>
        </p:txBody>
      </p:sp>
      <p:sp>
        <p:nvSpPr>
          <p:cNvPr id="9" name="Text Placeholder 6">
            <a:extLst>
              <a:ext uri="{FF2B5EF4-FFF2-40B4-BE49-F238E27FC236}">
                <a16:creationId xmlns:a16="http://schemas.microsoft.com/office/drawing/2014/main" id="{A7C01DEE-14A2-DE44-98D6-0BFE7F615DEB}"/>
              </a:ext>
            </a:extLst>
          </p:cNvPr>
          <p:cNvSpPr>
            <a:spLocks noGrp="1"/>
          </p:cNvSpPr>
          <p:nvPr>
            <p:ph type="body" sz="quarter" idx="12" hasCustomPrompt="1"/>
          </p:nvPr>
        </p:nvSpPr>
        <p:spPr>
          <a:xfrm>
            <a:off x="3095625" y="3876675"/>
            <a:ext cx="2571749" cy="1188720"/>
          </a:xfrm>
        </p:spPr>
        <p:txBody>
          <a:bodyPr/>
          <a:lstStyle/>
          <a:p>
            <a:pPr lvl="0"/>
            <a:r>
              <a:rPr lang="en-US" dirty="0"/>
              <a:t>Click to edit content</a:t>
            </a:r>
          </a:p>
        </p:txBody>
      </p:sp>
      <p:sp>
        <p:nvSpPr>
          <p:cNvPr id="10" name="Text Placeholder 6">
            <a:extLst>
              <a:ext uri="{FF2B5EF4-FFF2-40B4-BE49-F238E27FC236}">
                <a16:creationId xmlns:a16="http://schemas.microsoft.com/office/drawing/2014/main" id="{20A6BDAC-0412-8943-B027-07A2B58B9CC1}"/>
              </a:ext>
            </a:extLst>
          </p:cNvPr>
          <p:cNvSpPr>
            <a:spLocks noGrp="1"/>
          </p:cNvSpPr>
          <p:nvPr>
            <p:ph type="body" sz="quarter" idx="13" hasCustomPrompt="1"/>
          </p:nvPr>
        </p:nvSpPr>
        <p:spPr>
          <a:xfrm>
            <a:off x="685800" y="3676651"/>
            <a:ext cx="2409825" cy="1343026"/>
          </a:xfrm>
        </p:spPr>
        <p:txBody>
          <a:bodyPr anchor="t"/>
          <a:lstStyle>
            <a:lvl1pPr>
              <a:defRPr sz="8200">
                <a:solidFill>
                  <a:schemeClr val="accent1"/>
                </a:solidFill>
              </a:defRPr>
            </a:lvl1pPr>
          </a:lstStyle>
          <a:p>
            <a:pPr lvl="0"/>
            <a:r>
              <a:rPr lang="en-US" dirty="0"/>
              <a:t>00%</a:t>
            </a:r>
          </a:p>
        </p:txBody>
      </p:sp>
      <p:sp>
        <p:nvSpPr>
          <p:cNvPr id="11" name="Text Placeholder 6">
            <a:extLst>
              <a:ext uri="{FF2B5EF4-FFF2-40B4-BE49-F238E27FC236}">
                <a16:creationId xmlns:a16="http://schemas.microsoft.com/office/drawing/2014/main" id="{953080F4-ADD6-8B4C-900B-D999C52FCE02}"/>
              </a:ext>
            </a:extLst>
          </p:cNvPr>
          <p:cNvSpPr>
            <a:spLocks noGrp="1"/>
          </p:cNvSpPr>
          <p:nvPr>
            <p:ph type="body" sz="quarter" idx="14" hasCustomPrompt="1"/>
          </p:nvPr>
        </p:nvSpPr>
        <p:spPr>
          <a:xfrm>
            <a:off x="8934451" y="1752600"/>
            <a:ext cx="2571749" cy="1188720"/>
          </a:xfrm>
        </p:spPr>
        <p:txBody>
          <a:bodyPr/>
          <a:lstStyle/>
          <a:p>
            <a:pPr lvl="0"/>
            <a:r>
              <a:rPr lang="en-US" dirty="0"/>
              <a:t>Click to edit content</a:t>
            </a:r>
          </a:p>
        </p:txBody>
      </p:sp>
      <p:sp>
        <p:nvSpPr>
          <p:cNvPr id="12" name="Text Placeholder 6">
            <a:extLst>
              <a:ext uri="{FF2B5EF4-FFF2-40B4-BE49-F238E27FC236}">
                <a16:creationId xmlns:a16="http://schemas.microsoft.com/office/drawing/2014/main" id="{584C6C70-4A44-1042-BE56-7AADBDA24F35}"/>
              </a:ext>
            </a:extLst>
          </p:cNvPr>
          <p:cNvSpPr>
            <a:spLocks noGrp="1"/>
          </p:cNvSpPr>
          <p:nvPr>
            <p:ph type="body" sz="quarter" idx="15" hasCustomPrompt="1"/>
          </p:nvPr>
        </p:nvSpPr>
        <p:spPr>
          <a:xfrm>
            <a:off x="6524626" y="1552576"/>
            <a:ext cx="2409825" cy="1343026"/>
          </a:xfrm>
        </p:spPr>
        <p:txBody>
          <a:bodyPr anchor="t"/>
          <a:lstStyle>
            <a:lvl1pPr>
              <a:defRPr sz="8200">
                <a:solidFill>
                  <a:schemeClr val="accent1"/>
                </a:solidFill>
              </a:defRPr>
            </a:lvl1pPr>
          </a:lstStyle>
          <a:p>
            <a:pPr lvl="0"/>
            <a:r>
              <a:rPr lang="en-US" dirty="0"/>
              <a:t>00%</a:t>
            </a:r>
          </a:p>
        </p:txBody>
      </p:sp>
      <p:sp>
        <p:nvSpPr>
          <p:cNvPr id="13" name="Text Placeholder 6">
            <a:extLst>
              <a:ext uri="{FF2B5EF4-FFF2-40B4-BE49-F238E27FC236}">
                <a16:creationId xmlns:a16="http://schemas.microsoft.com/office/drawing/2014/main" id="{A5C41753-5911-7E4B-961D-22FADC3D56E9}"/>
              </a:ext>
            </a:extLst>
          </p:cNvPr>
          <p:cNvSpPr>
            <a:spLocks noGrp="1"/>
          </p:cNvSpPr>
          <p:nvPr>
            <p:ph type="body" sz="quarter" idx="16" hasCustomPrompt="1"/>
          </p:nvPr>
        </p:nvSpPr>
        <p:spPr>
          <a:xfrm>
            <a:off x="8934451" y="3876675"/>
            <a:ext cx="2571749" cy="1188720"/>
          </a:xfrm>
        </p:spPr>
        <p:txBody>
          <a:bodyPr/>
          <a:lstStyle/>
          <a:p>
            <a:pPr lvl="0"/>
            <a:r>
              <a:rPr lang="en-US" dirty="0"/>
              <a:t>Click to edit content</a:t>
            </a:r>
          </a:p>
        </p:txBody>
      </p:sp>
      <p:sp>
        <p:nvSpPr>
          <p:cNvPr id="14" name="Text Placeholder 6">
            <a:extLst>
              <a:ext uri="{FF2B5EF4-FFF2-40B4-BE49-F238E27FC236}">
                <a16:creationId xmlns:a16="http://schemas.microsoft.com/office/drawing/2014/main" id="{000562E4-0171-C74A-AC57-85230A0231BE}"/>
              </a:ext>
            </a:extLst>
          </p:cNvPr>
          <p:cNvSpPr>
            <a:spLocks noGrp="1"/>
          </p:cNvSpPr>
          <p:nvPr>
            <p:ph type="body" sz="quarter" idx="17" hasCustomPrompt="1"/>
          </p:nvPr>
        </p:nvSpPr>
        <p:spPr>
          <a:xfrm>
            <a:off x="6524626" y="3676651"/>
            <a:ext cx="2409825" cy="1343026"/>
          </a:xfrm>
        </p:spPr>
        <p:txBody>
          <a:bodyPr anchor="t"/>
          <a:lstStyle>
            <a:lvl1pPr>
              <a:defRPr sz="8200">
                <a:solidFill>
                  <a:schemeClr val="accent1"/>
                </a:solidFill>
              </a:defRPr>
            </a:lvl1pPr>
          </a:lstStyle>
          <a:p>
            <a:pPr lvl="0"/>
            <a:r>
              <a:rPr lang="en-US" dirty="0"/>
              <a:t>00%</a:t>
            </a:r>
          </a:p>
        </p:txBody>
      </p:sp>
      <p:sp>
        <p:nvSpPr>
          <p:cNvPr id="15" name="Text Placeholder 3">
            <a:extLst>
              <a:ext uri="{FF2B5EF4-FFF2-40B4-BE49-F238E27FC236}">
                <a16:creationId xmlns:a16="http://schemas.microsoft.com/office/drawing/2014/main" id="{171F6816-DFC3-AB4A-B1D5-6204CF5FE92F}"/>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1323875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pos="4100" userDrawn="1">
          <p15:clr>
            <a:srgbClr val="FBAE40"/>
          </p15:clr>
        </p15:guide>
        <p15:guide id="4" pos="3575" userDrawn="1">
          <p15:clr>
            <a:srgbClr val="FBAE40"/>
          </p15:clr>
        </p15:guide>
        <p15:guide id="5" orient="horz" pos="4152" userDrawn="1">
          <p15:clr>
            <a:srgbClr val="FBAE40"/>
          </p15:clr>
        </p15:guide>
        <p15:guide id="6" orient="horz" pos="307" userDrawn="1">
          <p15:clr>
            <a:srgbClr val="FBAE40"/>
          </p15:clr>
        </p15:guide>
        <p15:guide id="7" orient="horz" pos="91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61103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0">
              <a:buFont typeface="System Font Regular"/>
              <a:buNone/>
              <a:tabLst/>
              <a:defRPr b="1">
                <a:solidFill>
                  <a:schemeClr val="tx2"/>
                </a:solidFill>
              </a:defRPr>
            </a:lvl1pPr>
          </a:lstStyle>
          <a:p>
            <a:pPr lvl="0"/>
            <a:r>
              <a:rPr lang="en-US" dirty="0"/>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quote. Lorem ipsum dolor sit amet, </a:t>
            </a:r>
            <a:r>
              <a:rPr lang="en-US" dirty="0" err="1"/>
              <a:t>consectetuer</a:t>
            </a:r>
            <a:r>
              <a:rPr lang="en-US" dirty="0"/>
              <a:t>.”</a:t>
            </a:r>
          </a:p>
        </p:txBody>
      </p:sp>
    </p:spTree>
    <p:extLst>
      <p:ext uri="{BB962C8B-B14F-4D97-AF65-F5344CB8AC3E}">
        <p14:creationId xmlns:p14="http://schemas.microsoft.com/office/powerpoint/2010/main" val="210870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161230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9525">
              <a:buFont typeface="System Font Regular"/>
              <a:buNone/>
              <a:tabLst/>
              <a:defRPr b="1">
                <a:solidFill>
                  <a:schemeClr val="bg1"/>
                </a:solidFill>
              </a:defRPr>
            </a:lvl1pPr>
          </a:lstStyle>
          <a:p>
            <a:pPr lvl="0"/>
            <a:r>
              <a:rPr lang="en-US" dirty="0"/>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quote. Lorem ipsum dolor sit amet, </a:t>
            </a:r>
            <a:r>
              <a:rPr lang="en-US" dirty="0" err="1"/>
              <a:t>consectetuer</a:t>
            </a:r>
            <a:r>
              <a:rPr lang="en-US" dirty="0"/>
              <a:t>.”</a:t>
            </a:r>
          </a:p>
        </p:txBody>
      </p:sp>
      <p:sp>
        <p:nvSpPr>
          <p:cNvPr id="7" name="TextBox 6">
            <a:extLst>
              <a:ext uri="{FF2B5EF4-FFF2-40B4-BE49-F238E27FC236}">
                <a16:creationId xmlns:a16="http://schemas.microsoft.com/office/drawing/2014/main" id="{4FB031E3-F81C-1243-BF01-61FFFCDD7542}"/>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9" name="Picture 8">
            <a:extLst>
              <a:ext uri="{FF2B5EF4-FFF2-40B4-BE49-F238E27FC236}">
                <a16:creationId xmlns:a16="http://schemas.microsoft.com/office/drawing/2014/main" id="{B96C3A00-852F-484A-97E9-46F8B77C4993}"/>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196828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41649325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3911"/>
            <a:ext cx="6199086" cy="201168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676276" y="2835404"/>
            <a:ext cx="5486400" cy="150799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DFA6277B-20C5-423E-B414-405623D31E66}"/>
              </a:ext>
            </a:extLst>
          </p:cNvPr>
          <p:cNvSpPr>
            <a:spLocks noGrp="1"/>
          </p:cNvSpPr>
          <p:nvPr>
            <p:ph type="body" sz="quarter" idx="10" hasCustomPrompt="1"/>
          </p:nvPr>
        </p:nvSpPr>
        <p:spPr>
          <a:xfrm>
            <a:off x="676275" y="4348042"/>
            <a:ext cx="5486400" cy="928687"/>
          </a:xfrm>
        </p:spPr>
        <p:txBody>
          <a:bodyPr/>
          <a:lstStyle>
            <a:lvl1pPr>
              <a:defRPr>
                <a:solidFill>
                  <a:schemeClr val="tx2"/>
                </a:solidFill>
              </a:defRPr>
            </a:lvl1pPr>
          </a:lstStyle>
          <a:p>
            <a:pPr lvl="0"/>
            <a:r>
              <a:rPr lang="en-US" dirty="0"/>
              <a:t>Click to edit date</a:t>
            </a:r>
          </a:p>
        </p:txBody>
      </p:sp>
      <p:pic>
        <p:nvPicPr>
          <p:cNvPr id="17" name="Graphic 16">
            <a:extLst>
              <a:ext uri="{FF2B5EF4-FFF2-40B4-BE49-F238E27FC236}">
                <a16:creationId xmlns:a16="http://schemas.microsoft.com/office/drawing/2014/main" id="{3E4E4144-041D-49AA-9014-C5418974F66D}"/>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20293" r="17591"/>
          <a:stretch/>
        </p:blipFill>
        <p:spPr>
          <a:xfrm>
            <a:off x="6604000" y="-8878"/>
            <a:ext cx="5588000" cy="5404750"/>
          </a:xfrm>
          <a:prstGeom prst="rect">
            <a:avLst/>
          </a:prstGeom>
        </p:spPr>
      </p:pic>
      <p:pic>
        <p:nvPicPr>
          <p:cNvPr id="16" name="Picture 15">
            <a:extLst>
              <a:ext uri="{FF2B5EF4-FFF2-40B4-BE49-F238E27FC236}">
                <a16:creationId xmlns:a16="http://schemas.microsoft.com/office/drawing/2014/main" id="{B7ED1FBB-3271-334A-9467-2D6E9E69AB7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4201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76642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7664448" cy="2011680"/>
          </a:xfrm>
        </p:spPr>
        <p:txBody>
          <a:bodyPr/>
          <a:lstStyle>
            <a:lvl1pPr>
              <a:lnSpc>
                <a:spcPct val="90000"/>
              </a:lnSpc>
              <a:defRPr sz="6800">
                <a:solidFill>
                  <a:schemeClr val="tx2"/>
                </a:solidFill>
              </a:defRPr>
            </a:lvl1pPr>
          </a:lstStyle>
          <a:p>
            <a:r>
              <a:rPr lang="en-US" dirty="0"/>
              <a:t>Click to </a:t>
            </a:r>
            <a:br>
              <a:rPr lang="en-US" dirty="0"/>
            </a:br>
            <a:r>
              <a:rPr lang="en-US" dirty="0"/>
              <a:t>Edit Title</a:t>
            </a:r>
          </a:p>
        </p:txBody>
      </p:sp>
      <p:sp>
        <p:nvSpPr>
          <p:cNvPr id="3" name="Subtitle 2"/>
          <p:cNvSpPr>
            <a:spLocks noGrp="1"/>
          </p:cNvSpPr>
          <p:nvPr>
            <p:ph type="subTitle" idx="1" hasCustomPrompt="1"/>
          </p:nvPr>
        </p:nvSpPr>
        <p:spPr>
          <a:xfrm>
            <a:off x="676276" y="2809323"/>
            <a:ext cx="7664448" cy="1280794"/>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F16F5AC9-E4C4-41AA-884C-9D655026443A}"/>
              </a:ext>
            </a:extLst>
          </p:cNvPr>
          <p:cNvSpPr>
            <a:spLocks noGrp="1"/>
          </p:cNvSpPr>
          <p:nvPr>
            <p:ph type="body" sz="quarter" idx="10" hasCustomPrompt="1"/>
          </p:nvPr>
        </p:nvSpPr>
        <p:spPr>
          <a:xfrm>
            <a:off x="676275" y="4343399"/>
            <a:ext cx="4541838" cy="973709"/>
          </a:xfrm>
        </p:spPr>
        <p:txBody>
          <a:bodyPr/>
          <a:lstStyle>
            <a:lvl1pPr>
              <a:defRPr>
                <a:solidFill>
                  <a:schemeClr val="tx2"/>
                </a:solidFill>
              </a:defRPr>
            </a:lvl1pPr>
            <a:lvl2pPr>
              <a:buNone/>
              <a:defRPr/>
            </a:lvl2pPr>
          </a:lstStyle>
          <a:p>
            <a:pPr lvl="0"/>
            <a:r>
              <a:rPr lang="en-US" dirty="0"/>
              <a:t>Click to edit date</a:t>
            </a:r>
          </a:p>
        </p:txBody>
      </p:sp>
      <p:pic>
        <p:nvPicPr>
          <p:cNvPr id="17" name="Graphic 16">
            <a:extLst>
              <a:ext uri="{FF2B5EF4-FFF2-40B4-BE49-F238E27FC236}">
                <a16:creationId xmlns:a16="http://schemas.microsoft.com/office/drawing/2014/main" id="{C2D02CAB-940A-4626-B0D3-2014CBC27B56}"/>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4896" r="34473" b="17572"/>
          <a:stretch/>
        </p:blipFill>
        <p:spPr>
          <a:xfrm>
            <a:off x="6494010" y="470725"/>
            <a:ext cx="4780631" cy="4926900"/>
          </a:xfrm>
          <a:prstGeom prst="rect">
            <a:avLst/>
          </a:prstGeom>
        </p:spPr>
      </p:pic>
      <p:pic>
        <p:nvPicPr>
          <p:cNvPr id="15" name="Picture 14">
            <a:extLst>
              <a:ext uri="{FF2B5EF4-FFF2-40B4-BE49-F238E27FC236}">
                <a16:creationId xmlns:a16="http://schemas.microsoft.com/office/drawing/2014/main" id="{D44D3BF1-777D-EF49-8E9C-CBF5AE0C8A0F}"/>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370136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3900564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7474"/>
            <a:ext cx="5800724" cy="201168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p:nvPr>
        </p:nvSpPr>
        <p:spPr>
          <a:xfrm>
            <a:off x="676276" y="2819399"/>
            <a:ext cx="5162549" cy="1219447"/>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DAC9C9E3-8423-44B8-A95F-6F11501854A5}"/>
              </a:ext>
            </a:extLst>
          </p:cNvPr>
          <p:cNvSpPr>
            <a:spLocks noGrp="1"/>
          </p:cNvSpPr>
          <p:nvPr>
            <p:ph type="body" sz="quarter" idx="10" hasCustomPrompt="1"/>
          </p:nvPr>
        </p:nvSpPr>
        <p:spPr>
          <a:xfrm>
            <a:off x="676275" y="4343400"/>
            <a:ext cx="4711700" cy="758825"/>
          </a:xfrm>
        </p:spPr>
        <p:txBody>
          <a:bodyPr/>
          <a:lstStyle>
            <a:lvl1pPr>
              <a:defRPr>
                <a:solidFill>
                  <a:schemeClr val="tx2"/>
                </a:solidFill>
              </a:defRPr>
            </a:lvl1pPr>
            <a:lvl2pPr>
              <a:buNone/>
              <a:defRPr/>
            </a:lvl2pPr>
          </a:lstStyle>
          <a:p>
            <a:pPr lvl="0"/>
            <a:r>
              <a:rPr lang="en-US" dirty="0"/>
              <a:t>Click to edit date</a:t>
            </a:r>
          </a:p>
        </p:txBody>
      </p:sp>
      <p:pic>
        <p:nvPicPr>
          <p:cNvPr id="17" name="Graphic 16">
            <a:extLst>
              <a:ext uri="{FF2B5EF4-FFF2-40B4-BE49-F238E27FC236}">
                <a16:creationId xmlns:a16="http://schemas.microsoft.com/office/drawing/2014/main" id="{673A5F40-EA22-4E5E-8551-CC19E1817923}"/>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0791" b="10236"/>
          <a:stretch/>
        </p:blipFill>
        <p:spPr>
          <a:xfrm>
            <a:off x="5387975" y="-10119"/>
            <a:ext cx="6828585" cy="5392697"/>
          </a:xfrm>
          <a:prstGeom prst="rect">
            <a:avLst/>
          </a:prstGeom>
        </p:spPr>
      </p:pic>
      <p:pic>
        <p:nvPicPr>
          <p:cNvPr id="16" name="Picture 15">
            <a:extLst>
              <a:ext uri="{FF2B5EF4-FFF2-40B4-BE49-F238E27FC236}">
                <a16:creationId xmlns:a16="http://schemas.microsoft.com/office/drawing/2014/main" id="{E316748D-279F-664B-9E63-17A3F759747D}"/>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838554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932573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32"/>
            <a:ext cx="5852160"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21612"/>
            <a:ext cx="5486399" cy="1052298"/>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88DB92A2-288E-4509-B168-B13B50C0208F}"/>
              </a:ext>
            </a:extLst>
          </p:cNvPr>
          <p:cNvSpPr>
            <a:spLocks noGrp="1"/>
          </p:cNvSpPr>
          <p:nvPr>
            <p:ph type="body" sz="quarter" idx="10" hasCustomPrompt="1"/>
          </p:nvPr>
        </p:nvSpPr>
        <p:spPr>
          <a:xfrm>
            <a:off x="676275" y="4343400"/>
            <a:ext cx="4013200" cy="758825"/>
          </a:xfrm>
        </p:spPr>
        <p:txBody>
          <a:bodyPr/>
          <a:lstStyle>
            <a:lvl1pPr>
              <a:defRPr>
                <a:solidFill>
                  <a:schemeClr val="bg1"/>
                </a:solidFill>
              </a:defRPr>
            </a:lvl1pPr>
          </a:lstStyle>
          <a:p>
            <a:pPr lvl="0"/>
            <a:r>
              <a:rPr lang="en-US" dirty="0"/>
              <a:t>Click to edit date</a:t>
            </a:r>
          </a:p>
        </p:txBody>
      </p:sp>
      <p:pic>
        <p:nvPicPr>
          <p:cNvPr id="17" name="Graphic 16">
            <a:extLst>
              <a:ext uri="{FF2B5EF4-FFF2-40B4-BE49-F238E27FC236}">
                <a16:creationId xmlns:a16="http://schemas.microsoft.com/office/drawing/2014/main" id="{91449E5C-422E-48D1-BFD0-76D26E85F432}"/>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1" t="21679" r="977"/>
          <a:stretch/>
        </p:blipFill>
        <p:spPr>
          <a:xfrm>
            <a:off x="5358662" y="-17755"/>
            <a:ext cx="6833338" cy="5404749"/>
          </a:xfrm>
          <a:prstGeom prst="rect">
            <a:avLst/>
          </a:prstGeom>
        </p:spPr>
      </p:pic>
      <p:pic>
        <p:nvPicPr>
          <p:cNvPr id="23" name="Picture 22">
            <a:extLst>
              <a:ext uri="{FF2B5EF4-FFF2-40B4-BE49-F238E27FC236}">
                <a16:creationId xmlns:a16="http://schemas.microsoft.com/office/drawing/2014/main" id="{359C9FE7-BDF8-544D-9C65-72E6E3A5DD2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156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858335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51"/>
            <a:ext cx="6753224"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21631"/>
            <a:ext cx="5486399" cy="1020442"/>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C6AF4D27-7681-462E-859E-C63E3CF05F4D}"/>
              </a:ext>
            </a:extLst>
          </p:cNvPr>
          <p:cNvSpPr>
            <a:spLocks noGrp="1"/>
          </p:cNvSpPr>
          <p:nvPr>
            <p:ph type="body" sz="quarter" idx="10" hasCustomPrompt="1"/>
          </p:nvPr>
        </p:nvSpPr>
        <p:spPr>
          <a:xfrm>
            <a:off x="676275" y="4343400"/>
            <a:ext cx="4052888" cy="838200"/>
          </a:xfrm>
        </p:spPr>
        <p:txBody>
          <a:bodyPr/>
          <a:lstStyle>
            <a:lvl1pPr>
              <a:defRPr>
                <a:solidFill>
                  <a:schemeClr val="bg1"/>
                </a:solidFill>
              </a:defRPr>
            </a:lvl1pPr>
          </a:lstStyle>
          <a:p>
            <a:pPr lvl="0"/>
            <a:r>
              <a:rPr lang="en-US" dirty="0"/>
              <a:t>Click to edit date</a:t>
            </a:r>
          </a:p>
        </p:txBody>
      </p:sp>
      <p:pic>
        <p:nvPicPr>
          <p:cNvPr id="16" name="Graphic 15">
            <a:extLst>
              <a:ext uri="{FF2B5EF4-FFF2-40B4-BE49-F238E27FC236}">
                <a16:creationId xmlns:a16="http://schemas.microsoft.com/office/drawing/2014/main" id="{E56AB389-6986-4D7F-B9B4-E616224F2D98}"/>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b="6145"/>
          <a:stretch/>
        </p:blipFill>
        <p:spPr>
          <a:xfrm>
            <a:off x="5601810" y="-682383"/>
            <a:ext cx="6476213" cy="6078255"/>
          </a:xfrm>
          <a:prstGeom prst="rect">
            <a:avLst/>
          </a:prstGeom>
        </p:spPr>
      </p:pic>
      <p:pic>
        <p:nvPicPr>
          <p:cNvPr id="17" name="Picture 16">
            <a:extLst>
              <a:ext uri="{FF2B5EF4-FFF2-40B4-BE49-F238E27FC236}">
                <a16:creationId xmlns:a16="http://schemas.microsoft.com/office/drawing/2014/main" id="{3F3F6586-BC95-174D-B641-82F4E58E5C4A}"/>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3712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63838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6753224"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5486399" cy="995516"/>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A227D77E-A6BB-438E-B0BB-318CCA9B01C3}"/>
              </a:ext>
            </a:extLst>
          </p:cNvPr>
          <p:cNvSpPr>
            <a:spLocks noGrp="1"/>
          </p:cNvSpPr>
          <p:nvPr>
            <p:ph type="body" sz="quarter" idx="10" hasCustomPrompt="1"/>
          </p:nvPr>
        </p:nvSpPr>
        <p:spPr>
          <a:xfrm>
            <a:off x="676275" y="4343400"/>
            <a:ext cx="4849813" cy="758825"/>
          </a:xfrm>
        </p:spPr>
        <p:txBody>
          <a:bodyPr/>
          <a:lstStyle>
            <a:lvl1pPr>
              <a:defRPr>
                <a:solidFill>
                  <a:schemeClr val="bg1"/>
                </a:solidFill>
              </a:defRPr>
            </a:lvl1pPr>
          </a:lstStyle>
          <a:p>
            <a:pPr lvl="0"/>
            <a:r>
              <a:rPr lang="en-US" dirty="0"/>
              <a:t>Click to edit date</a:t>
            </a:r>
          </a:p>
        </p:txBody>
      </p:sp>
      <p:pic>
        <p:nvPicPr>
          <p:cNvPr id="16" name="Graphic 15">
            <a:extLst>
              <a:ext uri="{FF2B5EF4-FFF2-40B4-BE49-F238E27FC236}">
                <a16:creationId xmlns:a16="http://schemas.microsoft.com/office/drawing/2014/main" id="{0EE69D27-BC45-4783-B1C4-FE8B20711414}"/>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6842" r="10970" b="13899"/>
          <a:stretch/>
        </p:blipFill>
        <p:spPr>
          <a:xfrm>
            <a:off x="5129418" y="6620"/>
            <a:ext cx="7062582" cy="5389252"/>
          </a:xfrm>
          <a:prstGeom prst="rect">
            <a:avLst/>
          </a:prstGeom>
        </p:spPr>
      </p:pic>
      <p:pic>
        <p:nvPicPr>
          <p:cNvPr id="10" name="Picture 9">
            <a:extLst>
              <a:ext uri="{FF2B5EF4-FFF2-40B4-BE49-F238E27FC236}">
                <a16:creationId xmlns:a16="http://schemas.microsoft.com/office/drawing/2014/main" id="{E1AC1052-5426-1848-A915-1ECF5BE6A176}"/>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149103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456298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5DA4983B-2D18-4C45-8655-49D75E8E8334}"/>
              </a:ext>
            </a:extLst>
          </p:cNvPr>
          <p:cNvSpPr>
            <a:spLocks noGrp="1"/>
          </p:cNvSpPr>
          <p:nvPr>
            <p:ph type="pic" sz="quarter" idx="10" hasCustomPrompt="1"/>
          </p:nvPr>
        </p:nvSpPr>
        <p:spPr>
          <a:xfrm>
            <a:off x="0" y="0"/>
            <a:ext cx="12191998" cy="54864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8" name="Text Placeholder 6">
            <a:extLst>
              <a:ext uri="{FF2B5EF4-FFF2-40B4-BE49-F238E27FC236}">
                <a16:creationId xmlns:a16="http://schemas.microsoft.com/office/drawing/2014/main" id="{2EAE58D9-AEE9-D948-98A7-255E23E4A750}"/>
              </a:ext>
            </a:extLst>
          </p:cNvPr>
          <p:cNvSpPr>
            <a:spLocks noGrp="1"/>
          </p:cNvSpPr>
          <p:nvPr>
            <p:ph type="body" sz="quarter" idx="11" hasCustomPrompt="1"/>
          </p:nvPr>
        </p:nvSpPr>
        <p:spPr>
          <a:xfrm>
            <a:off x="0" y="0"/>
            <a:ext cx="12191998" cy="54864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ctrTitle" hasCustomPrompt="1"/>
          </p:nvPr>
        </p:nvSpPr>
        <p:spPr>
          <a:xfrm>
            <a:off x="676276" y="800100"/>
            <a:ext cx="6334124" cy="2011680"/>
          </a:xfrm>
        </p:spPr>
        <p:txBody>
          <a:bodyPr/>
          <a:lstStyle>
            <a:lvl1pPr>
              <a:lnSpc>
                <a:spcPct val="90000"/>
              </a:lnSpc>
              <a:defRPr sz="6800">
                <a:solidFill>
                  <a:schemeClr val="accent2"/>
                </a:solidFill>
              </a:defRPr>
            </a:lvl1pPr>
          </a:lstStyle>
          <a:p>
            <a:r>
              <a:rPr lang="en-US" dirty="0"/>
              <a:t>Click to Edit Title</a:t>
            </a:r>
          </a:p>
        </p:txBody>
      </p:sp>
      <p:sp>
        <p:nvSpPr>
          <p:cNvPr id="3" name="Subtitle 2"/>
          <p:cNvSpPr>
            <a:spLocks noGrp="1"/>
          </p:cNvSpPr>
          <p:nvPr>
            <p:ph type="subTitle" idx="1" hasCustomPrompt="1"/>
          </p:nvPr>
        </p:nvSpPr>
        <p:spPr>
          <a:xfrm>
            <a:off x="676276" y="2825544"/>
            <a:ext cx="5486400" cy="135316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6" name="Text Placeholder 5">
            <a:extLst>
              <a:ext uri="{FF2B5EF4-FFF2-40B4-BE49-F238E27FC236}">
                <a16:creationId xmlns:a16="http://schemas.microsoft.com/office/drawing/2014/main" id="{D4508BD9-A70A-46DE-9B4F-2FCCA30C6F41}"/>
              </a:ext>
            </a:extLst>
          </p:cNvPr>
          <p:cNvSpPr>
            <a:spLocks noGrp="1"/>
          </p:cNvSpPr>
          <p:nvPr>
            <p:ph type="body" sz="quarter" idx="12" hasCustomPrompt="1"/>
          </p:nvPr>
        </p:nvSpPr>
        <p:spPr>
          <a:xfrm>
            <a:off x="676275" y="4343400"/>
            <a:ext cx="4437063" cy="828675"/>
          </a:xfrm>
        </p:spPr>
        <p:txBody>
          <a:bodyPr/>
          <a:lstStyle>
            <a:lvl1pPr>
              <a:defRPr>
                <a:solidFill>
                  <a:schemeClr val="tx2"/>
                </a:solidFill>
              </a:defRPr>
            </a:lvl1pPr>
          </a:lstStyle>
          <a:p>
            <a:pPr lvl="0"/>
            <a:r>
              <a:rPr lang="en-US" dirty="0"/>
              <a:t>Click to edit date</a:t>
            </a:r>
          </a:p>
        </p:txBody>
      </p:sp>
      <p:pic>
        <p:nvPicPr>
          <p:cNvPr id="13" name="Picture 12">
            <a:extLst>
              <a:ext uri="{FF2B5EF4-FFF2-40B4-BE49-F238E27FC236}">
                <a16:creationId xmlns:a16="http://schemas.microsoft.com/office/drawing/2014/main" id="{06B02C21-247E-9340-BC9C-6C97543EE7F2}"/>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22773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4" name="Title 3">
            <a:extLst>
              <a:ext uri="{FF2B5EF4-FFF2-40B4-BE49-F238E27FC236}">
                <a16:creationId xmlns:a16="http://schemas.microsoft.com/office/drawing/2014/main" id="{DEF5FC9D-25EF-E44C-9CF9-C110B83417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31005"/>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84022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Divider light blue">
  <p:cSld name="1_Divider light blue">
    <p:bg>
      <p:bgPr>
        <a:solidFill>
          <a:srgbClr val="C3DEF9"/>
        </a:solidFill>
        <a:effectLst/>
      </p:bgPr>
    </p:bg>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763059" y="1411287"/>
            <a:ext cx="7315200" cy="2377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7200"/>
              <a:buFont typeface="Arial"/>
              <a:buNone/>
              <a:defRPr sz="7200" b="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763588" y="3789363"/>
            <a:ext cx="10734675" cy="165735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3600"/>
              <a:buNone/>
              <a:defRPr sz="3600">
                <a:solidFill>
                  <a:schemeClr val="dk2"/>
                </a:solidFill>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4705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554480"/>
            <a:ext cx="10820400" cy="42337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3D5912A0-2096-8547-ACCA-E84C356C065B}"/>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sp>
        <p:nvSpPr>
          <p:cNvPr id="7" name="Text Placeholder 3">
            <a:extLst>
              <a:ext uri="{FF2B5EF4-FFF2-40B4-BE49-F238E27FC236}">
                <a16:creationId xmlns:a16="http://schemas.microsoft.com/office/drawing/2014/main" id="{C2ECBA4B-6198-5D4F-A9C6-90701BABD074}"/>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pic>
        <p:nvPicPr>
          <p:cNvPr id="5" name="Picture 4" descr="Logo&#10;&#10;Description automatically generated">
            <a:extLst>
              <a:ext uri="{FF2B5EF4-FFF2-40B4-BE49-F238E27FC236}">
                <a16:creationId xmlns:a16="http://schemas.microsoft.com/office/drawing/2014/main" id="{6179E91C-EA2A-EE4B-8F2E-F744CD71DB48}"/>
              </a:ext>
            </a:extLst>
          </p:cNvPr>
          <p:cNvPicPr>
            <a:picLocks noChangeAspect="1"/>
          </p:cNvPicPr>
          <p:nvPr userDrawn="1"/>
        </p:nvPicPr>
        <p:blipFill>
          <a:blip r:embed="rId2"/>
          <a:stretch>
            <a:fillRect/>
          </a:stretch>
        </p:blipFill>
        <p:spPr>
          <a:xfrm>
            <a:off x="676655" y="6076883"/>
            <a:ext cx="1445349" cy="533403"/>
          </a:xfrm>
          <a:prstGeom prst="rect">
            <a:avLst/>
          </a:prstGeom>
        </p:spPr>
      </p:pic>
    </p:spTree>
    <p:extLst>
      <p:ext uri="{BB962C8B-B14F-4D97-AF65-F5344CB8AC3E}">
        <p14:creationId xmlns:p14="http://schemas.microsoft.com/office/powerpoint/2010/main" val="309927765"/>
      </p:ext>
    </p:extLst>
  </p:cSld>
  <p:clrMapOvr>
    <a:masterClrMapping/>
  </p:clrMapOvr>
  <p:extLst>
    <p:ext uri="{DCECCB84-F9BA-43D5-87BE-67443E8EF086}">
      <p15:sldGuideLst xmlns:p15="http://schemas.microsoft.com/office/powerpoint/2012/main">
        <p15:guide id="1" orient="horz" pos="304">
          <p15:clr>
            <a:srgbClr val="FBAE40"/>
          </p15:clr>
        </p15:guide>
        <p15:guide id="2" orient="horz" pos="916">
          <p15:clr>
            <a:srgbClr val="FBAE40"/>
          </p15:clr>
        </p15:guide>
        <p15:guide id="3" orient="horz" pos="974">
          <p15:clr>
            <a:srgbClr val="FBAE40"/>
          </p15:clr>
        </p15:guide>
        <p15:guide id="4" orient="horz" pos="3792">
          <p15:clr>
            <a:srgbClr val="FBAE40"/>
          </p15:clr>
        </p15:guide>
        <p15:guide id="6" pos="430">
          <p15:clr>
            <a:srgbClr val="FBAE40"/>
          </p15:clr>
        </p15:guide>
        <p15:guide id="7" pos="7251">
          <p15:clr>
            <a:srgbClr val="FBAE40"/>
          </p15:clr>
        </p15:guide>
        <p15:guide id="8" orient="horz" pos="41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9594908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134117678"/>
      </p:ext>
    </p:extLst>
  </p:cSld>
  <p:clrMapOvr>
    <a:masterClrMapping/>
  </p:clrMapOvr>
  <p:extLst>
    <p:ext uri="{DCECCB84-F9BA-43D5-87BE-67443E8EF086}">
      <p15:sldGuideLst xmlns:p15="http://schemas.microsoft.com/office/powerpoint/2012/main">
        <p15:guide id="1" pos="3612" userDrawn="1">
          <p15:clr>
            <a:srgbClr val="FBAE40"/>
          </p15:clr>
        </p15:guide>
        <p15:guide id="2" pos="4068" userDrawn="1">
          <p15:clr>
            <a:srgbClr val="FBAE40"/>
          </p15:clr>
        </p15:guide>
        <p15:guide id="3" pos="430" userDrawn="1">
          <p15:clr>
            <a:srgbClr val="FBAE40"/>
          </p15:clr>
        </p15:guide>
        <p15:guide id="4" pos="7251" userDrawn="1">
          <p15:clr>
            <a:srgbClr val="FBAE40"/>
          </p15:clr>
        </p15:guide>
        <p15:guide id="5" orient="horz" pos="304" userDrawn="1">
          <p15:clr>
            <a:srgbClr val="FBAE40"/>
          </p15:clr>
        </p15:guide>
        <p15:guide id="6" orient="horz" pos="916"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877572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1963064450"/>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30">
          <p15:clr>
            <a:srgbClr val="FBAE40"/>
          </p15:clr>
        </p15:guide>
        <p15:guide id="4" pos="7251">
          <p15:clr>
            <a:srgbClr val="FBAE40"/>
          </p15:clr>
        </p15:guide>
        <p15:guide id="5" orient="horz" pos="304">
          <p15:clr>
            <a:srgbClr val="FBAE40"/>
          </p15:clr>
        </p15:guide>
        <p15:guide id="6" orient="horz" pos="916">
          <p15:clr>
            <a:srgbClr val="FBAE40"/>
          </p15:clr>
        </p15:guide>
        <p15:guide id="7" orient="horz" pos="974">
          <p15:clr>
            <a:srgbClr val="FBAE40"/>
          </p15:clr>
        </p15:guide>
        <p15:guide id="8" orient="horz" pos="3789">
          <p15:clr>
            <a:srgbClr val="FBAE40"/>
          </p15:clr>
        </p15:guide>
        <p15:guide id="10" orient="horz" pos="41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210519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24883"/>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24884"/>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DA49326E-611B-9141-A285-4871899E6BDD}"/>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2" name="TextBox 11">
            <a:extLst>
              <a:ext uri="{FF2B5EF4-FFF2-40B4-BE49-F238E27FC236}">
                <a16:creationId xmlns:a16="http://schemas.microsoft.com/office/drawing/2014/main" id="{BF4E733E-AB5F-8647-9DEF-DAF91768AC0F}"/>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6" name="Picture 5">
            <a:extLst>
              <a:ext uri="{FF2B5EF4-FFF2-40B4-BE49-F238E27FC236}">
                <a16:creationId xmlns:a16="http://schemas.microsoft.com/office/drawing/2014/main" id="{0A04F0CD-F17C-C34F-AE2B-4564FE91770D}"/>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3202611437"/>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28">
          <p15:clr>
            <a:srgbClr val="FBAE40"/>
          </p15:clr>
        </p15:guide>
        <p15:guide id="4" pos="7251">
          <p15:clr>
            <a:srgbClr val="FBAE40"/>
          </p15:clr>
        </p15:guide>
        <p15:guide id="5" orient="horz" pos="916">
          <p15:clr>
            <a:srgbClr val="FBAE40"/>
          </p15:clr>
        </p15:guide>
        <p15:guide id="6" orient="horz" pos="304">
          <p15:clr>
            <a:srgbClr val="FBAE40"/>
          </p15:clr>
        </p15:guide>
        <p15:guide id="7" orient="horz" pos="974">
          <p15:clr>
            <a:srgbClr val="FBAE40"/>
          </p15:clr>
        </p15:guide>
        <p15:guide id="9" orient="horz" pos="3792">
          <p15:clr>
            <a:srgbClr val="FBAE40"/>
          </p15:clr>
        </p15:guide>
        <p15:guide id="10" orient="horz" pos="41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559156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4014369995"/>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5AB5C1-C09C-4A45-BA68-B59DF3B48E34}"/>
              </a:ext>
            </a:extLst>
          </p:cNvPr>
          <p:cNvGraphicFramePr>
            <a:graphicFrameLocks noChangeAspect="1"/>
          </p:cNvGraphicFramePr>
          <p:nvPr>
            <p:custDataLst>
              <p:tags r:id="rId43"/>
            </p:custDataLst>
            <p:extLst>
              <p:ext uri="{D42A27DB-BD31-4B8C-83A1-F6EECF244321}">
                <p14:modId xmlns:p14="http://schemas.microsoft.com/office/powerpoint/2010/main" val="792796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5" imgW="7772400" imgH="10058400" progId="TCLayout.ActiveDocument.1">
                  <p:embed/>
                </p:oleObj>
              </mc:Choice>
              <mc:Fallback>
                <p:oleObj name="think-cell Slide" r:id="rId45" imgW="7772400" imgH="10058400" progId="TCLayout.ActiveDocument.1">
                  <p:embed/>
                  <p:pic>
                    <p:nvPicPr>
                      <p:cNvPr id="8" name="Object 7" hidden="1">
                        <a:extLst>
                          <a:ext uri="{FF2B5EF4-FFF2-40B4-BE49-F238E27FC236}">
                            <a16:creationId xmlns:a16="http://schemas.microsoft.com/office/drawing/2014/main" id="{A05AB5C1-C09C-4A45-BA68-B59DF3B48E34}"/>
                          </a:ext>
                        </a:extLst>
                      </p:cNvPr>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CCA3344-B815-AB4E-9159-EF28A5D04D52}"/>
              </a:ext>
            </a:extLst>
          </p:cNvPr>
          <p:cNvSpPr/>
          <p:nvPr>
            <p:custDataLst>
              <p:tags r:id="rId4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3400" b="0" i="0" baseline="0" dirty="0">
              <a:latin typeface="Arial" panose="020B0604020202020204" pitchFamily="34" charset="0"/>
              <a:ea typeface="+mj-ea"/>
              <a:sym typeface="Arial" panose="020B0604020202020204" pitchFamily="34" charset="0"/>
            </a:endParaRPr>
          </a:p>
        </p:txBody>
      </p:sp>
      <p:sp>
        <p:nvSpPr>
          <p:cNvPr id="2" name="Title Placeholder 1"/>
          <p:cNvSpPr>
            <a:spLocks noGrp="1"/>
          </p:cNvSpPr>
          <p:nvPr>
            <p:ph type="title"/>
          </p:nvPr>
        </p:nvSpPr>
        <p:spPr>
          <a:xfrm>
            <a:off x="685800" y="486167"/>
            <a:ext cx="10820400" cy="966701"/>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85800" y="1554481"/>
            <a:ext cx="10820400" cy="4260394"/>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AF02684D-55E1-A14B-A284-921FEE3CD45A}"/>
              </a:ext>
            </a:extLst>
          </p:cNvPr>
          <p:cNvSpPr txBox="1"/>
          <p:nvPr/>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pPr algn="r"/>
              <a:t>‹#›</a:t>
            </a:fld>
            <a:endParaRPr lang="en-US" sz="1000" dirty="0"/>
          </a:p>
        </p:txBody>
      </p:sp>
      <p:pic>
        <p:nvPicPr>
          <p:cNvPr id="5" name="Picture 4">
            <a:extLst>
              <a:ext uri="{FF2B5EF4-FFF2-40B4-BE49-F238E27FC236}">
                <a16:creationId xmlns:a16="http://schemas.microsoft.com/office/drawing/2014/main" id="{8D00682A-6378-764D-85DE-3507FC05C8B0}"/>
              </a:ext>
            </a:extLst>
          </p:cNvPr>
          <p:cNvPicPr>
            <a:picLocks noChangeAspect="1"/>
          </p:cNvPicPr>
          <p:nvPr userDrawn="1"/>
        </p:nvPicPr>
        <p:blipFill>
          <a:blip r:embed="rId47"/>
          <a:stretch>
            <a:fillRect/>
          </a:stretch>
        </p:blipFill>
        <p:spPr>
          <a:xfrm>
            <a:off x="685800" y="6089238"/>
            <a:ext cx="1423325" cy="525275"/>
          </a:xfrm>
          <a:prstGeom prst="rect">
            <a:avLst/>
          </a:prstGeom>
        </p:spPr>
      </p:pic>
      <p:sp>
        <p:nvSpPr>
          <p:cNvPr id="6" name="TextBox 5">
            <a:extLst>
              <a:ext uri="{FF2B5EF4-FFF2-40B4-BE49-F238E27FC236}">
                <a16:creationId xmlns:a16="http://schemas.microsoft.com/office/drawing/2014/main" id="{5B58A8E2-433F-CF24-9554-63FE67E0F9F5}"/>
              </a:ext>
            </a:extLst>
          </p:cNvPr>
          <p:cNvSpPr txBox="1"/>
          <p:nvPr userDrawn="1">
            <p:extLst>
              <p:ext uri="{1162E1C5-73C7-4A58-AE30-91384D911F3F}">
                <p184:classification xmlns:p184="http://schemas.microsoft.com/office/powerpoint/2018/4/main" val="ftr"/>
              </p:ext>
            </p:extLst>
          </p:nvPr>
        </p:nvSpPr>
        <p:spPr>
          <a:xfrm>
            <a:off x="63500" y="6642100"/>
            <a:ext cx="74771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Internal-Only</a:t>
            </a:r>
          </a:p>
        </p:txBody>
      </p:sp>
    </p:spTree>
    <p:extLst>
      <p:ext uri="{BB962C8B-B14F-4D97-AF65-F5344CB8AC3E}">
        <p14:creationId xmlns:p14="http://schemas.microsoft.com/office/powerpoint/2010/main" val="1733591123"/>
      </p:ext>
    </p:extLst>
  </p:cSld>
  <p:clrMap bg1="lt1" tx1="dk1" bg2="lt2" tx2="dk2" accent1="accent1" accent2="accent2" accent3="accent3" accent4="accent4" accent5="accent5" accent6="accent6" hlink="hlink" folHlink="folHlink"/>
  <p:sldLayoutIdLst>
    <p:sldLayoutId id="2147483661" r:id="rId1"/>
    <p:sldLayoutId id="2147483701" r:id="rId2"/>
    <p:sldLayoutId id="2147483662" r:id="rId3"/>
    <p:sldLayoutId id="2147483692" r:id="rId4"/>
    <p:sldLayoutId id="2147483663" r:id="rId5"/>
    <p:sldLayoutId id="2147483664" r:id="rId6"/>
    <p:sldLayoutId id="2147483693" r:id="rId7"/>
    <p:sldLayoutId id="2147483665" r:id="rId8"/>
    <p:sldLayoutId id="2147483666" r:id="rId9"/>
    <p:sldLayoutId id="2147483694" r:id="rId10"/>
    <p:sldLayoutId id="2147483667" r:id="rId11"/>
    <p:sldLayoutId id="2147483668" r:id="rId12"/>
    <p:sldLayoutId id="2147483672" r:id="rId13"/>
    <p:sldLayoutId id="2147483669" r:id="rId14"/>
    <p:sldLayoutId id="2147483670" r:id="rId15"/>
    <p:sldLayoutId id="2147483704" r:id="rId16"/>
    <p:sldLayoutId id="2147483673" r:id="rId17"/>
    <p:sldLayoutId id="2147483674" r:id="rId18"/>
    <p:sldLayoutId id="2147483676" r:id="rId19"/>
    <p:sldLayoutId id="2147483695" r:id="rId20"/>
    <p:sldLayoutId id="2147483677" r:id="rId21"/>
    <p:sldLayoutId id="2147483691" r:id="rId22"/>
    <p:sldLayoutId id="2147483696" r:id="rId23"/>
    <p:sldLayoutId id="2147483675" r:id="rId24"/>
    <p:sldLayoutId id="2147483688" r:id="rId25"/>
    <p:sldLayoutId id="2147483689" r:id="rId26"/>
    <p:sldLayoutId id="2147483671" r:id="rId27"/>
    <p:sldLayoutId id="2147483690" r:id="rId28"/>
    <p:sldLayoutId id="2147483697" r:id="rId29"/>
    <p:sldLayoutId id="2147483699"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705" r:id="rId40"/>
    <p:sldLayoutId id="2147483706" r:id="rId41"/>
  </p:sldLayoutIdLst>
  <p:txStyles>
    <p:titleStyle>
      <a:lvl1pPr algn="l" defTabSz="457200" rtl="0" eaLnBrk="1" latinLnBrk="0" hangingPunct="1">
        <a:lnSpc>
          <a:spcPct val="90000"/>
        </a:lnSpc>
        <a:spcBef>
          <a:spcPct val="0"/>
        </a:spcBef>
        <a:buNone/>
        <a:defRPr sz="3400" kern="1200">
          <a:solidFill>
            <a:schemeClr val="tx2"/>
          </a:solidFill>
          <a:latin typeface="+mj-lt"/>
          <a:ea typeface="+mj-ea"/>
          <a:cs typeface="+mj-cs"/>
        </a:defRPr>
      </a:lvl1pPr>
    </p:titleStyle>
    <p:body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04">
          <p15:clr>
            <a:srgbClr val="F26B43"/>
          </p15:clr>
        </p15:guide>
        <p15:guide id="4" orient="horz" pos="1776">
          <p15:clr>
            <a:srgbClr val="F26B43"/>
          </p15:clr>
        </p15:guide>
        <p15:guide id="5" orient="horz" pos="2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6.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sv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9.sv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80/19424396.2007.12221277"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6.sv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8.emf"/><Relationship Id="rId5" Type="http://schemas.openxmlformats.org/officeDocument/2006/relationships/oleObject" Target="../embeddings/oleObject8.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37.sv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6.emf"/><Relationship Id="rId5" Type="http://schemas.openxmlformats.org/officeDocument/2006/relationships/oleObject" Target="../embeddings/oleObject6.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researchgate.net/publication/334401386_CAMBRAR_Caries_Management_by_Risk_Assessment_A_Comprehensive_Caries_Management_Guide_for_Dental_Professiona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downloads.aap.org/AAP/PDF/oralhealth_GoalSheetEnglish.pdf"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8.emf"/><Relationship Id="rId5" Type="http://schemas.openxmlformats.org/officeDocument/2006/relationships/oleObject" Target="../embeddings/oleObject8.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8.emf"/><Relationship Id="rId5" Type="http://schemas.openxmlformats.org/officeDocument/2006/relationships/oleObject" Target="../embeddings/oleObject8.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2.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9.bin"/><Relationship Id="rId5" Type="http://schemas.openxmlformats.org/officeDocument/2006/relationships/image" Target="../media/image21.sv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www.cambracoalition.or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3.xml"/><Relationship Id="rId7" Type="http://schemas.openxmlformats.org/officeDocument/2006/relationships/hyperlink" Target="https://doi.org/10.1111/j.1834-7819.2008.00064.x" TargetMode="Externa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extLst>
              <p:ext uri="{D42A27DB-BD31-4B8C-83A1-F6EECF244321}">
                <p14:modId xmlns:p14="http://schemas.microsoft.com/office/powerpoint/2010/main" val="32761141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dirty="0">
              <a:latin typeface="Arial" panose="020B0604020202020204" pitchFamily="34" charset="0"/>
              <a:ea typeface="+mj-ea"/>
              <a:sym typeface="Arial" panose="020B0604020202020204" pitchFamily="34" charset="0"/>
            </a:endParaRPr>
          </a:p>
        </p:txBody>
      </p:sp>
      <p:sp>
        <p:nvSpPr>
          <p:cNvPr id="7" name="Title 6">
            <a:extLst>
              <a:ext uri="{FF2B5EF4-FFF2-40B4-BE49-F238E27FC236}">
                <a16:creationId xmlns:a16="http://schemas.microsoft.com/office/drawing/2014/main" id="{5EA37051-DC0E-4E6F-AC1C-F0A6BE70514B}"/>
              </a:ext>
            </a:extLst>
          </p:cNvPr>
          <p:cNvSpPr>
            <a:spLocks noGrp="1"/>
          </p:cNvSpPr>
          <p:nvPr>
            <p:ph type="ctrTitle"/>
          </p:nvPr>
        </p:nvSpPr>
        <p:spPr>
          <a:xfrm>
            <a:off x="781955" y="1025686"/>
            <a:ext cx="6475122" cy="2011680"/>
          </a:xfrm>
        </p:spPr>
        <p:txBody>
          <a:bodyPr/>
          <a:lstStyle/>
          <a:p>
            <a:r>
              <a:rPr lang="en-US" sz="4800" dirty="0"/>
              <a:t>Caries Risk Assessment: Identifying and Interpreting Patient Risk</a:t>
            </a:r>
          </a:p>
        </p:txBody>
      </p:sp>
    </p:spTree>
    <p:extLst>
      <p:ext uri="{BB962C8B-B14F-4D97-AF65-F5344CB8AC3E}">
        <p14:creationId xmlns:p14="http://schemas.microsoft.com/office/powerpoint/2010/main" val="7613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3A1523E9-3879-E844-8A32-F9D104DBB64A}"/>
              </a:ext>
            </a:extLst>
          </p:cNvPr>
          <p:cNvSpPr>
            <a:spLocks noGrp="1"/>
          </p:cNvSpPr>
          <p:nvPr>
            <p:ph type="title"/>
          </p:nvPr>
        </p:nvSpPr>
        <p:spPr>
          <a:xfrm>
            <a:off x="685800" y="486167"/>
            <a:ext cx="10820400" cy="966701"/>
          </a:xfrm>
        </p:spPr>
        <p:txBody>
          <a:bodyPr/>
          <a:lstStyle/>
          <a:p>
            <a:r>
              <a:rPr lang="en-US" dirty="0">
                <a:solidFill>
                  <a:srgbClr val="78BE20"/>
                </a:solidFill>
              </a:rPr>
              <a:t>High Protective Factors </a:t>
            </a:r>
            <a:r>
              <a:rPr lang="en-US" dirty="0"/>
              <a:t>and </a:t>
            </a:r>
            <a:r>
              <a:rPr lang="en-US" dirty="0">
                <a:solidFill>
                  <a:srgbClr val="EA5328"/>
                </a:solidFill>
              </a:rPr>
              <a:t>Low Risk Factors</a:t>
            </a:r>
          </a:p>
        </p:txBody>
      </p:sp>
      <p:pic>
        <p:nvPicPr>
          <p:cNvPr id="9" name="Graphic 8">
            <a:extLst>
              <a:ext uri="{FF2B5EF4-FFF2-40B4-BE49-F238E27FC236}">
                <a16:creationId xmlns:a16="http://schemas.microsoft.com/office/drawing/2014/main" id="{EA97591E-9731-0464-8F3F-389966DEF0B2}"/>
              </a:ext>
            </a:extLst>
          </p:cNvPr>
          <p:cNvPicPr>
            <a:picLocks noChangeAspect="1"/>
          </p:cNvPicPr>
          <p:nvPr/>
        </p:nvPicPr>
        <p:blipFill>
          <a:blip>
            <a:extLst>
              <a:ext uri="{96DAC541-7B7A-43D3-8B79-37D633B846F1}">
                <asvg:svgBlip xmlns:asvg="http://schemas.microsoft.com/office/drawing/2016/SVG/main" r:embed="rId3"/>
              </a:ext>
            </a:extLst>
          </a:blip>
          <a:srcRect t="21687" b="15255"/>
          <a:stretch>
            <a:fillRect/>
          </a:stretch>
        </p:blipFill>
        <p:spPr>
          <a:xfrm>
            <a:off x="2286000" y="1810871"/>
            <a:ext cx="7620000" cy="3603812"/>
          </a:xfrm>
          <a:prstGeom prst="rect">
            <a:avLst/>
          </a:prstGeom>
        </p:spPr>
      </p:pic>
    </p:spTree>
    <p:extLst>
      <p:ext uri="{BB962C8B-B14F-4D97-AF65-F5344CB8AC3E}">
        <p14:creationId xmlns:p14="http://schemas.microsoft.com/office/powerpoint/2010/main" val="381999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F1E1-D644-347F-F69C-6A57D899E444}"/>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7878FFB-5CB3-E949-E7D1-1C3365B0D85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D7878FFB-5CB3-E949-E7D1-1C3365B0D85F}"/>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DBB64B8-7FFC-E53F-8AF7-F82D9054CDF6}"/>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2A56FF40-E9B8-E476-3F8D-EB769C41258D}"/>
              </a:ext>
            </a:extLst>
          </p:cNvPr>
          <p:cNvSpPr>
            <a:spLocks noGrp="1"/>
          </p:cNvSpPr>
          <p:nvPr>
            <p:ph type="title"/>
          </p:nvPr>
        </p:nvSpPr>
        <p:spPr>
          <a:xfrm>
            <a:off x="685800" y="486167"/>
            <a:ext cx="10820400" cy="966701"/>
          </a:xfrm>
        </p:spPr>
        <p:txBody>
          <a:bodyPr/>
          <a:lstStyle/>
          <a:p>
            <a:r>
              <a:rPr lang="en-US" dirty="0"/>
              <a:t>Risk Factors for Dental Caries</a:t>
            </a:r>
          </a:p>
        </p:txBody>
      </p:sp>
      <p:sp>
        <p:nvSpPr>
          <p:cNvPr id="5" name="Content Placeholder 4">
            <a:extLst>
              <a:ext uri="{FF2B5EF4-FFF2-40B4-BE49-F238E27FC236}">
                <a16:creationId xmlns:a16="http://schemas.microsoft.com/office/drawing/2014/main" id="{8DB75541-7BB6-8773-8B36-9DDC08E7E75A}"/>
              </a:ext>
            </a:extLst>
          </p:cNvPr>
          <p:cNvSpPr>
            <a:spLocks noGrp="1"/>
          </p:cNvSpPr>
          <p:nvPr>
            <p:ph sz="half" idx="1"/>
          </p:nvPr>
        </p:nvSpPr>
        <p:spPr>
          <a:xfrm>
            <a:off x="685800" y="1347869"/>
            <a:ext cx="5048250" cy="528320"/>
          </a:xfrm>
        </p:spPr>
        <p:txBody>
          <a:bodyPr/>
          <a:lstStyle/>
          <a:p>
            <a:r>
              <a:rPr lang="en-US" dirty="0">
                <a:solidFill>
                  <a:srgbClr val="EA5328"/>
                </a:solidFill>
              </a:rPr>
              <a:t>Examples include:</a:t>
            </a:r>
          </a:p>
          <a:p>
            <a:endParaRPr lang="en-US" dirty="0"/>
          </a:p>
        </p:txBody>
      </p:sp>
      <p:pic>
        <p:nvPicPr>
          <p:cNvPr id="13" name="Graphic 12">
            <a:extLst>
              <a:ext uri="{FF2B5EF4-FFF2-40B4-BE49-F238E27FC236}">
                <a16:creationId xmlns:a16="http://schemas.microsoft.com/office/drawing/2014/main" id="{60551A66-3CEE-983A-8152-652BF7B2F93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209800" y="1876189"/>
            <a:ext cx="7772400" cy="3886200"/>
          </a:xfrm>
          <a:prstGeom prst="rect">
            <a:avLst/>
          </a:prstGeom>
        </p:spPr>
      </p:pic>
    </p:spTree>
    <p:extLst>
      <p:ext uri="{BB962C8B-B14F-4D97-AF65-F5344CB8AC3E}">
        <p14:creationId xmlns:p14="http://schemas.microsoft.com/office/powerpoint/2010/main" val="125989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AD4E723-496E-4447-A706-D2E51F6E26B5}"/>
              </a:ext>
            </a:extLst>
          </p:cNvPr>
          <p:cNvSpPr>
            <a:spLocks noGrp="1"/>
          </p:cNvSpPr>
          <p:nvPr>
            <p:ph type="title"/>
          </p:nvPr>
        </p:nvSpPr>
        <p:spPr>
          <a:xfrm>
            <a:off x="685800" y="486167"/>
            <a:ext cx="10820400" cy="966701"/>
          </a:xfrm>
        </p:spPr>
        <p:txBody>
          <a:bodyPr/>
          <a:lstStyle/>
          <a:p>
            <a:r>
              <a:rPr lang="en-US" dirty="0">
                <a:solidFill>
                  <a:srgbClr val="78BE20"/>
                </a:solidFill>
              </a:rPr>
              <a:t>Low Protective Factors </a:t>
            </a:r>
            <a:r>
              <a:rPr lang="en-US" dirty="0"/>
              <a:t>and </a:t>
            </a:r>
            <a:r>
              <a:rPr lang="en-US" dirty="0">
                <a:solidFill>
                  <a:srgbClr val="EA5328"/>
                </a:solidFill>
              </a:rPr>
              <a:t>High Risk Factors</a:t>
            </a:r>
          </a:p>
        </p:txBody>
      </p:sp>
      <p:pic>
        <p:nvPicPr>
          <p:cNvPr id="9" name="Graphic 8">
            <a:extLst>
              <a:ext uri="{FF2B5EF4-FFF2-40B4-BE49-F238E27FC236}">
                <a16:creationId xmlns:a16="http://schemas.microsoft.com/office/drawing/2014/main" id="{3BE3F38E-A47E-6421-62E2-9CBAB3521029}"/>
              </a:ext>
            </a:extLst>
          </p:cNvPr>
          <p:cNvPicPr>
            <a:picLocks noChangeAspect="1"/>
          </p:cNvPicPr>
          <p:nvPr/>
        </p:nvPicPr>
        <p:blipFill>
          <a:blip>
            <a:extLst>
              <a:ext uri="{96DAC541-7B7A-43D3-8B79-37D633B846F1}">
                <asvg:svgBlip xmlns:asvg="http://schemas.microsoft.com/office/drawing/2016/SVG/main" r:embed="rId3"/>
              </a:ext>
            </a:extLst>
          </a:blip>
          <a:srcRect t="21059" b="17138"/>
          <a:stretch>
            <a:fillRect/>
          </a:stretch>
        </p:blipFill>
        <p:spPr>
          <a:xfrm>
            <a:off x="2286000" y="1775012"/>
            <a:ext cx="7620000" cy="3532094"/>
          </a:xfrm>
          <a:prstGeom prst="rect">
            <a:avLst/>
          </a:prstGeom>
        </p:spPr>
      </p:pic>
    </p:spTree>
    <p:extLst>
      <p:ext uri="{BB962C8B-B14F-4D97-AF65-F5344CB8AC3E}">
        <p14:creationId xmlns:p14="http://schemas.microsoft.com/office/powerpoint/2010/main" val="255770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DDE8C-8CF5-2DD0-FA7E-21DE5ABE0831}"/>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8B88B4-26A9-BC74-C8E9-EBC6BE3D5FDC}"/>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58B88B4-26A9-BC74-C8E9-EBC6BE3D5FD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5FF76DC-A5C4-EDA0-F12B-2339068C1508}"/>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89080102-B129-7F3A-7818-F5C427F3AA3D}"/>
              </a:ext>
            </a:extLst>
          </p:cNvPr>
          <p:cNvSpPr>
            <a:spLocks noGrp="1"/>
          </p:cNvSpPr>
          <p:nvPr>
            <p:ph type="title"/>
          </p:nvPr>
        </p:nvSpPr>
        <p:spPr>
          <a:xfrm>
            <a:off x="685800" y="486167"/>
            <a:ext cx="10820400" cy="966701"/>
          </a:xfrm>
        </p:spPr>
        <p:txBody>
          <a:bodyPr/>
          <a:lstStyle/>
          <a:p>
            <a:r>
              <a:rPr lang="en-US" dirty="0"/>
              <a:t>Evidence-Based Protective Factors for Dental Caries</a:t>
            </a:r>
          </a:p>
        </p:txBody>
      </p:sp>
      <p:pic>
        <p:nvPicPr>
          <p:cNvPr id="7" name="Graphic 6">
            <a:extLst>
              <a:ext uri="{FF2B5EF4-FFF2-40B4-BE49-F238E27FC236}">
                <a16:creationId xmlns:a16="http://schemas.microsoft.com/office/drawing/2014/main" id="{9E594A25-F749-A366-228A-E6A9296F9EF5}"/>
              </a:ext>
            </a:extLst>
          </p:cNvPr>
          <p:cNvPicPr>
            <a:picLocks noChangeAspect="1"/>
          </p:cNvPicPr>
          <p:nvPr/>
        </p:nvPicPr>
        <p:blipFill>
          <a:blip>
            <a:extLst>
              <a:ext uri="{96DAC541-7B7A-43D3-8B79-37D633B846F1}">
                <asvg:svgBlip xmlns:asvg="http://schemas.microsoft.com/office/drawing/2016/SVG/main" r:embed="rId7"/>
              </a:ext>
            </a:extLst>
          </a:blip>
          <a:srcRect t="17647" b="12200"/>
          <a:stretch>
            <a:fillRect/>
          </a:stretch>
        </p:blipFill>
        <p:spPr>
          <a:xfrm>
            <a:off x="685800" y="1998134"/>
            <a:ext cx="10820400" cy="3795391"/>
          </a:xfrm>
          <a:prstGeom prst="rect">
            <a:avLst/>
          </a:prstGeom>
        </p:spPr>
      </p:pic>
      <p:sp>
        <p:nvSpPr>
          <p:cNvPr id="9" name="Content Placeholder 4">
            <a:extLst>
              <a:ext uri="{FF2B5EF4-FFF2-40B4-BE49-F238E27FC236}">
                <a16:creationId xmlns:a16="http://schemas.microsoft.com/office/drawing/2014/main" id="{60922156-116D-BF5D-3F5A-6525FC764ABB}"/>
              </a:ext>
            </a:extLst>
          </p:cNvPr>
          <p:cNvSpPr>
            <a:spLocks noGrp="1"/>
          </p:cNvSpPr>
          <p:nvPr>
            <p:ph sz="half" idx="1"/>
          </p:nvPr>
        </p:nvSpPr>
        <p:spPr>
          <a:xfrm>
            <a:off x="685800" y="1347869"/>
            <a:ext cx="5048250" cy="528320"/>
          </a:xfrm>
        </p:spPr>
        <p:txBody>
          <a:bodyPr/>
          <a:lstStyle/>
          <a:p>
            <a:r>
              <a:rPr lang="en-US" dirty="0">
                <a:solidFill>
                  <a:srgbClr val="78BE20"/>
                </a:solidFill>
              </a:rPr>
              <a:t>Examples include:</a:t>
            </a:r>
          </a:p>
          <a:p>
            <a:endParaRPr lang="en-US" dirty="0">
              <a:solidFill>
                <a:srgbClr val="78BE20"/>
              </a:solidFill>
            </a:endParaRPr>
          </a:p>
        </p:txBody>
      </p:sp>
    </p:spTree>
    <p:extLst>
      <p:ext uri="{BB962C8B-B14F-4D97-AF65-F5344CB8AC3E}">
        <p14:creationId xmlns:p14="http://schemas.microsoft.com/office/powerpoint/2010/main" val="1001052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76EA-404A-AD3F-5531-58A6988416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B01179-A4F5-B28E-7C53-C6A5EDDA10D9}"/>
              </a:ext>
            </a:extLst>
          </p:cNvPr>
          <p:cNvSpPr>
            <a:spLocks noGrp="1"/>
          </p:cNvSpPr>
          <p:nvPr>
            <p:ph type="title"/>
          </p:nvPr>
        </p:nvSpPr>
        <p:spPr>
          <a:xfrm>
            <a:off x="416718" y="295181"/>
            <a:ext cx="11358563" cy="966701"/>
          </a:xfrm>
        </p:spPr>
        <p:txBody>
          <a:bodyPr/>
          <a:lstStyle/>
          <a:p>
            <a:r>
              <a:rPr lang="en-US" dirty="0"/>
              <a:t>Preventive and Therapeutic Strategies for </a:t>
            </a:r>
            <a:br>
              <a:rPr lang="en-US" dirty="0"/>
            </a:br>
            <a:r>
              <a:rPr lang="en-US" dirty="0"/>
              <a:t>Caries Management</a:t>
            </a:r>
          </a:p>
        </p:txBody>
      </p:sp>
      <p:graphicFrame>
        <p:nvGraphicFramePr>
          <p:cNvPr id="6" name="Table 5">
            <a:extLst>
              <a:ext uri="{FF2B5EF4-FFF2-40B4-BE49-F238E27FC236}">
                <a16:creationId xmlns:a16="http://schemas.microsoft.com/office/drawing/2014/main" id="{315FF659-D748-EC1C-80D1-9DB469C17EEA}"/>
              </a:ext>
            </a:extLst>
          </p:cNvPr>
          <p:cNvGraphicFramePr>
            <a:graphicFrameLocks noGrp="1"/>
          </p:cNvGraphicFramePr>
          <p:nvPr>
            <p:extLst>
              <p:ext uri="{D42A27DB-BD31-4B8C-83A1-F6EECF244321}">
                <p14:modId xmlns:p14="http://schemas.microsoft.com/office/powerpoint/2010/main" val="3237216907"/>
              </p:ext>
            </p:extLst>
          </p:nvPr>
        </p:nvGraphicFramePr>
        <p:xfrm>
          <a:off x="416718" y="1261882"/>
          <a:ext cx="11358564" cy="4784785"/>
        </p:xfrm>
        <a:graphic>
          <a:graphicData uri="http://schemas.openxmlformats.org/drawingml/2006/table">
            <a:tbl>
              <a:tblPr/>
              <a:tblGrid>
                <a:gridCol w="2750431">
                  <a:extLst>
                    <a:ext uri="{9D8B030D-6E8A-4147-A177-3AD203B41FA5}">
                      <a16:colId xmlns:a16="http://schemas.microsoft.com/office/drawing/2014/main" val="2712016699"/>
                    </a:ext>
                  </a:extLst>
                </a:gridCol>
                <a:gridCol w="5344439">
                  <a:extLst>
                    <a:ext uri="{9D8B030D-6E8A-4147-A177-3AD203B41FA5}">
                      <a16:colId xmlns:a16="http://schemas.microsoft.com/office/drawing/2014/main" val="295271162"/>
                    </a:ext>
                  </a:extLst>
                </a:gridCol>
                <a:gridCol w="3263694">
                  <a:extLst>
                    <a:ext uri="{9D8B030D-6E8A-4147-A177-3AD203B41FA5}">
                      <a16:colId xmlns:a16="http://schemas.microsoft.com/office/drawing/2014/main" val="1849133732"/>
                    </a:ext>
                  </a:extLst>
                </a:gridCol>
              </a:tblGrid>
              <a:tr h="243281">
                <a:tc>
                  <a:txBody>
                    <a:bodyPr/>
                    <a:lstStyle/>
                    <a:p>
                      <a:pPr>
                        <a:buNone/>
                      </a:pPr>
                      <a:r>
                        <a:rPr lang="en-US" sz="1400" dirty="0">
                          <a:solidFill>
                            <a:schemeClr val="bg1"/>
                          </a:solidFill>
                        </a:rPr>
                        <a:t>Mechanism</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buNone/>
                      </a:pPr>
                      <a:r>
                        <a:rPr lang="en-US" sz="1400" dirty="0">
                          <a:solidFill>
                            <a:schemeClr val="bg1"/>
                          </a:solidFill>
                        </a:rPr>
                        <a:t>Examples of Interventions</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tc>
                  <a:txBody>
                    <a:bodyPr/>
                    <a:lstStyle/>
                    <a:p>
                      <a:pPr>
                        <a:buNone/>
                      </a:pPr>
                      <a:r>
                        <a:rPr lang="en-US" sz="1400" dirty="0">
                          <a:solidFill>
                            <a:schemeClr val="bg1"/>
                          </a:solidFill>
                        </a:rPr>
                        <a:t>Purpose</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extLst>
                  <a:ext uri="{0D108BD9-81ED-4DB2-BD59-A6C34878D82A}">
                    <a16:rowId xmlns:a16="http://schemas.microsoft.com/office/drawing/2014/main" val="4124036998"/>
                  </a:ext>
                </a:extLst>
              </a:tr>
              <a:tr h="836869">
                <a:tc>
                  <a:txBody>
                    <a:bodyPr/>
                    <a:lstStyle/>
                    <a:p>
                      <a:pPr>
                        <a:buNone/>
                      </a:pPr>
                      <a:r>
                        <a:rPr lang="en-US" sz="1400" dirty="0">
                          <a:solidFill>
                            <a:schemeClr val="bg1"/>
                          </a:solidFill>
                        </a:rPr>
                        <a:t>Antibacterial / Biofilm Control</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tc>
                  <a:txBody>
                    <a:bodyPr/>
                    <a:lstStyle/>
                    <a:p>
                      <a:pPr marL="285750" indent="-285750">
                        <a:buFont typeface="Arial" panose="020B0604020202020204" pitchFamily="34" charset="0"/>
                        <a:buChar char="•"/>
                      </a:pPr>
                      <a:r>
                        <a:rPr lang="en-US" sz="1400" dirty="0"/>
                        <a:t>Stannous fluoride toothpaste or rinse</a:t>
                      </a:r>
                    </a:p>
                    <a:p>
                      <a:pPr marL="285750" indent="-285750">
                        <a:buFont typeface="Arial" panose="020B0604020202020204" pitchFamily="34" charset="0"/>
                        <a:buChar char="•"/>
                      </a:pPr>
                      <a:r>
                        <a:rPr lang="en-US" sz="1400" dirty="0"/>
                        <a:t>Chlorhexidine (short-term use in high-risk patients)</a:t>
                      </a:r>
                    </a:p>
                    <a:p>
                      <a:pPr marL="285750" indent="-285750">
                        <a:buFont typeface="Arial" panose="020B0604020202020204" pitchFamily="34" charset="0"/>
                        <a:buChar char="•"/>
                      </a:pPr>
                      <a:r>
                        <a:rPr lang="en-US" sz="1400" dirty="0"/>
                        <a:t>Xylitol gum or lozenges</a:t>
                      </a:r>
                    </a:p>
                    <a:p>
                      <a:pPr marL="285750" indent="-285750">
                        <a:buFont typeface="Arial" panose="020B0604020202020204" pitchFamily="34" charset="0"/>
                        <a:buChar char="•"/>
                      </a:pPr>
                      <a:r>
                        <a:rPr lang="en-US" sz="1400" dirty="0"/>
                        <a:t>Effective toothbrushing and interdental cleaning</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tc>
                  <a:txBody>
                    <a:bodyPr/>
                    <a:lstStyle/>
                    <a:p>
                      <a:pPr>
                        <a:buNone/>
                      </a:pPr>
                      <a:r>
                        <a:rPr lang="en-US" sz="1400" dirty="0"/>
                        <a:t>Reduce cariogenic bacteria and biofilm activity</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extLst>
                  <a:ext uri="{0D108BD9-81ED-4DB2-BD59-A6C34878D82A}">
                    <a16:rowId xmlns:a16="http://schemas.microsoft.com/office/drawing/2014/main" val="1113342706"/>
                  </a:ext>
                </a:extLst>
              </a:tr>
              <a:tr h="836869">
                <a:tc>
                  <a:txBody>
                    <a:bodyPr/>
                    <a:lstStyle/>
                    <a:p>
                      <a:pPr>
                        <a:buNone/>
                      </a:pPr>
                      <a:r>
                        <a:rPr lang="en-US" sz="1400" dirty="0">
                          <a:solidFill>
                            <a:schemeClr val="bg1"/>
                          </a:solidFill>
                        </a:rPr>
                        <a:t>Neutralize Acid / Support Salivary Function</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tc>
                  <a:txBody>
                    <a:bodyPr/>
                    <a:lstStyle/>
                    <a:p>
                      <a:pPr marL="285750" indent="-285750">
                        <a:buFont typeface="Arial" panose="020B0604020202020204" pitchFamily="34" charset="0"/>
                        <a:buChar char="•"/>
                      </a:pPr>
                      <a:r>
                        <a:rPr lang="en-US" sz="1400" dirty="0"/>
                        <a:t>Baking soda toothpaste</a:t>
                      </a:r>
                    </a:p>
                    <a:p>
                      <a:pPr marL="285750" indent="-285750">
                        <a:buFont typeface="Arial" panose="020B0604020202020204" pitchFamily="34" charset="0"/>
                        <a:buChar char="•"/>
                      </a:pPr>
                      <a:r>
                        <a:rPr lang="en-US" sz="1400" dirty="0"/>
                        <a:t>Saliva stimulants (sugar-free gum, lozenges)</a:t>
                      </a:r>
                    </a:p>
                    <a:p>
                      <a:pPr marL="285750" indent="-285750">
                        <a:buFont typeface="Arial" panose="020B0604020202020204" pitchFamily="34" charset="0"/>
                        <a:buChar char="•"/>
                      </a:pPr>
                      <a:r>
                        <a:rPr lang="en-US" sz="1400" dirty="0"/>
                        <a:t>Adequate hydration</a:t>
                      </a:r>
                    </a:p>
                    <a:p>
                      <a:pPr marL="285750" indent="-285750">
                        <a:buFont typeface="Arial" panose="020B0604020202020204" pitchFamily="34" charset="0"/>
                        <a:buChar char="•"/>
                      </a:pPr>
                      <a:r>
                        <a:rPr lang="en-US" sz="1400" dirty="0"/>
                        <a:t>Saliva substitutes for xerostomia</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tc>
                  <a:txBody>
                    <a:bodyPr/>
                    <a:lstStyle/>
                    <a:p>
                      <a:pPr>
                        <a:buNone/>
                      </a:pPr>
                      <a:r>
                        <a:rPr lang="en-US" sz="1400" dirty="0"/>
                        <a:t>Buffer acids and improve oral pH balance</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extLst>
                  <a:ext uri="{0D108BD9-81ED-4DB2-BD59-A6C34878D82A}">
                    <a16:rowId xmlns:a16="http://schemas.microsoft.com/office/drawing/2014/main" val="3651189708"/>
                  </a:ext>
                </a:extLst>
              </a:tr>
              <a:tr h="1232594">
                <a:tc>
                  <a:txBody>
                    <a:bodyPr/>
                    <a:lstStyle/>
                    <a:p>
                      <a:pPr>
                        <a:buNone/>
                      </a:pPr>
                      <a:r>
                        <a:rPr lang="en-US" sz="1400" dirty="0">
                          <a:solidFill>
                            <a:schemeClr val="bg1"/>
                          </a:solidFill>
                        </a:rPr>
                        <a:t>Remineralization / Strengthen Enamel</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tc>
                  <a:txBody>
                    <a:bodyPr/>
                    <a:lstStyle/>
                    <a:p>
                      <a:pPr marL="285750" indent="-285750">
                        <a:buFont typeface="Arial" panose="020B0604020202020204" pitchFamily="34" charset="0"/>
                        <a:buChar char="•"/>
                      </a:pPr>
                      <a:r>
                        <a:rPr lang="en-US" sz="1400" dirty="0"/>
                        <a:t>Fluoride toothpaste (1000–1450 ppm)</a:t>
                      </a:r>
                    </a:p>
                    <a:p>
                      <a:pPr marL="285750" indent="-285750">
                        <a:buFont typeface="Arial" panose="020B0604020202020204" pitchFamily="34" charset="0"/>
                        <a:buChar char="•"/>
                      </a:pPr>
                      <a:r>
                        <a:rPr lang="en-US" sz="1400" dirty="0"/>
                        <a:t>High-fluoride toothpaste (5000 ppm)</a:t>
                      </a:r>
                    </a:p>
                    <a:p>
                      <a:pPr marL="285750" indent="-285750">
                        <a:buFont typeface="Arial" panose="020B0604020202020204" pitchFamily="34" charset="0"/>
                        <a:buChar char="•"/>
                      </a:pPr>
                      <a:r>
                        <a:rPr lang="en-US" sz="1400" dirty="0"/>
                        <a:t>Fluoride varnish</a:t>
                      </a:r>
                    </a:p>
                    <a:p>
                      <a:pPr marL="285750" indent="-285750">
                        <a:buFont typeface="Arial" panose="020B0604020202020204" pitchFamily="34" charset="0"/>
                        <a:buChar char="•"/>
                      </a:pPr>
                      <a:r>
                        <a:rPr lang="en-US" sz="1400" dirty="0"/>
                        <a:t>Calcium-phosphate technologies (CPP-ACP or other </a:t>
                      </a:r>
                      <a:r>
                        <a:rPr lang="en-US" sz="1400" dirty="0" err="1"/>
                        <a:t>remineralizing</a:t>
                      </a:r>
                      <a:r>
                        <a:rPr lang="en-US" sz="1400" dirty="0"/>
                        <a:t> agents)</a:t>
                      </a:r>
                    </a:p>
                    <a:p>
                      <a:pPr marL="285750" indent="-285750">
                        <a:buFont typeface="Arial" panose="020B0604020202020204" pitchFamily="34" charset="0"/>
                        <a:buChar char="•"/>
                      </a:pPr>
                      <a:r>
                        <a:rPr lang="en-US" sz="1400" dirty="0"/>
                        <a:t>Fluoridated mouth rinse</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tc>
                  <a:txBody>
                    <a:bodyPr/>
                    <a:lstStyle/>
                    <a:p>
                      <a:pPr>
                        <a:buNone/>
                      </a:pPr>
                      <a:r>
                        <a:rPr lang="en-US" sz="1400" dirty="0"/>
                        <a:t>Promote remineralization and strengthen enamel</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extLst>
                  <a:ext uri="{0D108BD9-81ED-4DB2-BD59-A6C34878D82A}">
                    <a16:rowId xmlns:a16="http://schemas.microsoft.com/office/drawing/2014/main" val="1814013423"/>
                  </a:ext>
                </a:extLst>
              </a:tr>
              <a:tr h="699425">
                <a:tc>
                  <a:txBody>
                    <a:bodyPr/>
                    <a:lstStyle/>
                    <a:p>
                      <a:pPr>
                        <a:buNone/>
                      </a:pPr>
                      <a:r>
                        <a:rPr lang="en-US" sz="1400" dirty="0">
                          <a:solidFill>
                            <a:schemeClr val="bg1"/>
                          </a:solidFill>
                        </a:rPr>
                        <a:t>Improve Salivary Environment</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tc>
                  <a:txBody>
                    <a:bodyPr/>
                    <a:lstStyle/>
                    <a:p>
                      <a:pPr marL="285750" indent="-285750">
                        <a:buFont typeface="Arial" panose="020B0604020202020204" pitchFamily="34" charset="0"/>
                        <a:buChar char="•"/>
                      </a:pPr>
                      <a:r>
                        <a:rPr lang="en-US" sz="1400" dirty="0"/>
                        <a:t>Saliva substitutes</a:t>
                      </a:r>
                    </a:p>
                    <a:p>
                      <a:pPr marL="285750" indent="-285750">
                        <a:buFont typeface="Arial" panose="020B0604020202020204" pitchFamily="34" charset="0"/>
                        <a:buChar char="•"/>
                      </a:pPr>
                      <a:r>
                        <a:rPr lang="en-US" sz="1400" dirty="0"/>
                        <a:t>Salivary stimulants (xylitol gum/lozenges)</a:t>
                      </a:r>
                    </a:p>
                    <a:p>
                      <a:pPr marL="285750" indent="-285750">
                        <a:buFont typeface="Arial" panose="020B0604020202020204" pitchFamily="34" charset="0"/>
                        <a:buChar char="•"/>
                      </a:pPr>
                      <a:r>
                        <a:rPr lang="en-US" sz="1400" dirty="0"/>
                        <a:t>Management of xerostomia-related medications or conditions</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tc>
                  <a:txBody>
                    <a:bodyPr/>
                    <a:lstStyle/>
                    <a:p>
                      <a:pPr>
                        <a:buNone/>
                      </a:pPr>
                      <a:r>
                        <a:rPr lang="en-US" sz="1400" dirty="0"/>
                        <a:t>Improve salivary flow and buffering capacity</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extLst>
                  <a:ext uri="{0D108BD9-81ED-4DB2-BD59-A6C34878D82A}">
                    <a16:rowId xmlns:a16="http://schemas.microsoft.com/office/drawing/2014/main" val="1130225251"/>
                  </a:ext>
                </a:extLst>
              </a:tr>
              <a:tr h="639007">
                <a:tc>
                  <a:txBody>
                    <a:bodyPr/>
                    <a:lstStyle/>
                    <a:p>
                      <a:pPr>
                        <a:buNone/>
                      </a:pPr>
                      <a:r>
                        <a:rPr lang="en-US" sz="1400" dirty="0">
                          <a:solidFill>
                            <a:schemeClr val="bg1"/>
                          </a:solidFill>
                        </a:rPr>
                        <a:t>Dietary Strategies</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9BCE"/>
                    </a:solidFill>
                  </a:tcPr>
                </a:tc>
                <a:tc>
                  <a:txBody>
                    <a:bodyPr/>
                    <a:lstStyle/>
                    <a:p>
                      <a:pPr marL="285750" indent="-285750">
                        <a:buFont typeface="Arial" panose="020B0604020202020204" pitchFamily="34" charset="0"/>
                        <a:buChar char="•"/>
                      </a:pPr>
                      <a:r>
                        <a:rPr lang="en-US" sz="1400" dirty="0"/>
                        <a:t>Reduce frequency of fermentable carbohydrate intake</a:t>
                      </a:r>
                    </a:p>
                    <a:p>
                      <a:pPr marL="285750" indent="-285750">
                        <a:buFont typeface="Arial" panose="020B0604020202020204" pitchFamily="34" charset="0"/>
                        <a:buChar char="•"/>
                      </a:pPr>
                      <a:r>
                        <a:rPr lang="en-US" sz="1400" dirty="0"/>
                        <a:t>Substitute sugar-free snacks</a:t>
                      </a:r>
                    </a:p>
                    <a:p>
                      <a:pPr marL="285750" indent="-285750">
                        <a:buFont typeface="Arial" panose="020B0604020202020204" pitchFamily="34" charset="0"/>
                        <a:buChar char="•"/>
                      </a:pPr>
                      <a:r>
                        <a:rPr lang="en-US" sz="1400" dirty="0"/>
                        <a:t>Drink fluoridated water instead of sugary beverages</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tc>
                  <a:txBody>
                    <a:bodyPr/>
                    <a:lstStyle/>
                    <a:p>
                      <a:pPr>
                        <a:buNone/>
                      </a:pPr>
                      <a:r>
                        <a:rPr lang="en-US" sz="1400" dirty="0"/>
                        <a:t>Reduce acid production by oral bacteria</a:t>
                      </a:r>
                    </a:p>
                  </a:txBody>
                  <a:tcPr marL="48975" marR="48975" marT="24488" marB="244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F5FD"/>
                    </a:solidFill>
                  </a:tcPr>
                </a:tc>
                <a:extLst>
                  <a:ext uri="{0D108BD9-81ED-4DB2-BD59-A6C34878D82A}">
                    <a16:rowId xmlns:a16="http://schemas.microsoft.com/office/drawing/2014/main" val="4019056256"/>
                  </a:ext>
                </a:extLst>
              </a:tr>
            </a:tbl>
          </a:graphicData>
        </a:graphic>
      </p:graphicFrame>
    </p:spTree>
    <p:extLst>
      <p:ext uri="{BB962C8B-B14F-4D97-AF65-F5344CB8AC3E}">
        <p14:creationId xmlns:p14="http://schemas.microsoft.com/office/powerpoint/2010/main" val="3757843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F0A2305-E0E3-1233-7BD3-D18FD7D4F7E8}"/>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09207101-443C-6FD7-CFD2-6DB4E3C8C921}"/>
              </a:ext>
            </a:extLst>
          </p:cNvPr>
          <p:cNvPicPr>
            <a:picLocks noChangeAspect="1"/>
          </p:cNvPicPr>
          <p:nvPr/>
        </p:nvPicPr>
        <p:blipFill>
          <a:blip>
            <a:extLst>
              <a:ext uri="{96DAC541-7B7A-43D3-8B79-37D633B846F1}">
                <asvg:svgBlip xmlns:asvg="http://schemas.microsoft.com/office/drawing/2016/SVG/main" r:embed="rId3"/>
              </a:ext>
            </a:extLst>
          </a:blip>
          <a:srcRect t="29111" b="18444"/>
          <a:stretch>
            <a:fillRect/>
          </a:stretch>
        </p:blipFill>
        <p:spPr>
          <a:xfrm>
            <a:off x="2504672" y="3225800"/>
            <a:ext cx="7182652" cy="2870743"/>
          </a:xfrm>
          <a:prstGeom prst="rect">
            <a:avLst/>
          </a:prstGeom>
        </p:spPr>
      </p:pic>
      <p:sp>
        <p:nvSpPr>
          <p:cNvPr id="4" name="Text Placeholder 3">
            <a:extLst>
              <a:ext uri="{FF2B5EF4-FFF2-40B4-BE49-F238E27FC236}">
                <a16:creationId xmlns:a16="http://schemas.microsoft.com/office/drawing/2014/main" id="{27BE612E-269B-4B3F-76C6-31C94DD861FB}"/>
              </a:ext>
            </a:extLst>
          </p:cNvPr>
          <p:cNvSpPr>
            <a:spLocks noGrp="1"/>
          </p:cNvSpPr>
          <p:nvPr>
            <p:ph type="body" sz="half" idx="2"/>
          </p:nvPr>
        </p:nvSpPr>
        <p:spPr>
          <a:xfrm>
            <a:off x="1158709" y="1684625"/>
            <a:ext cx="9874578" cy="2343150"/>
          </a:xfrm>
        </p:spPr>
        <p:txBody>
          <a:bodyPr/>
          <a:lstStyle/>
          <a:p>
            <a:pPr algn="ctr"/>
            <a:r>
              <a:rPr lang="en-US" dirty="0"/>
              <a:t>The absence of protective factors increases a patient’s risk for caries.</a:t>
            </a:r>
          </a:p>
        </p:txBody>
      </p:sp>
    </p:spTree>
    <p:extLst>
      <p:ext uri="{BB962C8B-B14F-4D97-AF65-F5344CB8AC3E}">
        <p14:creationId xmlns:p14="http://schemas.microsoft.com/office/powerpoint/2010/main" val="34224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edical form with text and images&#10;&#10;Description automatically generated with medium confidence">
            <a:extLst>
              <a:ext uri="{FF2B5EF4-FFF2-40B4-BE49-F238E27FC236}">
                <a16:creationId xmlns:a16="http://schemas.microsoft.com/office/drawing/2014/main" id="{4B943F2D-065A-5A42-A9CB-C1E5771B85CA}"/>
              </a:ext>
            </a:extLst>
          </p:cNvPr>
          <p:cNvPicPr>
            <a:picLocks noChangeAspect="1"/>
          </p:cNvPicPr>
          <p:nvPr/>
        </p:nvPicPr>
        <p:blipFill>
          <a:blip r:embed="rId3"/>
          <a:stretch>
            <a:fillRect/>
          </a:stretch>
        </p:blipFill>
        <p:spPr>
          <a:xfrm>
            <a:off x="6158483" y="301493"/>
            <a:ext cx="4636517" cy="6255014"/>
          </a:xfrm>
          <a:prstGeom prst="rect">
            <a:avLst/>
          </a:prstGeom>
        </p:spPr>
      </p:pic>
      <p:sp>
        <p:nvSpPr>
          <p:cNvPr id="9" name="Content Placeholder 2">
            <a:extLst>
              <a:ext uri="{FF2B5EF4-FFF2-40B4-BE49-F238E27FC236}">
                <a16:creationId xmlns:a16="http://schemas.microsoft.com/office/drawing/2014/main" id="{D32DA0FD-57AD-EB4A-8E74-545ABE572C88}"/>
              </a:ext>
            </a:extLst>
          </p:cNvPr>
          <p:cNvSpPr txBox="1">
            <a:spLocks/>
          </p:cNvSpPr>
          <p:nvPr/>
        </p:nvSpPr>
        <p:spPr>
          <a:xfrm>
            <a:off x="685800" y="1554480"/>
            <a:ext cx="5048250" cy="4465320"/>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Low Risk</a:t>
            </a:r>
          </a:p>
          <a:p>
            <a:pPr marL="342900" indent="-342900">
              <a:buFont typeface="Arial" panose="020B0604020202020204" pitchFamily="34" charset="0"/>
              <a:buChar char="•"/>
            </a:pPr>
            <a:r>
              <a:rPr lang="en-US" dirty="0"/>
              <a:t>Moderate Risk</a:t>
            </a:r>
          </a:p>
          <a:p>
            <a:pPr marL="342900" indent="-342900">
              <a:buFont typeface="Arial" panose="020B0604020202020204" pitchFamily="34" charset="0"/>
              <a:buChar char="•"/>
            </a:pPr>
            <a:r>
              <a:rPr lang="en-US" dirty="0"/>
              <a:t>High Risk</a:t>
            </a:r>
          </a:p>
        </p:txBody>
      </p:sp>
      <p:sp>
        <p:nvSpPr>
          <p:cNvPr id="2" name="Title 1">
            <a:extLst>
              <a:ext uri="{FF2B5EF4-FFF2-40B4-BE49-F238E27FC236}">
                <a16:creationId xmlns:a16="http://schemas.microsoft.com/office/drawing/2014/main" id="{1EA82B3D-BDE6-9E5C-E663-A86CBDCC01DA}"/>
              </a:ext>
            </a:extLst>
          </p:cNvPr>
          <p:cNvSpPr>
            <a:spLocks noGrp="1"/>
          </p:cNvSpPr>
          <p:nvPr>
            <p:ph type="title"/>
          </p:nvPr>
        </p:nvSpPr>
        <p:spPr>
          <a:xfrm>
            <a:off x="685800" y="486167"/>
            <a:ext cx="5048250" cy="966701"/>
          </a:xfrm>
        </p:spPr>
        <p:txBody>
          <a:bodyPr/>
          <a:lstStyle/>
          <a:p>
            <a:r>
              <a:rPr lang="en-US" dirty="0"/>
              <a:t>Caries Risk Assessment Form</a:t>
            </a:r>
            <a:endParaRPr lang="en-US" dirty="0">
              <a:solidFill>
                <a:srgbClr val="4F9BCE"/>
              </a:solidFill>
            </a:endParaRPr>
          </a:p>
        </p:txBody>
      </p:sp>
    </p:spTree>
    <p:extLst>
      <p:ext uri="{BB962C8B-B14F-4D97-AF65-F5344CB8AC3E}">
        <p14:creationId xmlns:p14="http://schemas.microsoft.com/office/powerpoint/2010/main" val="81183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B739-483D-5A40-8EB3-483A59053423}"/>
              </a:ext>
            </a:extLst>
          </p:cNvPr>
          <p:cNvSpPr>
            <a:spLocks noGrp="1"/>
          </p:cNvSpPr>
          <p:nvPr>
            <p:ph type="title"/>
          </p:nvPr>
        </p:nvSpPr>
        <p:spPr/>
        <p:txBody>
          <a:bodyPr/>
          <a:lstStyle/>
          <a:p>
            <a:r>
              <a:rPr lang="en-US" dirty="0"/>
              <a:t>Caries Risk Assessment</a:t>
            </a:r>
            <a:br>
              <a:rPr lang="en-US" dirty="0"/>
            </a:br>
            <a:r>
              <a:rPr lang="en-US" dirty="0">
                <a:solidFill>
                  <a:srgbClr val="4F9BCE"/>
                </a:solidFill>
              </a:rPr>
              <a:t>Sample #1</a:t>
            </a:r>
          </a:p>
        </p:txBody>
      </p:sp>
      <p:pic>
        <p:nvPicPr>
          <p:cNvPr id="8" name="Google Shape;284;p20">
            <a:extLst>
              <a:ext uri="{FF2B5EF4-FFF2-40B4-BE49-F238E27FC236}">
                <a16:creationId xmlns:a16="http://schemas.microsoft.com/office/drawing/2014/main" id="{BCCCA377-1B7C-564E-9FA8-B3687E3BD1A9}"/>
              </a:ext>
            </a:extLst>
          </p:cNvPr>
          <p:cNvPicPr preferRelativeResize="0"/>
          <p:nvPr/>
        </p:nvPicPr>
        <p:blipFill rotWithShape="1">
          <a:blip r:embed="rId3">
            <a:alphaModFix/>
          </a:blip>
          <a:srcRect/>
          <a:stretch/>
        </p:blipFill>
        <p:spPr>
          <a:xfrm>
            <a:off x="6314622" y="123857"/>
            <a:ext cx="5170465" cy="6610286"/>
          </a:xfrm>
          <a:prstGeom prst="rect">
            <a:avLst/>
          </a:prstGeom>
          <a:noFill/>
          <a:ln>
            <a:noFill/>
          </a:ln>
        </p:spPr>
      </p:pic>
      <p:pic>
        <p:nvPicPr>
          <p:cNvPr id="9" name="Content Placeholder 8">
            <a:extLst>
              <a:ext uri="{FF2B5EF4-FFF2-40B4-BE49-F238E27FC236}">
                <a16:creationId xmlns:a16="http://schemas.microsoft.com/office/drawing/2014/main" id="{166011C0-8D68-EBF0-5BD1-4FF6FEBDCDAB}"/>
              </a:ext>
            </a:extLst>
          </p:cNvPr>
          <p:cNvPicPr>
            <a:picLocks noGrp="1" noChangeAspect="1"/>
          </p:cNvPicPr>
          <p:nvPr>
            <p:ph sz="half" idx="1"/>
          </p:nvPr>
        </p:nvPicPr>
        <p:blipFill>
          <a:blip>
            <a:extLst>
              <a:ext uri="{96DAC541-7B7A-43D3-8B79-37D633B846F1}">
                <asvg:svgBlip xmlns:asvg="http://schemas.microsoft.com/office/drawing/2016/SVG/main" r:embed="rId4"/>
              </a:ext>
            </a:extLst>
          </a:blip>
          <a:srcRect l="9776" t="19368" r="8968" b="52644"/>
          <a:stretch>
            <a:fillRect/>
          </a:stretch>
        </p:blipFill>
        <p:spPr>
          <a:xfrm>
            <a:off x="572960" y="1815178"/>
            <a:ext cx="5523040" cy="1426786"/>
          </a:xfrm>
          <a:prstGeom prst="rect">
            <a:avLst/>
          </a:prstGeom>
        </p:spPr>
      </p:pic>
    </p:spTree>
    <p:extLst>
      <p:ext uri="{BB962C8B-B14F-4D97-AF65-F5344CB8AC3E}">
        <p14:creationId xmlns:p14="http://schemas.microsoft.com/office/powerpoint/2010/main" val="188898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612E37E-C6DC-BB42-A185-13AA449C83C8}"/>
              </a:ext>
            </a:extLst>
          </p:cNvPr>
          <p:cNvSpPr>
            <a:spLocks noGrp="1"/>
          </p:cNvSpPr>
          <p:nvPr>
            <p:ph type="body" sz="half" idx="10"/>
          </p:nvPr>
        </p:nvSpPr>
        <p:spPr/>
        <p:txBody>
          <a:bodyPr/>
          <a:lstStyle/>
          <a:p>
            <a:pPr lvl="0">
              <a:spcBef>
                <a:spcPts val="600"/>
              </a:spcBef>
              <a:buClr>
                <a:schemeClr val="dk1"/>
              </a:buClr>
              <a:buSzPts val="800"/>
            </a:pPr>
            <a:r>
              <a:rPr lang="en-US" dirty="0">
                <a:solidFill>
                  <a:schemeClr val="dk1"/>
                </a:solidFill>
                <a:ea typeface="Calibri"/>
                <a:cs typeface="Calibri"/>
                <a:sym typeface="Calibri"/>
              </a:rPr>
              <a:t>Adapted from: Larry Jenson, Alan Budenz, John Featherstone, et al., “Clinical protocols for caries management by risk assessment,” </a:t>
            </a:r>
            <a:r>
              <a:rPr lang="en-US" i="1" dirty="0"/>
              <a:t>Journal of the California Dental Association</a:t>
            </a:r>
            <a:r>
              <a:rPr lang="en-US" dirty="0"/>
              <a:t>, 35(10), (October 2007) 714–723, DOI:</a:t>
            </a:r>
            <a:r>
              <a:rPr lang="en-US" u="sng" dirty="0">
                <a:hlinkClick r:id="rId3"/>
              </a:rPr>
              <a:t>10.1080/19424396.2007.12221277</a:t>
            </a:r>
            <a:r>
              <a:rPr lang="en-US" u="sng" dirty="0"/>
              <a:t>.</a:t>
            </a:r>
            <a:endParaRPr lang="en-US" dirty="0">
              <a:solidFill>
                <a:schemeClr val="dk1"/>
              </a:solidFill>
              <a:ea typeface="Calibri"/>
              <a:cs typeface="Calibri"/>
              <a:sym typeface="Calibri"/>
            </a:endParaRPr>
          </a:p>
          <a:p>
            <a:pPr lvl="0">
              <a:spcBef>
                <a:spcPts val="600"/>
              </a:spcBef>
              <a:buClr>
                <a:schemeClr val="dk1"/>
              </a:buClr>
              <a:buSzPts val="800"/>
            </a:pPr>
            <a:r>
              <a:rPr lang="en-US" dirty="0">
                <a:solidFill>
                  <a:schemeClr val="dk1"/>
                </a:solidFill>
                <a:ea typeface="Arial"/>
                <a:cs typeface="Arial"/>
                <a:sym typeface="Arial"/>
              </a:rPr>
              <a:t>Francisco Ramos-Gomez, Yasmi Crystal, John Featherstone, et al., “Pediatric dental care: prevention and management protocols based on caries risk assessment,” </a:t>
            </a:r>
            <a:r>
              <a:rPr lang="en-US" i="1" dirty="0"/>
              <a:t>Journal of the California Dental Association</a:t>
            </a:r>
            <a:r>
              <a:rPr lang="en-US" dirty="0"/>
              <a:t>, </a:t>
            </a:r>
            <a:r>
              <a:rPr lang="en-US" i="1" dirty="0"/>
              <a:t>38</a:t>
            </a:r>
            <a:r>
              <a:rPr lang="en-US" dirty="0"/>
              <a:t>(10), (October 2010) 746–761, https://</a:t>
            </a:r>
            <a:r>
              <a:rPr lang="en-US" dirty="0" err="1"/>
              <a:t>pmc.ncbi.nlm.nih.gov</a:t>
            </a:r>
            <a:r>
              <a:rPr lang="en-US" dirty="0"/>
              <a:t>/articles/PMC3470809/.</a:t>
            </a:r>
            <a:endParaRPr lang="en-US" sz="1800" dirty="0">
              <a:solidFill>
                <a:schemeClr val="dk1"/>
              </a:solidFill>
              <a:ea typeface="Arial"/>
              <a:cs typeface="Arial"/>
              <a:sym typeface="Arial"/>
            </a:endParaRPr>
          </a:p>
        </p:txBody>
      </p:sp>
      <p:pic>
        <p:nvPicPr>
          <p:cNvPr id="6" name="Picture 5" descr="A table of medical tests&#10;&#10;Description automatically generated with medium confidence">
            <a:extLst>
              <a:ext uri="{FF2B5EF4-FFF2-40B4-BE49-F238E27FC236}">
                <a16:creationId xmlns:a16="http://schemas.microsoft.com/office/drawing/2014/main" id="{1025EAE5-914E-AC46-AEF6-BDFD1C31F617}"/>
              </a:ext>
            </a:extLst>
          </p:cNvPr>
          <p:cNvPicPr>
            <a:picLocks noChangeAspect="1"/>
          </p:cNvPicPr>
          <p:nvPr/>
        </p:nvPicPr>
        <p:blipFill rotWithShape="1">
          <a:blip r:embed="rId4"/>
          <a:srcRect b="16297"/>
          <a:stretch/>
        </p:blipFill>
        <p:spPr>
          <a:xfrm>
            <a:off x="3158836" y="486167"/>
            <a:ext cx="8550645" cy="5193813"/>
          </a:xfrm>
          <a:prstGeom prst="rect">
            <a:avLst/>
          </a:prstGeom>
        </p:spPr>
      </p:pic>
      <p:sp>
        <p:nvSpPr>
          <p:cNvPr id="2" name="Title 1">
            <a:extLst>
              <a:ext uri="{FF2B5EF4-FFF2-40B4-BE49-F238E27FC236}">
                <a16:creationId xmlns:a16="http://schemas.microsoft.com/office/drawing/2014/main" id="{4A28E699-78FE-6492-0067-0CE03AA00E8A}"/>
              </a:ext>
            </a:extLst>
          </p:cNvPr>
          <p:cNvSpPr>
            <a:spLocks noGrp="1"/>
          </p:cNvSpPr>
          <p:nvPr>
            <p:ph type="title"/>
          </p:nvPr>
        </p:nvSpPr>
        <p:spPr>
          <a:xfrm>
            <a:off x="685800" y="486167"/>
            <a:ext cx="2334491" cy="966701"/>
          </a:xfrm>
        </p:spPr>
        <p:txBody>
          <a:bodyPr/>
          <a:lstStyle/>
          <a:p>
            <a:r>
              <a:rPr lang="en-US" dirty="0"/>
              <a:t>CAMBRA Suggested Treatment Protocols</a:t>
            </a:r>
            <a:endParaRPr lang="en-US" dirty="0">
              <a:solidFill>
                <a:srgbClr val="4F9BCE"/>
              </a:solidFill>
            </a:endParaRPr>
          </a:p>
        </p:txBody>
      </p:sp>
    </p:spTree>
    <p:extLst>
      <p:ext uri="{BB962C8B-B14F-4D97-AF65-F5344CB8AC3E}">
        <p14:creationId xmlns:p14="http://schemas.microsoft.com/office/powerpoint/2010/main" val="1253439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Caries Risk Assessment</a:t>
            </a:r>
          </a:p>
        </p:txBody>
      </p:sp>
      <p:sp>
        <p:nvSpPr>
          <p:cNvPr id="3" name="Content Placeholder 2"/>
          <p:cNvSpPr>
            <a:spLocks noGrp="1"/>
          </p:cNvSpPr>
          <p:nvPr>
            <p:ph idx="1"/>
          </p:nvPr>
        </p:nvSpPr>
        <p:spPr>
          <a:xfrm>
            <a:off x="685801" y="1552401"/>
            <a:ext cx="4620490" cy="1620289"/>
          </a:xfrm>
        </p:spPr>
        <p:txBody>
          <a:bodyPr/>
          <a:lstStyle/>
          <a:p>
            <a:r>
              <a:rPr lang="en-US" dirty="0"/>
              <a:t>Caries risk assessment considers </a:t>
            </a:r>
            <a:r>
              <a:rPr lang="en-US" b="1" dirty="0"/>
              <a:t>three types </a:t>
            </a:r>
            <a:r>
              <a:rPr lang="en-US" dirty="0"/>
              <a:t>of information:</a:t>
            </a:r>
          </a:p>
        </p:txBody>
      </p:sp>
      <p:pic>
        <p:nvPicPr>
          <p:cNvPr id="4" name="Picture 3" descr="A diagram of a puzzle&#10;&#10;AI-generated content may be incorrect.">
            <a:extLst>
              <a:ext uri="{FF2B5EF4-FFF2-40B4-BE49-F238E27FC236}">
                <a16:creationId xmlns:a16="http://schemas.microsoft.com/office/drawing/2014/main" id="{C00D8365-C122-B699-4727-ADFE73977869}"/>
              </a:ext>
            </a:extLst>
          </p:cNvPr>
          <p:cNvPicPr>
            <a:picLocks noChangeAspect="1"/>
          </p:cNvPicPr>
          <p:nvPr/>
        </p:nvPicPr>
        <p:blipFill>
          <a:blip r:embed="rId3"/>
          <a:stretch>
            <a:fillRect/>
          </a:stretch>
        </p:blipFill>
        <p:spPr>
          <a:xfrm>
            <a:off x="5856669" y="975894"/>
            <a:ext cx="5886491" cy="588210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F8042-768E-8EE5-2888-B396F386EAF7}"/>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6B805A-74CC-812E-BF35-BBA9C4E88D0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316B805A-74CC-812E-BF35-BBA9C4E88D0F}"/>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6D8BDF56-C2D9-77A4-F58F-9A80284B7249}"/>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28344344-FC4E-F146-97B1-06892615D5DD}"/>
              </a:ext>
            </a:extLst>
          </p:cNvPr>
          <p:cNvSpPr>
            <a:spLocks noGrp="1"/>
          </p:cNvSpPr>
          <p:nvPr>
            <p:ph type="title"/>
          </p:nvPr>
        </p:nvSpPr>
        <p:spPr>
          <a:xfrm>
            <a:off x="685800" y="486167"/>
            <a:ext cx="10820400" cy="966701"/>
          </a:xfrm>
        </p:spPr>
        <p:txBody>
          <a:bodyPr/>
          <a:lstStyle/>
          <a:p>
            <a:r>
              <a:rPr lang="en-US" dirty="0"/>
              <a:t>Learning Objectives</a:t>
            </a:r>
          </a:p>
        </p:txBody>
      </p:sp>
      <p:sp>
        <p:nvSpPr>
          <p:cNvPr id="7" name="Content Placeholder 6">
            <a:extLst>
              <a:ext uri="{FF2B5EF4-FFF2-40B4-BE49-F238E27FC236}">
                <a16:creationId xmlns:a16="http://schemas.microsoft.com/office/drawing/2014/main" id="{AFD3150A-EDFC-EFB4-8173-0D721E384044}"/>
              </a:ext>
            </a:extLst>
          </p:cNvPr>
          <p:cNvSpPr>
            <a:spLocks noGrp="1"/>
          </p:cNvSpPr>
          <p:nvPr>
            <p:ph idx="1"/>
          </p:nvPr>
        </p:nvSpPr>
        <p:spPr>
          <a:xfrm>
            <a:off x="685800" y="1554480"/>
            <a:ext cx="10820400" cy="4462081"/>
          </a:xfrm>
        </p:spPr>
        <p:txBody>
          <a:bodyPr/>
          <a:lstStyle/>
          <a:p>
            <a:pPr lvl="1"/>
            <a:r>
              <a:rPr lang="en-US" sz="2800" dirty="0"/>
              <a:t>Compare approaches used to assess caries risk.</a:t>
            </a:r>
          </a:p>
          <a:p>
            <a:pPr marL="7937" lvl="1" indent="0">
              <a:buNone/>
            </a:pPr>
            <a:endParaRPr lang="en-US" sz="2800" dirty="0"/>
          </a:p>
          <a:p>
            <a:pPr lvl="1"/>
            <a:r>
              <a:rPr lang="en-US" sz="2800" dirty="0"/>
              <a:t>Identify disease indicators, risk factors, and protective factors associated with dental caries.</a:t>
            </a:r>
          </a:p>
          <a:p>
            <a:pPr marL="7937" lvl="1" indent="0">
              <a:buNone/>
            </a:pPr>
            <a:endParaRPr lang="en-US" sz="2800" dirty="0"/>
          </a:p>
          <a:p>
            <a:pPr lvl="1"/>
            <a:r>
              <a:rPr lang="en-US" sz="2800" dirty="0"/>
              <a:t>Explain how caries risk assessment informs patient conversations and prevention planning.</a:t>
            </a:r>
          </a:p>
        </p:txBody>
      </p:sp>
    </p:spTree>
    <p:extLst>
      <p:ext uri="{BB962C8B-B14F-4D97-AF65-F5344CB8AC3E}">
        <p14:creationId xmlns:p14="http://schemas.microsoft.com/office/powerpoint/2010/main" val="78217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solidFill>
                  <a:srgbClr val="EA5328"/>
                </a:solidFill>
              </a:rPr>
              <a:t>Activity: </a:t>
            </a:r>
            <a:r>
              <a:rPr lang="en-US" dirty="0"/>
              <a:t>Classifying Caries Factors</a:t>
            </a:r>
          </a:p>
        </p:txBody>
      </p:sp>
      <p:pic>
        <p:nvPicPr>
          <p:cNvPr id="12" name="Graphic 11">
            <a:extLst>
              <a:ext uri="{FF2B5EF4-FFF2-40B4-BE49-F238E27FC236}">
                <a16:creationId xmlns:a16="http://schemas.microsoft.com/office/drawing/2014/main" id="{104D07A7-07AC-73DD-6FDF-2514C20C4A46}"/>
              </a:ext>
            </a:extLst>
          </p:cNvPr>
          <p:cNvPicPr>
            <a:picLocks noChangeAspect="1"/>
          </p:cNvPicPr>
          <p:nvPr/>
        </p:nvPicPr>
        <p:blipFill>
          <a:blip>
            <a:extLst>
              <a:ext uri="{96DAC541-7B7A-43D3-8B79-37D633B846F1}">
                <asvg:svgBlip xmlns:asvg="http://schemas.microsoft.com/office/drawing/2016/SVG/main" r:embed="rId7"/>
              </a:ext>
            </a:extLst>
          </a:blip>
          <a:srcRect l="9273" t="10606" r="7818" b="27576"/>
          <a:stretch>
            <a:fillRect/>
          </a:stretch>
        </p:blipFill>
        <p:spPr>
          <a:xfrm>
            <a:off x="2092036" y="1219199"/>
            <a:ext cx="8621766" cy="4821382"/>
          </a:xfrm>
          <a:prstGeom prst="rect">
            <a:avLst/>
          </a:prstGeom>
        </p:spPr>
      </p:pic>
    </p:spTree>
    <p:extLst>
      <p:ext uri="{BB962C8B-B14F-4D97-AF65-F5344CB8AC3E}">
        <p14:creationId xmlns:p14="http://schemas.microsoft.com/office/powerpoint/2010/main" val="640831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0248AC-C937-D54A-B469-B9FF489B28E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4D0248AC-C937-D54A-B469-B9FF489B28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AB8C050-48A6-4E41-90A0-741A7A1F169A}"/>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B7629B24-A593-1145-A46F-14096B76592F}"/>
              </a:ext>
            </a:extLst>
          </p:cNvPr>
          <p:cNvSpPr>
            <a:spLocks noGrp="1"/>
          </p:cNvSpPr>
          <p:nvPr>
            <p:ph type="title"/>
          </p:nvPr>
        </p:nvSpPr>
        <p:spPr>
          <a:xfrm>
            <a:off x="685800" y="486167"/>
            <a:ext cx="10820400" cy="966701"/>
          </a:xfrm>
        </p:spPr>
        <p:txBody>
          <a:bodyPr/>
          <a:lstStyle/>
          <a:p>
            <a:r>
              <a:rPr lang="en-US" dirty="0"/>
              <a:t>Assigning a Risk Level</a:t>
            </a:r>
          </a:p>
        </p:txBody>
      </p:sp>
      <p:graphicFrame>
        <p:nvGraphicFramePr>
          <p:cNvPr id="7" name="Table 7">
            <a:extLst>
              <a:ext uri="{FF2B5EF4-FFF2-40B4-BE49-F238E27FC236}">
                <a16:creationId xmlns:a16="http://schemas.microsoft.com/office/drawing/2014/main" id="{A4C717A3-4998-4643-81B2-A95EA1390F26}"/>
              </a:ext>
            </a:extLst>
          </p:cNvPr>
          <p:cNvGraphicFramePr>
            <a:graphicFrameLocks noGrp="1"/>
          </p:cNvGraphicFramePr>
          <p:nvPr>
            <p:ph idx="1"/>
            <p:extLst>
              <p:ext uri="{D42A27DB-BD31-4B8C-83A1-F6EECF244321}">
                <p14:modId xmlns:p14="http://schemas.microsoft.com/office/powerpoint/2010/main" val="316124969"/>
              </p:ext>
            </p:extLst>
          </p:nvPr>
        </p:nvGraphicFramePr>
        <p:xfrm>
          <a:off x="782782" y="2593253"/>
          <a:ext cx="10177272" cy="2188624"/>
        </p:xfrm>
        <a:graphic>
          <a:graphicData uri="http://schemas.openxmlformats.org/drawingml/2006/table">
            <a:tbl>
              <a:tblPr firstRow="1" bandRow="1">
                <a:tableStyleId>{2D5ABB26-0587-4C30-8999-92F81FD0307C}</a:tableStyleId>
              </a:tblPr>
              <a:tblGrid>
                <a:gridCol w="1642872">
                  <a:extLst>
                    <a:ext uri="{9D8B030D-6E8A-4147-A177-3AD203B41FA5}">
                      <a16:colId xmlns:a16="http://schemas.microsoft.com/office/drawing/2014/main" val="1838336215"/>
                    </a:ext>
                  </a:extLst>
                </a:gridCol>
                <a:gridCol w="1682496">
                  <a:extLst>
                    <a:ext uri="{9D8B030D-6E8A-4147-A177-3AD203B41FA5}">
                      <a16:colId xmlns:a16="http://schemas.microsoft.com/office/drawing/2014/main" val="3511240698"/>
                    </a:ext>
                  </a:extLst>
                </a:gridCol>
                <a:gridCol w="2340864">
                  <a:extLst>
                    <a:ext uri="{9D8B030D-6E8A-4147-A177-3AD203B41FA5}">
                      <a16:colId xmlns:a16="http://schemas.microsoft.com/office/drawing/2014/main" val="3533011306"/>
                    </a:ext>
                  </a:extLst>
                </a:gridCol>
                <a:gridCol w="2305848">
                  <a:extLst>
                    <a:ext uri="{9D8B030D-6E8A-4147-A177-3AD203B41FA5}">
                      <a16:colId xmlns:a16="http://schemas.microsoft.com/office/drawing/2014/main" val="1578850856"/>
                    </a:ext>
                  </a:extLst>
                </a:gridCol>
                <a:gridCol w="2205192">
                  <a:extLst>
                    <a:ext uri="{9D8B030D-6E8A-4147-A177-3AD203B41FA5}">
                      <a16:colId xmlns:a16="http://schemas.microsoft.com/office/drawing/2014/main" val="1063438569"/>
                    </a:ext>
                  </a:extLst>
                </a:gridCol>
              </a:tblGrid>
              <a:tr h="454232">
                <a:tc>
                  <a:txBody>
                    <a:bodyPr/>
                    <a:lstStyle/>
                    <a:p>
                      <a:endParaRPr lang="en-US" sz="1800" dirty="0">
                        <a:solidFill>
                          <a:schemeClr val="bg1"/>
                        </a:solidFill>
                      </a:endParaRPr>
                    </a:p>
                  </a:txBody>
                  <a:tcPr marL="274320" anchor="ctr">
                    <a:lnR w="12700" cap="flat" cmpd="sng" algn="ctr">
                      <a:solidFill>
                        <a:schemeClr val="bg1"/>
                      </a:solidFill>
                      <a:prstDash val="solid"/>
                      <a:round/>
                      <a:headEnd type="none" w="med" len="med"/>
                      <a:tailEnd type="none" w="med" len="med"/>
                    </a:lnR>
                    <a:solidFill>
                      <a:schemeClr val="tx2"/>
                    </a:solidFill>
                  </a:tcPr>
                </a:tc>
                <a:tc>
                  <a:txBody>
                    <a:bodyPr/>
                    <a:lstStyle/>
                    <a:p>
                      <a:r>
                        <a:rPr lang="en-US" sz="1800" dirty="0">
                          <a:solidFill>
                            <a:schemeClr val="bg1"/>
                          </a:solidFill>
                        </a:rPr>
                        <a:t>Low</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r>
                        <a:rPr lang="en-US" sz="1800" dirty="0">
                          <a:solidFill>
                            <a:schemeClr val="bg1"/>
                          </a:solidFill>
                        </a:rPr>
                        <a:t>Moderate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r>
                        <a:rPr lang="en-US" sz="1800" dirty="0">
                          <a:solidFill>
                            <a:schemeClr val="bg1"/>
                          </a:solidFill>
                        </a:rPr>
                        <a:t>High</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r>
                        <a:rPr lang="en-US" sz="1800" dirty="0">
                          <a:solidFill>
                            <a:schemeClr val="bg1"/>
                          </a:solidFill>
                        </a:rPr>
                        <a:t>Extreme</a:t>
                      </a:r>
                    </a:p>
                  </a:txBody>
                  <a:tcPr marL="274320"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2599200907"/>
                  </a:ext>
                </a:extLst>
              </a:tr>
              <a:tr h="454232">
                <a:tc>
                  <a:txBody>
                    <a:bodyPr/>
                    <a:lstStyle/>
                    <a:p>
                      <a:r>
                        <a:rPr lang="en-US" sz="1800" dirty="0"/>
                        <a:t>Disease Indicators</a:t>
                      </a:r>
                    </a:p>
                  </a:txBody>
                  <a:tcPr marL="27432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None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None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One or more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One or more</a:t>
                      </a:r>
                    </a:p>
                  </a:txBody>
                  <a:tcPr marL="27432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1326205240"/>
                  </a:ext>
                </a:extLst>
              </a:tr>
              <a:tr h="454232">
                <a:tc>
                  <a:txBody>
                    <a:bodyPr/>
                    <a:lstStyle/>
                    <a:p>
                      <a:r>
                        <a:rPr lang="en-US" sz="1800" dirty="0"/>
                        <a:t>Risk Factors</a:t>
                      </a:r>
                    </a:p>
                  </a:txBody>
                  <a:tcPr marL="274320" anchor="ctr">
                    <a:lnR w="12700" cap="flat" cmpd="sng" algn="ctr">
                      <a:solidFill>
                        <a:schemeClr val="bg1"/>
                      </a:solidFill>
                      <a:prstDash val="solid"/>
                      <a:round/>
                      <a:headEnd type="none" w="med" len="med"/>
                      <a:tailEnd type="none" w="med" len="med"/>
                    </a:lnR>
                    <a:noFill/>
                  </a:tcPr>
                </a:tc>
                <a:tc>
                  <a:txBody>
                    <a:bodyPr/>
                    <a:lstStyle/>
                    <a:p>
                      <a:r>
                        <a:rPr lang="en-US" sz="1800" dirty="0"/>
                        <a:t>None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r>
                        <a:rPr lang="en-US" sz="1800" dirty="0"/>
                        <a:t>One or more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r>
                        <a:rPr lang="en-US" sz="1800" dirty="0"/>
                        <a:t>Two or more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r>
                        <a:rPr lang="en-US" sz="1800" dirty="0"/>
                        <a:t>Low saliva flow</a:t>
                      </a:r>
                    </a:p>
                  </a:txBody>
                  <a:tcPr marL="274320" anchor="ctr">
                    <a:lnL w="1270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3214257297"/>
                  </a:ext>
                </a:extLst>
              </a:tr>
              <a:tr h="454232">
                <a:tc>
                  <a:txBody>
                    <a:bodyPr/>
                    <a:lstStyle/>
                    <a:p>
                      <a:r>
                        <a:rPr lang="en-US" sz="1800" dirty="0"/>
                        <a:t>Protective Factors</a:t>
                      </a:r>
                    </a:p>
                  </a:txBody>
                  <a:tcPr marL="27432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One or more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Need to increase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r>
                        <a:rPr lang="en-US" sz="1800" dirty="0"/>
                        <a:t>Need to increase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Need to increase</a:t>
                      </a:r>
                    </a:p>
                  </a:txBody>
                  <a:tcPr marL="27432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2310053220"/>
                  </a:ext>
                </a:extLst>
              </a:tr>
            </a:tbl>
          </a:graphicData>
        </a:graphic>
      </p:graphicFrame>
      <p:sp>
        <p:nvSpPr>
          <p:cNvPr id="4" name="TextBox 3">
            <a:extLst>
              <a:ext uri="{FF2B5EF4-FFF2-40B4-BE49-F238E27FC236}">
                <a16:creationId xmlns:a16="http://schemas.microsoft.com/office/drawing/2014/main" id="{718CCB46-3BBB-7A37-C7FB-265D40D9C913}"/>
              </a:ext>
            </a:extLst>
          </p:cNvPr>
          <p:cNvSpPr txBox="1"/>
          <p:nvPr/>
        </p:nvSpPr>
        <p:spPr>
          <a:xfrm>
            <a:off x="685800" y="1386027"/>
            <a:ext cx="9956800" cy="830997"/>
          </a:xfrm>
          <a:prstGeom prst="rect">
            <a:avLst/>
          </a:prstGeom>
          <a:noFill/>
        </p:spPr>
        <p:txBody>
          <a:bodyPr wrap="square">
            <a:spAutoFit/>
          </a:bodyPr>
          <a:lstStyle/>
          <a:p>
            <a:r>
              <a:rPr lang="en-US" sz="2400" dirty="0"/>
              <a:t>Based on the balance of risk and protective factors, clinicians determine a patient’s overall caries risk category.</a:t>
            </a:r>
          </a:p>
        </p:txBody>
      </p:sp>
    </p:spTree>
    <p:extLst>
      <p:ext uri="{BB962C8B-B14F-4D97-AF65-F5344CB8AC3E}">
        <p14:creationId xmlns:p14="http://schemas.microsoft.com/office/powerpoint/2010/main" val="4208861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extLst>
              <p:ext uri="{D42A27DB-BD31-4B8C-83A1-F6EECF244321}">
                <p14:modId xmlns:p14="http://schemas.microsoft.com/office/powerpoint/2010/main" val="33611657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dirty="0">
              <a:latin typeface="Arial" panose="020B0604020202020204" pitchFamily="34" charset="0"/>
              <a:ea typeface="+mj-ea"/>
              <a:sym typeface="Arial" panose="020B0604020202020204" pitchFamily="34" charset="0"/>
            </a:endParaRPr>
          </a:p>
        </p:txBody>
      </p:sp>
      <p:sp>
        <p:nvSpPr>
          <p:cNvPr id="11" name="Title 1">
            <a:extLst>
              <a:ext uri="{FF2B5EF4-FFF2-40B4-BE49-F238E27FC236}">
                <a16:creationId xmlns:a16="http://schemas.microsoft.com/office/drawing/2014/main" id="{07B4EC3B-F160-D93D-FBAC-7C491BE7F712}"/>
              </a:ext>
            </a:extLst>
          </p:cNvPr>
          <p:cNvSpPr txBox="1">
            <a:spLocks/>
          </p:cNvSpPr>
          <p:nvPr/>
        </p:nvSpPr>
        <p:spPr>
          <a:xfrm>
            <a:off x="685799" y="486167"/>
            <a:ext cx="11686309"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6800" kern="1200">
                <a:solidFill>
                  <a:schemeClr val="accent2"/>
                </a:solidFill>
                <a:latin typeface="+mj-lt"/>
                <a:ea typeface="+mj-ea"/>
                <a:cs typeface="+mj-cs"/>
              </a:defRPr>
            </a:lvl1pPr>
          </a:lstStyle>
          <a:p>
            <a:r>
              <a:rPr lang="en-US" sz="3400" dirty="0">
                <a:solidFill>
                  <a:srgbClr val="2C378E"/>
                </a:solidFill>
              </a:rPr>
              <a:t>Conversational Approach </a:t>
            </a:r>
          </a:p>
        </p:txBody>
      </p:sp>
      <p:pic>
        <p:nvPicPr>
          <p:cNvPr id="16" name="Graphic 15">
            <a:extLst>
              <a:ext uri="{FF2B5EF4-FFF2-40B4-BE49-F238E27FC236}">
                <a16:creationId xmlns:a16="http://schemas.microsoft.com/office/drawing/2014/main" id="{A3F3059F-4CEE-1A72-87A1-17FC74914D1D}"/>
              </a:ext>
            </a:extLst>
          </p:cNvPr>
          <p:cNvPicPr>
            <a:picLocks noChangeAspect="1"/>
          </p:cNvPicPr>
          <p:nvPr/>
        </p:nvPicPr>
        <p:blipFill>
          <a:blip>
            <a:extLst>
              <a:ext uri="{96DAC541-7B7A-43D3-8B79-37D633B846F1}">
                <asvg:svgBlip xmlns:asvg="http://schemas.microsoft.com/office/drawing/2016/SVG/main" r:embed="rId7"/>
              </a:ext>
            </a:extLst>
          </a:blip>
          <a:srcRect l="7131" t="27581" r="3387" b="26381"/>
          <a:stretch>
            <a:fillRect/>
          </a:stretch>
        </p:blipFill>
        <p:spPr>
          <a:xfrm>
            <a:off x="685799" y="2219844"/>
            <a:ext cx="10705732" cy="2753937"/>
          </a:xfrm>
          <a:prstGeom prst="rect">
            <a:avLst/>
          </a:prstGeom>
        </p:spPr>
      </p:pic>
      <p:sp>
        <p:nvSpPr>
          <p:cNvPr id="18" name="TextBox 17">
            <a:extLst>
              <a:ext uri="{FF2B5EF4-FFF2-40B4-BE49-F238E27FC236}">
                <a16:creationId xmlns:a16="http://schemas.microsoft.com/office/drawing/2014/main" id="{E2C53B42-10BE-D844-33EA-794ECF639576}"/>
              </a:ext>
            </a:extLst>
          </p:cNvPr>
          <p:cNvSpPr txBox="1"/>
          <p:nvPr/>
        </p:nvSpPr>
        <p:spPr>
          <a:xfrm>
            <a:off x="1979466" y="1605523"/>
            <a:ext cx="9098973" cy="461665"/>
          </a:xfrm>
          <a:prstGeom prst="rect">
            <a:avLst/>
          </a:prstGeom>
          <a:noFill/>
        </p:spPr>
        <p:txBody>
          <a:bodyPr wrap="square">
            <a:spAutoFit/>
          </a:bodyPr>
          <a:lstStyle/>
          <a:p>
            <a:pPr>
              <a:lnSpc>
                <a:spcPct val="100000"/>
              </a:lnSpc>
            </a:pPr>
            <a:r>
              <a:rPr lang="en-US" sz="2400" dirty="0">
                <a:solidFill>
                  <a:schemeClr val="tx1"/>
                </a:solidFill>
              </a:rPr>
              <a:t>Integrating Caries Risk Assessment in Patient Interactions</a:t>
            </a:r>
          </a:p>
        </p:txBody>
      </p:sp>
    </p:spTree>
    <p:extLst>
      <p:ext uri="{BB962C8B-B14F-4D97-AF65-F5344CB8AC3E}">
        <p14:creationId xmlns:p14="http://schemas.microsoft.com/office/powerpoint/2010/main" val="558549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B91537-8406-A763-28D0-BF859954C0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1357553">
            <a:off x="5698069" y="403028"/>
            <a:ext cx="6208117" cy="4656088"/>
          </a:xfrm>
          <a:prstGeom prst="rect">
            <a:avLst/>
          </a:prstGeom>
        </p:spPr>
      </p:pic>
      <p:pic>
        <p:nvPicPr>
          <p:cNvPr id="10" name="Graphic 9">
            <a:extLst>
              <a:ext uri="{FF2B5EF4-FFF2-40B4-BE49-F238E27FC236}">
                <a16:creationId xmlns:a16="http://schemas.microsoft.com/office/drawing/2014/main" id="{BCDC8FF6-FE98-E745-A6D7-98AECBB3F6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96290" y="779318"/>
            <a:ext cx="7620000" cy="5715000"/>
          </a:xfrm>
          <a:prstGeom prst="rect">
            <a:avLst/>
          </a:prstGeom>
        </p:spPr>
      </p:pic>
    </p:spTree>
    <p:extLst>
      <p:ext uri="{BB962C8B-B14F-4D97-AF65-F5344CB8AC3E}">
        <p14:creationId xmlns:p14="http://schemas.microsoft.com/office/powerpoint/2010/main" val="1787210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CB03-D5F8-6B41-AEC7-E8304A067012}"/>
              </a:ext>
            </a:extLst>
          </p:cNvPr>
          <p:cNvSpPr>
            <a:spLocks noGrp="1"/>
          </p:cNvSpPr>
          <p:nvPr>
            <p:ph type="title"/>
          </p:nvPr>
        </p:nvSpPr>
        <p:spPr/>
        <p:txBody>
          <a:bodyPr/>
          <a:lstStyle/>
          <a:p>
            <a:r>
              <a:rPr lang="en-US" dirty="0"/>
              <a:t>Self-Management Menu of Options</a:t>
            </a:r>
          </a:p>
        </p:txBody>
      </p:sp>
      <p:pic>
        <p:nvPicPr>
          <p:cNvPr id="7" name="Content Placeholder 6">
            <a:extLst>
              <a:ext uri="{FF2B5EF4-FFF2-40B4-BE49-F238E27FC236}">
                <a16:creationId xmlns:a16="http://schemas.microsoft.com/office/drawing/2014/main" id="{03DD9F6C-EC5A-524E-A761-005E29304F85}"/>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1257300" y="1078230"/>
            <a:ext cx="9677400" cy="4838700"/>
          </a:xfrm>
        </p:spPr>
      </p:pic>
      <p:sp>
        <p:nvSpPr>
          <p:cNvPr id="5" name="Text Placeholder 4">
            <a:extLst>
              <a:ext uri="{FF2B5EF4-FFF2-40B4-BE49-F238E27FC236}">
                <a16:creationId xmlns:a16="http://schemas.microsoft.com/office/drawing/2014/main" id="{5EDF9D90-F77C-9C4D-A81C-47554D08A7B4}"/>
              </a:ext>
            </a:extLst>
          </p:cNvPr>
          <p:cNvSpPr>
            <a:spLocks noGrp="1"/>
          </p:cNvSpPr>
          <p:nvPr>
            <p:ph type="body" sz="half" idx="10"/>
          </p:nvPr>
        </p:nvSpPr>
        <p:spPr/>
        <p:txBody>
          <a:bodyPr/>
          <a:lstStyle/>
          <a:p>
            <a:r>
              <a:rPr lang="en-US" dirty="0"/>
              <a:t>Image adapted from: John Featherstone, Yasmi O. Crystal, and Francisco Ramos Gomez, “CAMBRA® Caries Management by Risk Assessment A Comprehensive Caries Management Guide for Dental Professionals,” </a:t>
            </a:r>
            <a:r>
              <a:rPr lang="en-US" i="1" dirty="0"/>
              <a:t>Journal of the California Dental Association </a:t>
            </a:r>
            <a:r>
              <a:rPr lang="en-US" dirty="0"/>
              <a:t>(July 2019), </a:t>
            </a:r>
            <a:r>
              <a:rPr lang="en-US" dirty="0">
                <a:hlinkClick r:id="rId4"/>
              </a:rPr>
              <a:t>https://www.researchgate.net/publication/334401386_CAMBRAR_Caries_Management_by_Risk_Assessment_A_Comprehensive_Caries_Management_Guide_for_Dental_Professionals</a:t>
            </a:r>
            <a:r>
              <a:rPr lang="en-US" dirty="0"/>
              <a:t>.</a:t>
            </a:r>
          </a:p>
        </p:txBody>
      </p:sp>
    </p:spTree>
    <p:extLst>
      <p:ext uri="{BB962C8B-B14F-4D97-AF65-F5344CB8AC3E}">
        <p14:creationId xmlns:p14="http://schemas.microsoft.com/office/powerpoint/2010/main" val="2571640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3368CB-5005-9A1E-2BF8-B4FFE4B4BC5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66221" flipH="1">
            <a:off x="7710106" y="2619239"/>
            <a:ext cx="4321820" cy="3241365"/>
          </a:xfrm>
          <a:prstGeom prst="rect">
            <a:avLst/>
          </a:prstGeom>
        </p:spPr>
      </p:pic>
      <p:pic>
        <p:nvPicPr>
          <p:cNvPr id="2" name="Graphic 1">
            <a:extLst>
              <a:ext uri="{FF2B5EF4-FFF2-40B4-BE49-F238E27FC236}">
                <a16:creationId xmlns:a16="http://schemas.microsoft.com/office/drawing/2014/main" id="{E7047242-57D1-59E0-E58E-D5A465966B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1357553">
            <a:off x="197278" y="646886"/>
            <a:ext cx="4772569" cy="3579427"/>
          </a:xfrm>
          <a:prstGeom prst="rect">
            <a:avLst/>
          </a:prstGeom>
        </p:spPr>
      </p:pic>
      <p:pic>
        <p:nvPicPr>
          <p:cNvPr id="7" name="Content Placeholder 6" descr="A poster of a baby and mom&#10;&#10;Description automatically generated with medium confidence">
            <a:extLst>
              <a:ext uri="{FF2B5EF4-FFF2-40B4-BE49-F238E27FC236}">
                <a16:creationId xmlns:a16="http://schemas.microsoft.com/office/drawing/2014/main" id="{77BE5466-34A4-C740-BB4C-C0FE245F57A6}"/>
              </a:ext>
            </a:extLst>
          </p:cNvPr>
          <p:cNvPicPr>
            <a:picLocks noGrp="1" noChangeAspect="1"/>
          </p:cNvPicPr>
          <p:nvPr>
            <p:ph sz="half" idx="1"/>
          </p:nvPr>
        </p:nvPicPr>
        <p:blipFill>
          <a:blip r:embed="rId4"/>
          <a:stretch>
            <a:fillRect/>
          </a:stretch>
        </p:blipFill>
        <p:spPr>
          <a:xfrm>
            <a:off x="4014358" y="282560"/>
            <a:ext cx="4489790" cy="5798622"/>
          </a:xfrm>
          <a:solidFill>
            <a:schemeClr val="tx1"/>
          </a:solidFill>
          <a:ln>
            <a:solidFill>
              <a:schemeClr val="tx1"/>
            </a:solidFill>
          </a:ln>
        </p:spPr>
      </p:pic>
      <p:sp>
        <p:nvSpPr>
          <p:cNvPr id="5" name="Text Placeholder 4">
            <a:extLst>
              <a:ext uri="{FF2B5EF4-FFF2-40B4-BE49-F238E27FC236}">
                <a16:creationId xmlns:a16="http://schemas.microsoft.com/office/drawing/2014/main" id="{1003F9FD-53B5-8247-85F5-66684243B4FC}"/>
              </a:ext>
            </a:extLst>
          </p:cNvPr>
          <p:cNvSpPr>
            <a:spLocks noGrp="1"/>
          </p:cNvSpPr>
          <p:nvPr>
            <p:ph type="body" sz="half" idx="10"/>
          </p:nvPr>
        </p:nvSpPr>
        <p:spPr/>
        <p:txBody>
          <a:bodyPr/>
          <a:lstStyle/>
          <a:p>
            <a:r>
              <a:rPr lang="en-US" dirty="0"/>
              <a:t>“Oral Health Self Management Goals,” </a:t>
            </a:r>
            <a:r>
              <a:rPr lang="en-US" i="1" dirty="0"/>
              <a:t>American Academy of Pediatrics</a:t>
            </a:r>
            <a:r>
              <a:rPr lang="en-US" dirty="0"/>
              <a:t>, accessed on March 26, 2026, </a:t>
            </a:r>
            <a:r>
              <a:rPr lang="en-US" dirty="0">
                <a:hlinkClick r:id="rId5"/>
              </a:rPr>
              <a:t>https://downloads.aap.org/AAP/PDF/oralhealth_GoalSheetEnglish.pdf</a:t>
            </a:r>
            <a:r>
              <a:rPr lang="en-US" dirty="0"/>
              <a:t>.</a:t>
            </a:r>
          </a:p>
          <a:p>
            <a:endParaRPr lang="en-US" dirty="0"/>
          </a:p>
        </p:txBody>
      </p:sp>
    </p:spTree>
    <p:extLst>
      <p:ext uri="{BB962C8B-B14F-4D97-AF65-F5344CB8AC3E}">
        <p14:creationId xmlns:p14="http://schemas.microsoft.com/office/powerpoint/2010/main" val="3971712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Caries Risk Conversations</a:t>
            </a:r>
          </a:p>
        </p:txBody>
      </p:sp>
      <p:sp>
        <p:nvSpPr>
          <p:cNvPr id="3" name="Content Placeholder 2"/>
          <p:cNvSpPr>
            <a:spLocks noGrp="1"/>
          </p:cNvSpPr>
          <p:nvPr>
            <p:ph idx="1"/>
          </p:nvPr>
        </p:nvSpPr>
        <p:spPr>
          <a:xfrm>
            <a:off x="685800" y="1169571"/>
            <a:ext cx="8960224" cy="566593"/>
          </a:xfrm>
        </p:spPr>
        <p:txBody>
          <a:bodyPr/>
          <a:lstStyle/>
          <a:p>
            <a:r>
              <a:rPr dirty="0"/>
              <a:t>Risk assessment should be part of a patient conversation.</a:t>
            </a:r>
          </a:p>
        </p:txBody>
      </p:sp>
      <p:pic>
        <p:nvPicPr>
          <p:cNvPr id="5" name="Graphic 4">
            <a:extLst>
              <a:ext uri="{FF2B5EF4-FFF2-40B4-BE49-F238E27FC236}">
                <a16:creationId xmlns:a16="http://schemas.microsoft.com/office/drawing/2014/main" id="{64F9CBA2-978A-3604-CD9D-6165706ED2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34145" y="1929245"/>
            <a:ext cx="5666509" cy="424988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24E661-EC68-E84E-98E7-1126BF22D631}"/>
              </a:ext>
            </a:extLst>
          </p:cNvPr>
          <p:cNvSpPr>
            <a:spLocks noGrp="1"/>
          </p:cNvSpPr>
          <p:nvPr>
            <p:ph type="body" sz="half" idx="2"/>
          </p:nvPr>
        </p:nvSpPr>
        <p:spPr>
          <a:xfrm>
            <a:off x="1607527" y="2462299"/>
            <a:ext cx="8976946" cy="966701"/>
          </a:xfrm>
        </p:spPr>
        <p:txBody>
          <a:bodyPr/>
          <a:lstStyle/>
          <a:p>
            <a:pPr algn="ctr"/>
            <a:r>
              <a:rPr lang="en-US" b="1" dirty="0"/>
              <a:t>There is no “one size fits all.”</a:t>
            </a:r>
          </a:p>
          <a:p>
            <a:pPr algn="ctr"/>
            <a:endParaRPr lang="en-US" sz="3200" dirty="0"/>
          </a:p>
          <a:p>
            <a:pPr algn="ctr"/>
            <a:r>
              <a:rPr lang="en-US" sz="3200" dirty="0"/>
              <a:t>Work with patients to identify achievable prevention strategies.</a:t>
            </a:r>
          </a:p>
          <a:p>
            <a:pPr algn="ctr"/>
            <a:endParaRPr lang="en-US" dirty="0"/>
          </a:p>
        </p:txBody>
      </p:sp>
      <p:pic>
        <p:nvPicPr>
          <p:cNvPr id="3" name="Graphic 2">
            <a:extLst>
              <a:ext uri="{FF2B5EF4-FFF2-40B4-BE49-F238E27FC236}">
                <a16:creationId xmlns:a16="http://schemas.microsoft.com/office/drawing/2014/main" id="{DF86774D-FE58-1845-BB86-475F0E91AF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9844540">
            <a:off x="3217592" y="1233069"/>
            <a:ext cx="5429053" cy="4071790"/>
          </a:xfrm>
          <a:prstGeom prst="rect">
            <a:avLst/>
          </a:prstGeom>
        </p:spPr>
      </p:pic>
      <p:sp>
        <p:nvSpPr>
          <p:cNvPr id="2" name="Title 1">
            <a:extLst>
              <a:ext uri="{FF2B5EF4-FFF2-40B4-BE49-F238E27FC236}">
                <a16:creationId xmlns:a16="http://schemas.microsoft.com/office/drawing/2014/main" id="{8D5CD1FC-D294-448A-F457-C5323985E0D3}"/>
              </a:ext>
            </a:extLst>
          </p:cNvPr>
          <p:cNvSpPr txBox="1">
            <a:spLocks/>
          </p:cNvSpPr>
          <p:nvPr/>
        </p:nvSpPr>
        <p:spPr>
          <a:xfrm>
            <a:off x="685800" y="486167"/>
            <a:ext cx="10820400" cy="966701"/>
          </a:xfrm>
          <a:prstGeom prst="rect">
            <a:avLst/>
          </a:prstGeom>
        </p:spPr>
        <p:txBody>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sz="3600" b="1" dirty="0">
                <a:solidFill>
                  <a:srgbClr val="EDF5FD"/>
                </a:solidFill>
              </a:rPr>
              <a:t>Key Takeaway</a:t>
            </a:r>
          </a:p>
        </p:txBody>
      </p:sp>
    </p:spTree>
    <p:extLst>
      <p:ext uri="{BB962C8B-B14F-4D97-AF65-F5344CB8AC3E}">
        <p14:creationId xmlns:p14="http://schemas.microsoft.com/office/powerpoint/2010/main" val="1978897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498B3FF-9768-C84A-B2EA-3499860AF650}"/>
              </a:ext>
            </a:extLst>
          </p:cNvPr>
          <p:cNvSpPr>
            <a:spLocks noGrp="1"/>
          </p:cNvSpPr>
          <p:nvPr>
            <p:ph type="title"/>
          </p:nvPr>
        </p:nvSpPr>
        <p:spPr>
          <a:xfrm>
            <a:off x="685800" y="486167"/>
            <a:ext cx="10820400" cy="966701"/>
          </a:xfrm>
        </p:spPr>
        <p:txBody>
          <a:bodyPr/>
          <a:lstStyle/>
          <a:p>
            <a:r>
              <a:rPr lang="en-US" dirty="0">
                <a:solidFill>
                  <a:srgbClr val="2C378E"/>
                </a:solidFill>
              </a:rPr>
              <a:t>Shared Decision-Making</a:t>
            </a:r>
          </a:p>
        </p:txBody>
      </p:sp>
      <p:pic>
        <p:nvPicPr>
          <p:cNvPr id="5" name="Picture 4">
            <a:extLst>
              <a:ext uri="{FF2B5EF4-FFF2-40B4-BE49-F238E27FC236}">
                <a16:creationId xmlns:a16="http://schemas.microsoft.com/office/drawing/2014/main" id="{32B6B569-AFBF-9C34-D94D-25ACDE3BD40E}"/>
              </a:ext>
            </a:extLst>
          </p:cNvPr>
          <p:cNvPicPr>
            <a:picLocks noChangeAspect="1"/>
          </p:cNvPicPr>
          <p:nvPr/>
        </p:nvPicPr>
        <p:blipFill>
          <a:blip r:embed="rId3"/>
          <a:srcRect l="9059" t="8510" r="3411" b="4275"/>
          <a:stretch>
            <a:fillRect/>
          </a:stretch>
        </p:blipFill>
        <p:spPr>
          <a:xfrm>
            <a:off x="2761129" y="936811"/>
            <a:ext cx="6669742" cy="4984378"/>
          </a:xfrm>
          <a:prstGeom prst="rect">
            <a:avLst/>
          </a:prstGeom>
        </p:spPr>
      </p:pic>
    </p:spTree>
    <p:extLst>
      <p:ext uri="{BB962C8B-B14F-4D97-AF65-F5344CB8AC3E}">
        <p14:creationId xmlns:p14="http://schemas.microsoft.com/office/powerpoint/2010/main" val="2263274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8550-9489-AD49-9236-DE8612D15BC8}"/>
              </a:ext>
            </a:extLst>
          </p:cNvPr>
          <p:cNvSpPr>
            <a:spLocks noGrp="1"/>
          </p:cNvSpPr>
          <p:nvPr>
            <p:ph type="title"/>
          </p:nvPr>
        </p:nvSpPr>
        <p:spPr/>
        <p:txBody>
          <a:bodyPr/>
          <a:lstStyle/>
          <a:p>
            <a:r>
              <a:rPr lang="en-US" dirty="0">
                <a:solidFill>
                  <a:srgbClr val="2C378E"/>
                </a:solidFill>
              </a:rPr>
              <a:t>What Is the Goal?</a:t>
            </a:r>
            <a:endParaRPr lang="en-US" b="1" dirty="0">
              <a:solidFill>
                <a:srgbClr val="2C378E"/>
              </a:solidFill>
            </a:endParaRPr>
          </a:p>
        </p:txBody>
      </p:sp>
      <p:sp>
        <p:nvSpPr>
          <p:cNvPr id="8" name="Rectangle 7">
            <a:extLst>
              <a:ext uri="{FF2B5EF4-FFF2-40B4-BE49-F238E27FC236}">
                <a16:creationId xmlns:a16="http://schemas.microsoft.com/office/drawing/2014/main" id="{B5C4FA85-37B9-9B41-88E5-CF7B9D298279}"/>
              </a:ext>
            </a:extLst>
          </p:cNvPr>
          <p:cNvSpPr/>
          <p:nvPr/>
        </p:nvSpPr>
        <p:spPr>
          <a:xfrm>
            <a:off x="3400390" y="1705385"/>
            <a:ext cx="5391219" cy="461665"/>
          </a:xfrm>
          <a:prstGeom prst="rect">
            <a:avLst/>
          </a:prstGeom>
        </p:spPr>
        <p:txBody>
          <a:bodyPr wrap="none">
            <a:spAutoFit/>
          </a:bodyPr>
          <a:lstStyle/>
          <a:p>
            <a:r>
              <a:rPr lang="en-US" sz="2400" dirty="0">
                <a:solidFill>
                  <a:schemeClr val="tx2"/>
                </a:solidFill>
              </a:rPr>
              <a:t>Caries control by achieving a balance.</a:t>
            </a:r>
          </a:p>
        </p:txBody>
      </p:sp>
      <p:pic>
        <p:nvPicPr>
          <p:cNvPr id="4" name="Graphic 3">
            <a:extLst>
              <a:ext uri="{FF2B5EF4-FFF2-40B4-BE49-F238E27FC236}">
                <a16:creationId xmlns:a16="http://schemas.microsoft.com/office/drawing/2014/main" id="{E975E0E3-DE0B-EFAF-AE25-097D31DACA0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86000" y="969517"/>
            <a:ext cx="7620000" cy="5715000"/>
          </a:xfrm>
          <a:prstGeom prst="rect">
            <a:avLst/>
          </a:prstGeom>
        </p:spPr>
      </p:pic>
    </p:spTree>
    <p:extLst>
      <p:ext uri="{BB962C8B-B14F-4D97-AF65-F5344CB8AC3E}">
        <p14:creationId xmlns:p14="http://schemas.microsoft.com/office/powerpoint/2010/main" val="292082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EF89-F40B-F9CA-A46C-EF2AAC8DE8CB}"/>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5DC31F-7281-6F29-6DC6-DCBBC204C36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965DC31F-7281-6F29-6DC6-DCBBC204C36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9229346-D8E9-A043-DEE5-B7AE57AD60D4}"/>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4EA38D64-8888-CE2D-7D46-B58B1D0FA791}"/>
              </a:ext>
            </a:extLst>
          </p:cNvPr>
          <p:cNvSpPr>
            <a:spLocks noGrp="1"/>
          </p:cNvSpPr>
          <p:nvPr>
            <p:ph type="title"/>
          </p:nvPr>
        </p:nvSpPr>
        <p:spPr>
          <a:xfrm>
            <a:off x="685800" y="486167"/>
            <a:ext cx="10820400" cy="966701"/>
          </a:xfrm>
        </p:spPr>
        <p:txBody>
          <a:bodyPr/>
          <a:lstStyle/>
          <a:p>
            <a:r>
              <a:rPr lang="en-US" dirty="0"/>
              <a:t>K-W-L Chart</a:t>
            </a:r>
          </a:p>
        </p:txBody>
      </p:sp>
      <p:graphicFrame>
        <p:nvGraphicFramePr>
          <p:cNvPr id="7" name="Table 7">
            <a:extLst>
              <a:ext uri="{FF2B5EF4-FFF2-40B4-BE49-F238E27FC236}">
                <a16:creationId xmlns:a16="http://schemas.microsoft.com/office/drawing/2014/main" id="{15CAAB5D-6739-B466-B7AE-1EC10B3460BD}"/>
              </a:ext>
            </a:extLst>
          </p:cNvPr>
          <p:cNvGraphicFramePr>
            <a:graphicFrameLocks noGrp="1"/>
          </p:cNvGraphicFramePr>
          <p:nvPr>
            <p:ph idx="1"/>
            <p:extLst>
              <p:ext uri="{D42A27DB-BD31-4B8C-83A1-F6EECF244321}">
                <p14:modId xmlns:p14="http://schemas.microsoft.com/office/powerpoint/2010/main" val="3157483867"/>
              </p:ext>
            </p:extLst>
          </p:nvPr>
        </p:nvGraphicFramePr>
        <p:xfrm>
          <a:off x="685800" y="2160600"/>
          <a:ext cx="10615248" cy="2536800"/>
        </p:xfrm>
        <a:graphic>
          <a:graphicData uri="http://schemas.openxmlformats.org/drawingml/2006/table">
            <a:tbl>
              <a:tblPr firstRow="1" bandRow="1">
                <a:tableStyleId>{2D5ABB26-0587-4C30-8999-92F81FD0307C}</a:tableStyleId>
              </a:tblPr>
              <a:tblGrid>
                <a:gridCol w="3077794">
                  <a:extLst>
                    <a:ext uri="{9D8B030D-6E8A-4147-A177-3AD203B41FA5}">
                      <a16:colId xmlns:a16="http://schemas.microsoft.com/office/drawing/2014/main" val="1838336215"/>
                    </a:ext>
                  </a:extLst>
                </a:gridCol>
                <a:gridCol w="3668839">
                  <a:extLst>
                    <a:ext uri="{9D8B030D-6E8A-4147-A177-3AD203B41FA5}">
                      <a16:colId xmlns:a16="http://schemas.microsoft.com/office/drawing/2014/main" val="3511240698"/>
                    </a:ext>
                  </a:extLst>
                </a:gridCol>
                <a:gridCol w="3868615">
                  <a:extLst>
                    <a:ext uri="{9D8B030D-6E8A-4147-A177-3AD203B41FA5}">
                      <a16:colId xmlns:a16="http://schemas.microsoft.com/office/drawing/2014/main" val="3533011306"/>
                    </a:ext>
                  </a:extLst>
                </a:gridCol>
              </a:tblGrid>
              <a:tr h="0">
                <a:tc>
                  <a:txBody>
                    <a:bodyPr/>
                    <a:lstStyle/>
                    <a:p>
                      <a:pPr algn="ctr"/>
                      <a:r>
                        <a:rPr lang="en-US" sz="2400" dirty="0">
                          <a:solidFill>
                            <a:schemeClr val="bg1"/>
                          </a:solidFill>
                        </a:rPr>
                        <a:t>K</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dirty="0">
                          <a:solidFill>
                            <a:schemeClr val="bg1"/>
                          </a:solidFill>
                        </a:rPr>
                        <a:t>W</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dirty="0">
                          <a:solidFill>
                            <a:schemeClr val="bg1"/>
                          </a:solidFill>
                        </a:rPr>
                        <a:t>L</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99200907"/>
                  </a:ext>
                </a:extLst>
              </a:tr>
              <a:tr h="454232">
                <a:tc>
                  <a:txBody>
                    <a:bodyPr/>
                    <a:lstStyle/>
                    <a:p>
                      <a:pPr algn="ctr"/>
                      <a:r>
                        <a:rPr lang="en-US" sz="2400" dirty="0"/>
                        <a:t>What You Know</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dirty="0"/>
                        <a:t>What You Want to Know</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dirty="0"/>
                        <a:t>What You Learned</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26205240"/>
                  </a:ext>
                </a:extLst>
              </a:tr>
              <a:tr h="1622400">
                <a:tc>
                  <a:txBody>
                    <a:bodyPr/>
                    <a:lstStyle/>
                    <a:p>
                      <a:pPr algn="ctr"/>
                      <a:endParaRPr lang="en-US" sz="2400" dirty="0"/>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4257297"/>
                  </a:ext>
                </a:extLst>
              </a:tr>
            </a:tbl>
          </a:graphicData>
        </a:graphic>
      </p:graphicFrame>
      <p:sp>
        <p:nvSpPr>
          <p:cNvPr id="4" name="TextBox 3">
            <a:extLst>
              <a:ext uri="{FF2B5EF4-FFF2-40B4-BE49-F238E27FC236}">
                <a16:creationId xmlns:a16="http://schemas.microsoft.com/office/drawing/2014/main" id="{75C05C23-711B-1354-F19C-A59707F411F3}"/>
              </a:ext>
            </a:extLst>
          </p:cNvPr>
          <p:cNvSpPr txBox="1"/>
          <p:nvPr/>
        </p:nvSpPr>
        <p:spPr>
          <a:xfrm>
            <a:off x="668337" y="1245224"/>
            <a:ext cx="7989887" cy="369332"/>
          </a:xfrm>
          <a:prstGeom prst="rect">
            <a:avLst/>
          </a:prstGeom>
          <a:noFill/>
        </p:spPr>
        <p:txBody>
          <a:bodyPr wrap="square">
            <a:spAutoFit/>
          </a:bodyPr>
          <a:lstStyle/>
          <a:p>
            <a:r>
              <a:rPr lang="en-US" dirty="0"/>
              <a:t>What factors must be present for dental caries to develop?</a:t>
            </a:r>
          </a:p>
        </p:txBody>
      </p:sp>
      <p:sp>
        <p:nvSpPr>
          <p:cNvPr id="8" name="Oval Callout 7">
            <a:extLst>
              <a:ext uri="{FF2B5EF4-FFF2-40B4-BE49-F238E27FC236}">
                <a16:creationId xmlns:a16="http://schemas.microsoft.com/office/drawing/2014/main" id="{53E5565F-4D2D-A05F-45E2-BF20E8140318}"/>
              </a:ext>
            </a:extLst>
          </p:cNvPr>
          <p:cNvSpPr/>
          <p:nvPr/>
        </p:nvSpPr>
        <p:spPr>
          <a:xfrm>
            <a:off x="8411976" y="486167"/>
            <a:ext cx="2414587" cy="1209980"/>
          </a:xfrm>
          <a:prstGeom prst="wedgeEllipseCallout">
            <a:avLst/>
          </a:prstGeom>
          <a:solidFill>
            <a:srgbClr val="DCEB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Discuss briefly with a neighbor. </a:t>
            </a:r>
          </a:p>
        </p:txBody>
      </p:sp>
    </p:spTree>
    <p:extLst>
      <p:ext uri="{BB962C8B-B14F-4D97-AF65-F5344CB8AC3E}">
        <p14:creationId xmlns:p14="http://schemas.microsoft.com/office/powerpoint/2010/main" val="505655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0248AC-C937-D54A-B469-B9FF489B28E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4D0248AC-C937-D54A-B469-B9FF489B28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AB8C050-48A6-4E41-90A0-741A7A1F169A}"/>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B7629B24-A593-1145-A46F-14096B76592F}"/>
              </a:ext>
            </a:extLst>
          </p:cNvPr>
          <p:cNvSpPr>
            <a:spLocks noGrp="1"/>
          </p:cNvSpPr>
          <p:nvPr>
            <p:ph type="title"/>
          </p:nvPr>
        </p:nvSpPr>
        <p:spPr>
          <a:xfrm>
            <a:off x="685800" y="486167"/>
            <a:ext cx="10820400" cy="966701"/>
          </a:xfrm>
        </p:spPr>
        <p:txBody>
          <a:bodyPr/>
          <a:lstStyle/>
          <a:p>
            <a:r>
              <a:rPr lang="en-US" dirty="0"/>
              <a:t>K-W-L Chart</a:t>
            </a:r>
          </a:p>
        </p:txBody>
      </p:sp>
      <p:graphicFrame>
        <p:nvGraphicFramePr>
          <p:cNvPr id="7" name="Table 7">
            <a:extLst>
              <a:ext uri="{FF2B5EF4-FFF2-40B4-BE49-F238E27FC236}">
                <a16:creationId xmlns:a16="http://schemas.microsoft.com/office/drawing/2014/main" id="{A4C717A3-4998-4643-81B2-A95EA1390F26}"/>
              </a:ext>
            </a:extLst>
          </p:cNvPr>
          <p:cNvGraphicFramePr>
            <a:graphicFrameLocks noGrp="1"/>
          </p:cNvGraphicFramePr>
          <p:nvPr>
            <p:ph idx="1"/>
          </p:nvPr>
        </p:nvGraphicFramePr>
        <p:xfrm>
          <a:off x="685798" y="1891555"/>
          <a:ext cx="10615248" cy="2536800"/>
        </p:xfrm>
        <a:graphic>
          <a:graphicData uri="http://schemas.openxmlformats.org/drawingml/2006/table">
            <a:tbl>
              <a:tblPr firstRow="1" bandRow="1">
                <a:tableStyleId>{2D5ABB26-0587-4C30-8999-92F81FD0307C}</a:tableStyleId>
              </a:tblPr>
              <a:tblGrid>
                <a:gridCol w="3077794">
                  <a:extLst>
                    <a:ext uri="{9D8B030D-6E8A-4147-A177-3AD203B41FA5}">
                      <a16:colId xmlns:a16="http://schemas.microsoft.com/office/drawing/2014/main" val="1838336215"/>
                    </a:ext>
                  </a:extLst>
                </a:gridCol>
                <a:gridCol w="3668839">
                  <a:extLst>
                    <a:ext uri="{9D8B030D-6E8A-4147-A177-3AD203B41FA5}">
                      <a16:colId xmlns:a16="http://schemas.microsoft.com/office/drawing/2014/main" val="3511240698"/>
                    </a:ext>
                  </a:extLst>
                </a:gridCol>
                <a:gridCol w="3868615">
                  <a:extLst>
                    <a:ext uri="{9D8B030D-6E8A-4147-A177-3AD203B41FA5}">
                      <a16:colId xmlns:a16="http://schemas.microsoft.com/office/drawing/2014/main" val="3533011306"/>
                    </a:ext>
                  </a:extLst>
                </a:gridCol>
              </a:tblGrid>
              <a:tr h="0">
                <a:tc>
                  <a:txBody>
                    <a:bodyPr/>
                    <a:lstStyle/>
                    <a:p>
                      <a:pPr algn="ctr"/>
                      <a:r>
                        <a:rPr lang="en-US" sz="2400" dirty="0">
                          <a:solidFill>
                            <a:schemeClr val="bg1"/>
                          </a:solidFill>
                        </a:rPr>
                        <a:t>K</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dirty="0">
                          <a:solidFill>
                            <a:schemeClr val="bg1"/>
                          </a:solidFill>
                        </a:rPr>
                        <a:t>W</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dirty="0">
                          <a:solidFill>
                            <a:schemeClr val="bg1"/>
                          </a:solidFill>
                        </a:rPr>
                        <a:t>L</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99200907"/>
                  </a:ext>
                </a:extLst>
              </a:tr>
              <a:tr h="454232">
                <a:tc>
                  <a:txBody>
                    <a:bodyPr/>
                    <a:lstStyle/>
                    <a:p>
                      <a:pPr algn="ctr"/>
                      <a:r>
                        <a:rPr lang="en-US" sz="2400" dirty="0"/>
                        <a:t>What You Know</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dirty="0"/>
                        <a:t>What You Want to Know</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dirty="0"/>
                        <a:t>What You Learned</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26205240"/>
                  </a:ext>
                </a:extLst>
              </a:tr>
              <a:tr h="1622400">
                <a:tc>
                  <a:txBody>
                    <a:bodyPr/>
                    <a:lstStyle/>
                    <a:p>
                      <a:pPr algn="ctr"/>
                      <a:endParaRPr lang="en-US" sz="2400" dirty="0"/>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4257297"/>
                  </a:ext>
                </a:extLst>
              </a:tr>
            </a:tbl>
          </a:graphicData>
        </a:graphic>
      </p:graphicFrame>
      <p:sp>
        <p:nvSpPr>
          <p:cNvPr id="3" name="Oval Callout 2">
            <a:extLst>
              <a:ext uri="{FF2B5EF4-FFF2-40B4-BE49-F238E27FC236}">
                <a16:creationId xmlns:a16="http://schemas.microsoft.com/office/drawing/2014/main" id="{91AFD734-6D6A-0C7F-9453-3DFA75A765DA}"/>
              </a:ext>
            </a:extLst>
          </p:cNvPr>
          <p:cNvSpPr/>
          <p:nvPr/>
        </p:nvSpPr>
        <p:spPr>
          <a:xfrm>
            <a:off x="8627129" y="242888"/>
            <a:ext cx="2414587" cy="1209980"/>
          </a:xfrm>
          <a:prstGeom prst="wedgeEllipseCallout">
            <a:avLst/>
          </a:prstGeom>
          <a:solidFill>
            <a:srgbClr val="DCEB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Discuss briefly with a neighbor. </a:t>
            </a:r>
          </a:p>
        </p:txBody>
      </p:sp>
    </p:spTree>
    <p:extLst>
      <p:ext uri="{BB962C8B-B14F-4D97-AF65-F5344CB8AC3E}">
        <p14:creationId xmlns:p14="http://schemas.microsoft.com/office/powerpoint/2010/main" val="3936074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5"/>
          <p:cNvSpPr txBox="1">
            <a:spLocks noGrp="1"/>
          </p:cNvSpPr>
          <p:nvPr>
            <p:ph type="title"/>
          </p:nvPr>
        </p:nvSpPr>
        <p:spPr>
          <a:xfrm>
            <a:off x="519677" y="1147911"/>
            <a:ext cx="10470998" cy="562944"/>
          </a:xfrm>
          <a:prstGeom prst="rect">
            <a:avLst/>
          </a:prstGeom>
          <a:noFill/>
          <a:ln>
            <a:noFill/>
          </a:ln>
        </p:spPr>
        <p:txBody>
          <a:bodyPr spcFirstLastPara="1" wrap="square" lIns="0" tIns="0" rIns="0" bIns="0" anchor="t" anchorCtr="0">
            <a:noAutofit/>
          </a:bodyPr>
          <a:lstStyle/>
          <a:p>
            <a:r>
              <a:rPr lang="en-US" sz="2400">
                <a:solidFill>
                  <a:srgbClr val="EA5328"/>
                </a:solidFill>
              </a:rPr>
              <a:t>Caries Management </a:t>
            </a:r>
            <a:r>
              <a:rPr lang="en-US" sz="2400"/>
              <a:t>and</a:t>
            </a:r>
            <a:r>
              <a:rPr lang="en-US" sz="2400">
                <a:solidFill>
                  <a:srgbClr val="EA5328"/>
                </a:solidFill>
              </a:rPr>
              <a:t> Prevention: A Risk-Based Approach</a:t>
            </a:r>
          </a:p>
        </p:txBody>
      </p:sp>
      <p:sp>
        <p:nvSpPr>
          <p:cNvPr id="504" name="Google Shape;504;p25"/>
          <p:cNvSpPr txBox="1">
            <a:spLocks noGrp="1"/>
          </p:cNvSpPr>
          <p:nvPr>
            <p:ph type="body" idx="1"/>
          </p:nvPr>
        </p:nvSpPr>
        <p:spPr>
          <a:xfrm>
            <a:off x="326500" y="1777240"/>
            <a:ext cx="11862675" cy="3620362"/>
          </a:xfrm>
          <a:prstGeom prst="rect">
            <a:avLst/>
          </a:prstGeom>
          <a:noFill/>
          <a:ln>
            <a:noFill/>
          </a:ln>
        </p:spPr>
        <p:txBody>
          <a:bodyPr spcFirstLastPara="1" wrap="square" lIns="0" tIns="0" rIns="0" bIns="0" anchor="t" anchorCtr="0">
            <a:noAutofit/>
          </a:bodyPr>
          <a:lstStyle/>
          <a:p>
            <a:r>
              <a:rPr lang="en-US" sz="1800">
                <a:solidFill>
                  <a:srgbClr val="2C378E"/>
                </a:solidFill>
              </a:rPr>
              <a:t>Session 1: Foundations of Dental Caries: Disease Process and Epidemiology</a:t>
            </a:r>
            <a:endParaRPr lang="en-US" sz="1800" dirty="0">
              <a:solidFill>
                <a:srgbClr val="2C378E"/>
              </a:solidFill>
            </a:endParaRPr>
          </a:p>
          <a:p>
            <a:r>
              <a:rPr lang="en-US" sz="1800">
                <a:solidFill>
                  <a:srgbClr val="2C378E"/>
                </a:solidFill>
              </a:rPr>
              <a:t>Session 2: Understanding the Caries Process: Demineralization, Remineralization, and Biofilm Management </a:t>
            </a:r>
            <a:endParaRPr lang="en-US" sz="1800">
              <a:solidFill>
                <a:srgbClr val="2C378E"/>
              </a:solidFill>
              <a:cs typeface="Arial"/>
            </a:endParaRPr>
          </a:p>
          <a:p>
            <a:r>
              <a:rPr lang="en-US" sz="1800">
                <a:solidFill>
                  <a:srgbClr val="2C378E"/>
                </a:solidFill>
              </a:rPr>
              <a:t>Session 3: Caries as a Disease: Etiology, Risk Factors, and Protective Factors</a:t>
            </a:r>
            <a:endParaRPr lang="en-US" sz="1800" dirty="0">
              <a:solidFill>
                <a:srgbClr val="2C378E"/>
              </a:solidFill>
            </a:endParaRPr>
          </a:p>
          <a:p>
            <a:r>
              <a:rPr lang="en-US" sz="1800" dirty="0">
                <a:solidFill>
                  <a:srgbClr val="2C378E"/>
                </a:solidFill>
              </a:rPr>
              <a:t>Session 4: Caries Risk Assessment: Identifying and Interpreting Patient Risk</a:t>
            </a:r>
          </a:p>
          <a:p>
            <a:r>
              <a:rPr lang="en-US" sz="1800">
                <a:solidFill>
                  <a:srgbClr val="2C378E"/>
                </a:solidFill>
              </a:rPr>
              <a:t>Session 5: Personalized Caries Prevention: Applying Risk-Based Strategies</a:t>
            </a:r>
            <a:endParaRPr lang="en-US" sz="1800" dirty="0">
              <a:solidFill>
                <a:srgbClr val="2C378E"/>
              </a:solidFill>
            </a:endParaRPr>
          </a:p>
          <a:p>
            <a:r>
              <a:rPr lang="en-US" sz="1800">
                <a:solidFill>
                  <a:srgbClr val="2C378E"/>
                </a:solidFill>
              </a:rPr>
              <a:t>Session 6: Levels of Prevention in Dental Caries: From Primordial to Tertiary Care</a:t>
            </a:r>
            <a:endParaRPr lang="en-US" sz="1800" dirty="0">
              <a:solidFill>
                <a:srgbClr val="2C378E"/>
              </a:solidFill>
            </a:endParaRPr>
          </a:p>
          <a:p>
            <a:r>
              <a:rPr lang="en-US" sz="1800">
                <a:solidFill>
                  <a:srgbClr val="2C378E"/>
                </a:solidFill>
              </a:rPr>
              <a:t>Session 7: Clinical Decision-Making: Applying Caries Risk Assessment to Patient-Centered Care</a:t>
            </a:r>
            <a:endParaRPr lang="en-US" sz="1800" dirty="0">
              <a:solidFill>
                <a:srgbClr val="2C378E"/>
              </a:solidFill>
            </a:endParaRPr>
          </a:p>
          <a:p>
            <a:r>
              <a:rPr lang="en-US" sz="1800">
                <a:solidFill>
                  <a:srgbClr val="2C378E"/>
                </a:solidFill>
              </a:rPr>
              <a:t>Session 8: The Oral Microbiome and Caries: From Dysbiosis to Prevention</a:t>
            </a:r>
            <a:endParaRPr lang="en-US" sz="1800" dirty="0">
              <a:solidFill>
                <a:srgbClr val="2C378E"/>
              </a:solidFill>
            </a:endParaRPr>
          </a:p>
          <a:p>
            <a:r>
              <a:rPr lang="en-US" sz="1800">
                <a:solidFill>
                  <a:srgbClr val="2C378E"/>
                </a:solidFill>
              </a:rPr>
              <a:t>Session 9: Saliva and Caries: Function, Composition, and Clinical Implications</a:t>
            </a:r>
            <a:endParaRPr lang="en-US" sz="1800" dirty="0">
              <a:solidFill>
                <a:srgbClr val="2C378E"/>
              </a:solidFill>
            </a:endParaRPr>
          </a:p>
          <a:p>
            <a:r>
              <a:rPr lang="en-US" sz="1800">
                <a:solidFill>
                  <a:srgbClr val="2C378E"/>
                </a:solidFill>
              </a:rPr>
              <a:t>Session 10: Caries Risk Modification: Behavioral, Environmental, and Therapeutic Interventions</a:t>
            </a:r>
            <a:endParaRPr lang="en-US" sz="1800" dirty="0">
              <a:solidFill>
                <a:srgbClr val="2C378E"/>
              </a:solidFill>
            </a:endParaRPr>
          </a:p>
          <a:p>
            <a:r>
              <a:rPr lang="en-US" sz="1800">
                <a:solidFill>
                  <a:srgbClr val="2C378E"/>
                </a:solidFill>
              </a:rPr>
              <a:t>Session 11: Integrating Caries Management: Case-Based Application and Clinical Planning</a:t>
            </a:r>
          </a:p>
          <a:p>
            <a:endParaRPr lang="en-US" sz="1800" b="1" dirty="0"/>
          </a:p>
        </p:txBody>
      </p:sp>
      <p:sp>
        <p:nvSpPr>
          <p:cNvPr id="505" name="Google Shape;505;p25"/>
          <p:cNvSpPr txBox="1"/>
          <p:nvPr/>
        </p:nvSpPr>
        <p:spPr>
          <a:xfrm>
            <a:off x="518500" y="291296"/>
            <a:ext cx="10470998" cy="7786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600"/>
              <a:buFont typeface="Arial"/>
              <a:buNone/>
            </a:pPr>
            <a:r>
              <a:rPr lang="en-US" sz="2800" b="0" cap="none" dirty="0">
                <a:solidFill>
                  <a:srgbClr val="EA5328"/>
                </a:solidFill>
                <a:latin typeface="Arial"/>
                <a:ea typeface="Arial"/>
                <a:cs typeface="Arial"/>
                <a:sym typeface="Arial"/>
              </a:rPr>
              <a:t>To continue learning, explore our other sessions:</a:t>
            </a:r>
            <a:endParaRPr sz="2800" dirty="0">
              <a:solidFill>
                <a:srgbClr val="EA5328"/>
              </a:solidFill>
            </a:endParaRPr>
          </a:p>
        </p:txBody>
      </p:sp>
    </p:spTree>
    <p:extLst>
      <p:ext uri="{BB962C8B-B14F-4D97-AF65-F5344CB8AC3E}">
        <p14:creationId xmlns:p14="http://schemas.microsoft.com/office/powerpoint/2010/main" val="153643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62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A2FAF-CE92-FEA6-0F97-C6D5490AF3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D1A938-06A9-7725-270A-B8F5FD6F42C3}"/>
              </a:ext>
            </a:extLst>
          </p:cNvPr>
          <p:cNvSpPr>
            <a:spLocks noGrp="1"/>
          </p:cNvSpPr>
          <p:nvPr>
            <p:ph type="title"/>
          </p:nvPr>
        </p:nvSpPr>
        <p:spPr>
          <a:xfrm>
            <a:off x="685800" y="486168"/>
            <a:ext cx="10820400" cy="686650"/>
          </a:xfrm>
        </p:spPr>
        <p:txBody>
          <a:bodyPr vert="horz" lIns="0" tIns="0" rIns="0" bIns="0" rtlCol="0" anchor="t">
            <a:normAutofit/>
          </a:bodyPr>
          <a:lstStyle/>
          <a:p>
            <a:r>
              <a:rPr lang="en-US" kern="1200" dirty="0">
                <a:latin typeface="+mj-lt"/>
                <a:ea typeface="+mj-ea"/>
                <a:cs typeface="+mj-cs"/>
              </a:rPr>
              <a:t>What do you need to develop caries?</a:t>
            </a:r>
          </a:p>
        </p:txBody>
      </p:sp>
      <p:sp>
        <p:nvSpPr>
          <p:cNvPr id="5" name="TextBox 4">
            <a:extLst>
              <a:ext uri="{FF2B5EF4-FFF2-40B4-BE49-F238E27FC236}">
                <a16:creationId xmlns:a16="http://schemas.microsoft.com/office/drawing/2014/main" id="{C3E84055-F71C-AAB9-DB1F-2CF872E11F59}"/>
              </a:ext>
            </a:extLst>
          </p:cNvPr>
          <p:cNvSpPr txBox="1"/>
          <p:nvPr/>
        </p:nvSpPr>
        <p:spPr>
          <a:xfrm>
            <a:off x="881270" y="2563526"/>
            <a:ext cx="4390385" cy="2019708"/>
          </a:xfrm>
          <a:prstGeom prst="rect">
            <a:avLst/>
          </a:prstGeom>
        </p:spPr>
        <p:txBody>
          <a:bodyPr vert="horz" lIns="0" tIns="0" rIns="0" bIns="0" rtlCol="0" anchor="t">
            <a:noAutofit/>
          </a:bodyPr>
          <a:lstStyle/>
          <a:p>
            <a:pPr>
              <a:lnSpc>
                <a:spcPct val="110000"/>
              </a:lnSpc>
              <a:spcAft>
                <a:spcPts val="600"/>
              </a:spcAft>
            </a:pPr>
            <a:r>
              <a:rPr lang="en-US" sz="2400" dirty="0"/>
              <a:t>Dental caries develops when bacteria metabolize fermentable carbohydrates on a susceptible tooth surface, producing acids that demineralize the tooth.</a:t>
            </a:r>
          </a:p>
        </p:txBody>
      </p:sp>
      <p:pic>
        <p:nvPicPr>
          <p:cNvPr id="13" name="Picture 12">
            <a:extLst>
              <a:ext uri="{FF2B5EF4-FFF2-40B4-BE49-F238E27FC236}">
                <a16:creationId xmlns:a16="http://schemas.microsoft.com/office/drawing/2014/main" id="{22D52D0D-42C8-09D6-053C-9CAD0A630117}"/>
              </a:ext>
            </a:extLst>
          </p:cNvPr>
          <p:cNvPicPr>
            <a:picLocks noChangeAspect="1"/>
          </p:cNvPicPr>
          <p:nvPr/>
        </p:nvPicPr>
        <p:blipFill>
          <a:blip r:embed="rId3"/>
          <a:stretch>
            <a:fillRect/>
          </a:stretch>
        </p:blipFill>
        <p:spPr>
          <a:xfrm>
            <a:off x="4986130" y="1481779"/>
            <a:ext cx="6520070" cy="4890053"/>
          </a:xfrm>
          <a:prstGeom prst="rect">
            <a:avLst/>
          </a:prstGeom>
        </p:spPr>
      </p:pic>
    </p:spTree>
    <p:extLst>
      <p:ext uri="{BB962C8B-B14F-4D97-AF65-F5344CB8AC3E}">
        <p14:creationId xmlns:p14="http://schemas.microsoft.com/office/powerpoint/2010/main" val="28521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02C8-3FA9-536E-3292-126FA5AEA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288505-9AAE-AA45-3F04-B80B6FD82861}"/>
              </a:ext>
            </a:extLst>
          </p:cNvPr>
          <p:cNvSpPr>
            <a:spLocks noGrp="1"/>
          </p:cNvSpPr>
          <p:nvPr>
            <p:ph type="title"/>
          </p:nvPr>
        </p:nvSpPr>
        <p:spPr/>
        <p:txBody>
          <a:bodyPr/>
          <a:lstStyle/>
          <a:p>
            <a:r>
              <a:rPr lang="en-US" dirty="0"/>
              <a:t>From </a:t>
            </a:r>
            <a:r>
              <a:rPr lang="en-US" dirty="0">
                <a:solidFill>
                  <a:srgbClr val="EA5328"/>
                </a:solidFill>
              </a:rPr>
              <a:t>Surgical Model </a:t>
            </a:r>
            <a:r>
              <a:rPr lang="en-US" dirty="0"/>
              <a:t>to </a:t>
            </a:r>
            <a:r>
              <a:rPr lang="en-US" dirty="0">
                <a:solidFill>
                  <a:srgbClr val="4F9BCE"/>
                </a:solidFill>
              </a:rPr>
              <a:t>Medical Model</a:t>
            </a:r>
          </a:p>
        </p:txBody>
      </p:sp>
      <p:pic>
        <p:nvPicPr>
          <p:cNvPr id="5" name="Graphic 4">
            <a:extLst>
              <a:ext uri="{FF2B5EF4-FFF2-40B4-BE49-F238E27FC236}">
                <a16:creationId xmlns:a16="http://schemas.microsoft.com/office/drawing/2014/main" id="{D0E81C20-9F6E-D586-1D86-C4082936186D}"/>
              </a:ext>
            </a:extLst>
          </p:cNvPr>
          <p:cNvPicPr>
            <a:picLocks noChangeAspect="1"/>
          </p:cNvPicPr>
          <p:nvPr/>
        </p:nvPicPr>
        <p:blipFill>
          <a:blip>
            <a:extLst>
              <a:ext uri="{96DAC541-7B7A-43D3-8B79-37D633B846F1}">
                <asvg:svgBlip xmlns:asvg="http://schemas.microsoft.com/office/drawing/2016/SVG/main" r:embed="rId3"/>
              </a:ext>
            </a:extLst>
          </a:blip>
          <a:srcRect t="19490" b="28118"/>
          <a:stretch>
            <a:fillRect/>
          </a:stretch>
        </p:blipFill>
        <p:spPr>
          <a:xfrm>
            <a:off x="1168096" y="2026023"/>
            <a:ext cx="9855808" cy="3872753"/>
          </a:xfrm>
          <a:prstGeom prst="rect">
            <a:avLst/>
          </a:prstGeom>
        </p:spPr>
      </p:pic>
    </p:spTree>
    <p:extLst>
      <p:ext uri="{BB962C8B-B14F-4D97-AF65-F5344CB8AC3E}">
        <p14:creationId xmlns:p14="http://schemas.microsoft.com/office/powerpoint/2010/main" val="416122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BADDF91-CE1D-F1D4-FE4E-A4FBEB12C1F9}"/>
              </a:ext>
            </a:extLst>
          </p:cNvPr>
          <p:cNvPicPr>
            <a:picLocks noChangeAspect="1"/>
          </p:cNvPicPr>
          <p:nvPr/>
        </p:nvPicPr>
        <p:blipFill>
          <a:blip>
            <a:extLst>
              <a:ext uri="{96DAC541-7B7A-43D3-8B79-37D633B846F1}">
                <asvg:svgBlip xmlns:asvg="http://schemas.microsoft.com/office/drawing/2016/SVG/main" r:embed="rId5"/>
              </a:ext>
            </a:extLst>
          </a:blip>
          <a:srcRect l="19636" r="18727"/>
          <a:stretch>
            <a:fillRect/>
          </a:stretch>
        </p:blipFill>
        <p:spPr>
          <a:xfrm rot="613506">
            <a:off x="6045657" y="931227"/>
            <a:ext cx="4696692" cy="57150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dirty="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8" y="1411287"/>
            <a:ext cx="8380941" cy="2377440"/>
          </a:xfrm>
        </p:spPr>
        <p:txBody>
          <a:bodyPr/>
          <a:lstStyle/>
          <a:p>
            <a:r>
              <a:rPr lang="en-US" dirty="0"/>
              <a:t>What does CAMBRA stand for?</a:t>
            </a:r>
          </a:p>
        </p:txBody>
      </p:sp>
    </p:spTree>
    <p:extLst>
      <p:ext uri="{BB962C8B-B14F-4D97-AF65-F5344CB8AC3E}">
        <p14:creationId xmlns:p14="http://schemas.microsoft.com/office/powerpoint/2010/main" val="346560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D4574-4792-C546-BCAE-7431E6F6C74D}"/>
              </a:ext>
            </a:extLst>
          </p:cNvPr>
          <p:cNvSpPr>
            <a:spLocks noGrp="1"/>
          </p:cNvSpPr>
          <p:nvPr>
            <p:ph sz="half" idx="1"/>
          </p:nvPr>
        </p:nvSpPr>
        <p:spPr/>
        <p:txBody>
          <a:bodyPr/>
          <a:lstStyle/>
          <a:p>
            <a:endParaRPr lang="en-US"/>
          </a:p>
        </p:txBody>
      </p:sp>
      <p:sp>
        <p:nvSpPr>
          <p:cNvPr id="5" name="Text Placeholder 4">
            <a:extLst>
              <a:ext uri="{FF2B5EF4-FFF2-40B4-BE49-F238E27FC236}">
                <a16:creationId xmlns:a16="http://schemas.microsoft.com/office/drawing/2014/main" id="{C6518E46-9AA9-9A42-A255-2F9C46EC8C09}"/>
              </a:ext>
            </a:extLst>
          </p:cNvPr>
          <p:cNvSpPr>
            <a:spLocks noGrp="1"/>
          </p:cNvSpPr>
          <p:nvPr>
            <p:ph type="body" sz="half" idx="10"/>
          </p:nvPr>
        </p:nvSpPr>
        <p:spPr/>
        <p:txBody>
          <a:bodyPr/>
          <a:lstStyle/>
          <a:p>
            <a:pPr lvl="0" defTabSz="914400">
              <a:lnSpc>
                <a:spcPct val="100000"/>
              </a:lnSpc>
              <a:defRPr/>
            </a:pPr>
            <a:r>
              <a:rPr lang="en-US" dirty="0"/>
              <a:t>“CAMBRA Coalition,” CAMBRA Coalition, accessed March 28, 2026, </a:t>
            </a:r>
            <a:r>
              <a:rPr lang="en-US" dirty="0">
                <a:hlinkClick r:id="rId3"/>
              </a:rPr>
              <a:t>www.cambracoalition.org</a:t>
            </a:r>
            <a:r>
              <a:rPr lang="en-US" dirty="0"/>
              <a:t>.</a:t>
            </a:r>
          </a:p>
          <a:p>
            <a:pPr lvl="0" defTabSz="914400">
              <a:lnSpc>
                <a:spcPct val="100000"/>
              </a:lnSpc>
              <a:defRPr/>
            </a:pPr>
            <a:endParaRPr lang="en-US" dirty="0"/>
          </a:p>
          <a:p>
            <a:pPr lvl="0" defTabSz="914400">
              <a:lnSpc>
                <a:spcPct val="100000"/>
              </a:lnSpc>
              <a:defRPr/>
            </a:pPr>
            <a:endParaRPr lang="en-US" dirty="0"/>
          </a:p>
        </p:txBody>
      </p:sp>
      <p:pic>
        <p:nvPicPr>
          <p:cNvPr id="8" name="Google Shape;448;p42" descr="A screenshot of a cell phone&#10;&#10;Description automatically generated">
            <a:extLst>
              <a:ext uri="{FF2B5EF4-FFF2-40B4-BE49-F238E27FC236}">
                <a16:creationId xmlns:a16="http://schemas.microsoft.com/office/drawing/2014/main" id="{DC354243-07D3-154F-929D-41C20385244C}"/>
              </a:ext>
            </a:extLst>
          </p:cNvPr>
          <p:cNvPicPr preferRelativeResize="0"/>
          <p:nvPr/>
        </p:nvPicPr>
        <p:blipFill rotWithShape="1">
          <a:blip r:embed="rId4">
            <a:alphaModFix/>
          </a:blip>
          <a:srcRect l="1735" t="10001" r="3036" b="18333"/>
          <a:stretch/>
        </p:blipFill>
        <p:spPr>
          <a:xfrm>
            <a:off x="475488" y="247714"/>
            <a:ext cx="10899648" cy="5750750"/>
          </a:xfrm>
          <a:prstGeom prst="rect">
            <a:avLst/>
          </a:prstGeom>
          <a:noFill/>
          <a:ln>
            <a:noFill/>
          </a:ln>
        </p:spPr>
      </p:pic>
    </p:spTree>
    <p:extLst>
      <p:ext uri="{BB962C8B-B14F-4D97-AF65-F5344CB8AC3E}">
        <p14:creationId xmlns:p14="http://schemas.microsoft.com/office/powerpoint/2010/main" val="376432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0AEB-5F10-2162-911C-2D3FEFCEDF2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1DB43A-B780-02F7-F2CF-AB1DAC740AC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BD1DB43A-B780-02F7-F2CF-AB1DAC740AC1}"/>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9F9200B0-32F3-9C0A-89A6-FC4972BEB780}"/>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34CD22E9-DE4D-14C8-8177-A29214094C91}"/>
              </a:ext>
            </a:extLst>
          </p:cNvPr>
          <p:cNvSpPr>
            <a:spLocks noGrp="1"/>
          </p:cNvSpPr>
          <p:nvPr>
            <p:ph type="title"/>
          </p:nvPr>
        </p:nvSpPr>
        <p:spPr>
          <a:xfrm>
            <a:off x="685800" y="486168"/>
            <a:ext cx="10820400" cy="507746"/>
          </a:xfrm>
        </p:spPr>
        <p:txBody>
          <a:bodyPr/>
          <a:lstStyle/>
          <a:p>
            <a:r>
              <a:rPr lang="en-US" dirty="0"/>
              <a:t>Understanding Caries Risk Assessment Approaches</a:t>
            </a:r>
            <a:br>
              <a:rPr lang="en-US" dirty="0"/>
            </a:br>
            <a:endParaRPr lang="en-US" sz="2400" dirty="0">
              <a:solidFill>
                <a:srgbClr val="EA5328"/>
              </a:solidFill>
            </a:endParaRPr>
          </a:p>
        </p:txBody>
      </p:sp>
      <p:pic>
        <p:nvPicPr>
          <p:cNvPr id="5" name="Graphic 4">
            <a:extLst>
              <a:ext uri="{FF2B5EF4-FFF2-40B4-BE49-F238E27FC236}">
                <a16:creationId xmlns:a16="http://schemas.microsoft.com/office/drawing/2014/main" id="{31CD64E2-1141-F15B-FECE-14742959866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18152" y="1454802"/>
            <a:ext cx="9955695" cy="4977848"/>
          </a:xfrm>
          <a:prstGeom prst="rect">
            <a:avLst/>
          </a:prstGeom>
        </p:spPr>
      </p:pic>
      <p:sp>
        <p:nvSpPr>
          <p:cNvPr id="10" name="TextBox 9">
            <a:extLst>
              <a:ext uri="{FF2B5EF4-FFF2-40B4-BE49-F238E27FC236}">
                <a16:creationId xmlns:a16="http://schemas.microsoft.com/office/drawing/2014/main" id="{827C28A7-53D7-165E-6027-C374DEEB5DA5}"/>
              </a:ext>
            </a:extLst>
          </p:cNvPr>
          <p:cNvSpPr txBox="1"/>
          <p:nvPr/>
        </p:nvSpPr>
        <p:spPr>
          <a:xfrm>
            <a:off x="2223327" y="1046333"/>
            <a:ext cx="7745344" cy="461665"/>
          </a:xfrm>
          <a:prstGeom prst="rect">
            <a:avLst/>
          </a:prstGeom>
          <a:noFill/>
        </p:spPr>
        <p:txBody>
          <a:bodyPr wrap="square">
            <a:spAutoFit/>
          </a:bodyPr>
          <a:lstStyle/>
          <a:p>
            <a:r>
              <a:rPr lang="en-US" sz="2400" dirty="0">
                <a:solidFill>
                  <a:srgbClr val="78BE20"/>
                </a:solidFill>
              </a:rPr>
              <a:t>Disease Model </a:t>
            </a:r>
            <a:r>
              <a:rPr lang="en-US" sz="2400" dirty="0">
                <a:solidFill>
                  <a:srgbClr val="2C378E"/>
                </a:solidFill>
              </a:rPr>
              <a:t>→ </a:t>
            </a:r>
            <a:r>
              <a:rPr lang="en-US" sz="2400" dirty="0">
                <a:solidFill>
                  <a:srgbClr val="4F9BCE"/>
                </a:solidFill>
              </a:rPr>
              <a:t>Clinical Framework </a:t>
            </a:r>
            <a:r>
              <a:rPr lang="en-US" sz="2400" dirty="0">
                <a:solidFill>
                  <a:srgbClr val="2C378E"/>
                </a:solidFill>
              </a:rPr>
              <a:t>→ </a:t>
            </a:r>
            <a:r>
              <a:rPr lang="en-US" sz="2400" dirty="0">
                <a:solidFill>
                  <a:srgbClr val="EA5328"/>
                </a:solidFill>
              </a:rPr>
              <a:t>Clinical Tool</a:t>
            </a:r>
          </a:p>
        </p:txBody>
      </p:sp>
    </p:spTree>
    <p:extLst>
      <p:ext uri="{BB962C8B-B14F-4D97-AF65-F5344CB8AC3E}">
        <p14:creationId xmlns:p14="http://schemas.microsoft.com/office/powerpoint/2010/main" val="79663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Caries Balance Model: </a:t>
            </a:r>
            <a:br>
              <a:rPr lang="en-US" dirty="0"/>
            </a:br>
            <a:r>
              <a:rPr lang="en-US" dirty="0">
                <a:solidFill>
                  <a:srgbClr val="4F9BCE"/>
                </a:solidFill>
              </a:rPr>
              <a:t>Featherstone’s Caries Balance Model*</a:t>
            </a: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dirty="0"/>
              <a:t>Image modified from: John Featherstone, “Dental caries: A dynamic disease process,” </a:t>
            </a:r>
            <a:r>
              <a:rPr lang="en-US" i="1" dirty="0"/>
              <a:t>Australian Dental Journal</a:t>
            </a:r>
            <a:r>
              <a:rPr lang="en-US" dirty="0"/>
              <a:t>, 53(3), (2018) 286–291, </a:t>
            </a:r>
            <a:r>
              <a:rPr lang="en-US" dirty="0">
                <a:hlinkClick r:id="rId7"/>
              </a:rPr>
              <a:t>https://doi.org/10.1111/j.1834-7819.2008.00064.x</a:t>
            </a:r>
            <a:r>
              <a:rPr lang="en-US" dirty="0"/>
              <a:t>.</a:t>
            </a:r>
          </a:p>
          <a:p>
            <a:endParaRPr lang="en-US" dirty="0"/>
          </a:p>
        </p:txBody>
      </p:sp>
      <p:sp>
        <p:nvSpPr>
          <p:cNvPr id="4" name="TextBox 3">
            <a:extLst>
              <a:ext uri="{FF2B5EF4-FFF2-40B4-BE49-F238E27FC236}">
                <a16:creationId xmlns:a16="http://schemas.microsoft.com/office/drawing/2014/main" id="{F500F9E9-46BD-89AC-A8C6-C7C9DFBF8429}"/>
              </a:ext>
            </a:extLst>
          </p:cNvPr>
          <p:cNvSpPr txBox="1"/>
          <p:nvPr/>
        </p:nvSpPr>
        <p:spPr>
          <a:xfrm>
            <a:off x="2897231" y="5644436"/>
            <a:ext cx="6442364" cy="307777"/>
          </a:xfrm>
          <a:prstGeom prst="rect">
            <a:avLst/>
          </a:prstGeom>
          <a:noFill/>
        </p:spPr>
        <p:txBody>
          <a:bodyPr wrap="square">
            <a:spAutoFit/>
          </a:bodyPr>
          <a:lstStyle/>
          <a:p>
            <a:r>
              <a:rPr lang="en-US" sz="1400" dirty="0"/>
              <a:t>* This biological model informed later clinical frameworks such as CAMBRA.</a:t>
            </a:r>
          </a:p>
        </p:txBody>
      </p:sp>
      <p:pic>
        <p:nvPicPr>
          <p:cNvPr id="5" name="Graphic 4">
            <a:extLst>
              <a:ext uri="{FF2B5EF4-FFF2-40B4-BE49-F238E27FC236}">
                <a16:creationId xmlns:a16="http://schemas.microsoft.com/office/drawing/2014/main" id="{AEBE993D-38B6-61C0-4BBC-60D24574CF8B}"/>
              </a:ext>
            </a:extLst>
          </p:cNvPr>
          <p:cNvPicPr>
            <a:picLocks noChangeAspect="1"/>
          </p:cNvPicPr>
          <p:nvPr/>
        </p:nvPicPr>
        <p:blipFill>
          <a:blip>
            <a:extLst>
              <a:ext uri="{96DAC541-7B7A-43D3-8B79-37D633B846F1}">
                <asvg:svgBlip xmlns:asvg="http://schemas.microsoft.com/office/drawing/2016/SVG/main" r:embed="rId8"/>
              </a:ext>
            </a:extLst>
          </a:blip>
          <a:srcRect l="6000" t="13724" r="2706" b="13801"/>
          <a:stretch>
            <a:fillRect/>
          </a:stretch>
        </p:blipFill>
        <p:spPr>
          <a:xfrm>
            <a:off x="3180433" y="1836444"/>
            <a:ext cx="5831133" cy="3471756"/>
          </a:xfrm>
          <a:prstGeom prst="rect">
            <a:avLst/>
          </a:prstGeom>
        </p:spPr>
      </p:pic>
    </p:spTree>
    <p:extLst>
      <p:ext uri="{BB962C8B-B14F-4D97-AF65-F5344CB8AC3E}">
        <p14:creationId xmlns:p14="http://schemas.microsoft.com/office/powerpoint/2010/main" val="34651362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W2Z7MfvGxS9aoQIdSMae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8mNkPsWNFaWpXmwuCTWd5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8mNkPsWNFaWpXmwuCTWd5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8mNkPsWNFaWpXmwuCTWd5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Q_Template_2020">
  <a:themeElements>
    <a:clrScheme name="CQ Theme v3">
      <a:dk1>
        <a:srgbClr val="000000"/>
      </a:dk1>
      <a:lt1>
        <a:srgbClr val="FFFFFF"/>
      </a:lt1>
      <a:dk2>
        <a:srgbClr val="2C378E"/>
      </a:dk2>
      <a:lt2>
        <a:srgbClr val="4F9CCF"/>
      </a:lt2>
      <a:accent1>
        <a:srgbClr val="F0B323"/>
      </a:accent1>
      <a:accent2>
        <a:srgbClr val="EA5328"/>
      </a:accent2>
      <a:accent3>
        <a:srgbClr val="4CD6CC"/>
      </a:accent3>
      <a:accent4>
        <a:srgbClr val="9A9AE2"/>
      </a:accent4>
      <a:accent5>
        <a:srgbClr val="3A913F"/>
      </a:accent5>
      <a:accent6>
        <a:srgbClr val="9CD832"/>
      </a:accent6>
      <a:hlink>
        <a:srgbClr val="2C378E"/>
      </a:hlink>
      <a:folHlink>
        <a:srgbClr val="4F9C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EBF5"/>
        </a:solidFill>
        <a:ln>
          <a:noFill/>
        </a:ln>
        <a:effectLst/>
      </a:spPr>
      <a:bodyPr rtlCol="0" anchor="ctr"/>
      <a:lstStyle>
        <a:defPPr algn="ctr">
          <a:defRPr>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Quest Institute widescreen_rev721" id="{230C2DAB-64DC-7245-A043-55EE680C5466}" vid="{1A531F04-CB8F-554E-A439-92ADF94F2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7bedb6b-deba-4604-9872-5c8387a7599f">
      <UserInfo>
        <DisplayName>CareQuest Institure Visitors</DisplayName>
        <AccountId>4</AccountId>
        <AccountType/>
      </UserInfo>
      <UserInfo>
        <DisplayName>CareQuest Institure Members</DisplayName>
        <AccountId>5</AccountId>
        <AccountType/>
      </UserInfo>
    </SharedWithUsers>
    <lcf76f155ced4ddcb4097134ff3c332f xmlns="db61073a-66ec-472b-b328-3a823e43552a">
      <Terms xmlns="http://schemas.microsoft.com/office/infopath/2007/PartnerControls"/>
    </lcf76f155ced4ddcb4097134ff3c332f>
    <TaxCatchAll xmlns="e7bedb6b-deba-4604-9872-5c8387a7599f" xsi:nil="true"/>
    <_ip_UnifiedCompliancePolicyUIAction xmlns="http://schemas.microsoft.com/sharepoint/v3" xsi:nil="true"/>
    <_ip_UnifiedCompliancePolicyProperties xmlns="http://schemas.microsoft.com/sharepoint/v3" xsi:nil="true"/>
    <Usedon xmlns="db61073a-66ec-472b-b328-3a823e4355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71A02DDD288A47B6349D79D2BC7DBE" ma:contentTypeVersion="24" ma:contentTypeDescription="Create a new document." ma:contentTypeScope="" ma:versionID="574cf4b15a3329a7e312d2ceadc54079">
  <xsd:schema xmlns:xsd="http://www.w3.org/2001/XMLSchema" xmlns:xs="http://www.w3.org/2001/XMLSchema" xmlns:p="http://schemas.microsoft.com/office/2006/metadata/properties" xmlns:ns1="http://schemas.microsoft.com/sharepoint/v3" xmlns:ns2="db61073a-66ec-472b-b328-3a823e43552a" xmlns:ns3="e7bedb6b-deba-4604-9872-5c8387a7599f" targetNamespace="http://schemas.microsoft.com/office/2006/metadata/properties" ma:root="true" ma:fieldsID="b3202f0348c7cb48c28f9da77a3fadbf" ns1:_="" ns2:_="" ns3:_="">
    <xsd:import namespace="http://schemas.microsoft.com/sharepoint/v3"/>
    <xsd:import namespace="db61073a-66ec-472b-b328-3a823e43552a"/>
    <xsd:import namespace="e7bedb6b-deba-4604-9872-5c8387a7599f"/>
    <xsd:element name="properties">
      <xsd:complexType>
        <xsd:sequence>
          <xsd:element name="documentManagement">
            <xsd:complexType>
              <xsd:all>
                <xsd:element ref="ns2:Usedon"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1073a-66ec-472b-b328-3a823e43552a" elementFormDefault="qualified">
    <xsd:import namespace="http://schemas.microsoft.com/office/2006/documentManagement/types"/>
    <xsd:import namespace="http://schemas.microsoft.com/office/infopath/2007/PartnerControls"/>
    <xsd:element name="Usedon" ma:index="2" nillable="true" ma:displayName="Used on" ma:description="Places photo was used" ma:format="Dropdown" ma:internalName="Usedon"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5280c84-7510-474e-b165-8a8d3f841a45" ma:termSetId="09814cd3-568e-fe90-9814-8d621ff8fb84" ma:anchorId="fba54fb3-c3e1-fe81-a776-ca4b69148c4d" ma:open="true" ma:isKeyword="false">
      <xsd:complexType>
        <xsd:sequence>
          <xsd:element ref="pc:Terms" minOccurs="0" maxOccurs="1"/>
        </xsd:sequence>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bedb6b-deba-4604-9872-5c8387a7599f"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16" nillable="true" ma:displayName="Taxonomy Catch All Column" ma:hidden="true" ma:list="{03f98c63-d7cc-4305-955e-3edbbf6018ad}" ma:internalName="TaxCatchAll" ma:readOnly="false" ma:showField="CatchAllData" ma:web="e7bedb6b-deba-4604-9872-5c8387a75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74380-3A46-4787-9402-F1099DCD55F0}">
  <ds:schemaRefs>
    <ds:schemaRef ds:uri="http://schemas.microsoft.com/sharepoint/v3/contenttype/forms"/>
  </ds:schemaRefs>
</ds:datastoreItem>
</file>

<file path=customXml/itemProps2.xml><?xml version="1.0" encoding="utf-8"?>
<ds:datastoreItem xmlns:ds="http://schemas.openxmlformats.org/officeDocument/2006/customXml" ds:itemID="{CC7A2799-BD91-4115-BECB-7921304C9B16}">
  <ds:schemaRefs>
    <ds:schemaRef ds:uri="http://purl.org/dc/elements/1.1/"/>
    <ds:schemaRef ds:uri="fc67e448-487e-4ee4-8e45-c8e37528ed7d"/>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8c001193-4a39-46fc-bb29-d1a8310dcc27"/>
    <ds:schemaRef ds:uri="http://schemas.microsoft.com/office/2006/metadata/properties"/>
    <ds:schemaRef ds:uri="http://www.w3.org/XML/1998/namespace"/>
    <ds:schemaRef ds:uri="http://purl.org/dc/dcmitype/"/>
    <ds:schemaRef ds:uri="862369d1-4ad4-45e5-97e6-fe74a8465c31"/>
    <ds:schemaRef ds:uri="3ede4789-2525-4295-8b6d-afc49b0dc29d"/>
    <ds:schemaRef ds:uri="16fd8dee-6120-4999-8556-a2bdcc2d06f2"/>
    <ds:schemaRef ds:uri="92a9f978-5a17-4160-abd0-a1ef8b732e6d"/>
    <ds:schemaRef ds:uri="e7bedb6b-deba-4604-9872-5c8387a7599f"/>
    <ds:schemaRef ds:uri="db61073a-66ec-472b-b328-3a823e43552a"/>
    <ds:schemaRef ds:uri="http://schemas.microsoft.com/sharepoint/v3"/>
  </ds:schemaRefs>
</ds:datastoreItem>
</file>

<file path=customXml/itemProps3.xml><?xml version="1.0" encoding="utf-8"?>
<ds:datastoreItem xmlns:ds="http://schemas.openxmlformats.org/officeDocument/2006/customXml" ds:itemID="{1B30CED3-C1B7-47EB-8AEA-04F28651D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b61073a-66ec-472b-b328-3a823e43552a"/>
    <ds:schemaRef ds:uri="e7bedb6b-deba-4604-9872-5c8387a759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CQ_Template_2020</Template>
  <TotalTime>21949</TotalTime>
  <Words>4551</Words>
  <Application>Microsoft Office PowerPoint</Application>
  <PresentationFormat>Widescreen</PresentationFormat>
  <Paragraphs>334</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CQ_Template_2020</vt:lpstr>
      <vt:lpstr>Caries Risk Assessment: Identifying and Interpreting Patient Risk</vt:lpstr>
      <vt:lpstr>Learning Objectives</vt:lpstr>
      <vt:lpstr>K-W-L Chart</vt:lpstr>
      <vt:lpstr>What do you need to develop caries?</vt:lpstr>
      <vt:lpstr>From Surgical Model to Medical Model</vt:lpstr>
      <vt:lpstr>What does CAMBRA stand for?</vt:lpstr>
      <vt:lpstr>PowerPoint Presentation</vt:lpstr>
      <vt:lpstr>Understanding Caries Risk Assessment Approaches </vt:lpstr>
      <vt:lpstr>Caries Balance Model:  Featherstone’s Caries Balance Model*</vt:lpstr>
      <vt:lpstr>High Protective Factors and Low Risk Factors</vt:lpstr>
      <vt:lpstr>Risk Factors for Dental Caries</vt:lpstr>
      <vt:lpstr>Low Protective Factors and High Risk Factors</vt:lpstr>
      <vt:lpstr>Evidence-Based Protective Factors for Dental Caries</vt:lpstr>
      <vt:lpstr>Preventive and Therapeutic Strategies for  Caries Management</vt:lpstr>
      <vt:lpstr>PowerPoint Presentation</vt:lpstr>
      <vt:lpstr>Caries Risk Assessment Form</vt:lpstr>
      <vt:lpstr>Caries Risk Assessment Sample #1</vt:lpstr>
      <vt:lpstr>CAMBRA Suggested Treatment Protocols</vt:lpstr>
      <vt:lpstr>Caries Risk Assessment</vt:lpstr>
      <vt:lpstr>Activity: Classifying Caries Factors</vt:lpstr>
      <vt:lpstr>Assigning a Risk Level</vt:lpstr>
      <vt:lpstr>PowerPoint Presentation</vt:lpstr>
      <vt:lpstr>PowerPoint Presentation</vt:lpstr>
      <vt:lpstr>Self-Management Menu of Options</vt:lpstr>
      <vt:lpstr>PowerPoint Presentation</vt:lpstr>
      <vt:lpstr>Caries Risk Conversations</vt:lpstr>
      <vt:lpstr>PowerPoint Presentation</vt:lpstr>
      <vt:lpstr>Shared Decision-Making</vt:lpstr>
      <vt:lpstr>What Is the Goal?</vt:lpstr>
      <vt:lpstr>K-W-L Chart</vt:lpstr>
      <vt:lpstr>Caries Management and Prevention: A Risk-Based 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Disease</dc:title>
  <dc:creator>Angela W</dc:creator>
  <cp:lastModifiedBy>Michael Briddon</cp:lastModifiedBy>
  <cp:revision>73</cp:revision>
  <cp:lastPrinted>2026-03-29T11:32:18Z</cp:lastPrinted>
  <dcterms:created xsi:type="dcterms:W3CDTF">2023-10-13T22:07:45Z</dcterms:created>
  <dcterms:modified xsi:type="dcterms:W3CDTF">2026-04-10T16:08:58Z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0x0101004171A02DDD288A47B6349D79D2BC7DBE</vt:lpwstr>
  </property>
  <property fmtid="{D5CDD505-2E9C-101B-9397-08002B2CF9AE}" pid="3" name="_ExtendedDescription">
    <vt:lpwstr/>
  </property>
  <property fmtid="{D5CDD505-2E9C-101B-9397-08002B2CF9AE}" pid="4" name="Order">
    <vt:lpwstr>159000.000000000</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y fmtid="{D5CDD505-2E9C-101B-9397-08002B2CF9AE}" pid="8" name="MSIP_Label_f78b96c2-3b53-48be-bf5a-3793da9afc77_Enabled">
    <vt:lpwstr>true</vt:lpwstr>
  </property>
  <property fmtid="{D5CDD505-2E9C-101B-9397-08002B2CF9AE}" pid="9" name="MSIP_Label_f78b96c2-3b53-48be-bf5a-3793da9afc77_SetDate">
    <vt:lpwstr>2026-04-06T14:01:05Z</vt:lpwstr>
  </property>
  <property fmtid="{D5CDD505-2E9C-101B-9397-08002B2CF9AE}" pid="10" name="MSIP_Label_f78b96c2-3b53-48be-bf5a-3793da9afc77_Method">
    <vt:lpwstr>Privileged</vt:lpwstr>
  </property>
  <property fmtid="{D5CDD505-2E9C-101B-9397-08002B2CF9AE}" pid="11" name="MSIP_Label_f78b96c2-3b53-48be-bf5a-3793da9afc77_Name">
    <vt:lpwstr>Internal-Only</vt:lpwstr>
  </property>
  <property fmtid="{D5CDD505-2E9C-101B-9397-08002B2CF9AE}" pid="12" name="MSIP_Label_f78b96c2-3b53-48be-bf5a-3793da9afc77_SiteId">
    <vt:lpwstr>70b8dad5-c5e8-4be1-af67-ccc78aa80bba</vt:lpwstr>
  </property>
  <property fmtid="{D5CDD505-2E9C-101B-9397-08002B2CF9AE}" pid="13" name="MSIP_Label_f78b96c2-3b53-48be-bf5a-3793da9afc77_ActionId">
    <vt:lpwstr>87c8b403-faa8-483a-baa8-ae94c2328f1a</vt:lpwstr>
  </property>
  <property fmtid="{D5CDD505-2E9C-101B-9397-08002B2CF9AE}" pid="14" name="MSIP_Label_f78b96c2-3b53-48be-bf5a-3793da9afc77_ContentBits">
    <vt:lpwstr>2</vt:lpwstr>
  </property>
  <property fmtid="{D5CDD505-2E9C-101B-9397-08002B2CF9AE}" pid="15" name="MSIP_Label_f78b96c2-3b53-48be-bf5a-3793da9afc77_Tag">
    <vt:lpwstr>10, 0, 1, 1</vt:lpwstr>
  </property>
  <property fmtid="{D5CDD505-2E9C-101B-9397-08002B2CF9AE}" pid="16" name="ClassificationContentMarkingFooterLocations">
    <vt:lpwstr>CQ_Template_2020:6</vt:lpwstr>
  </property>
  <property fmtid="{D5CDD505-2E9C-101B-9397-08002B2CF9AE}" pid="17" name="ClassificationContentMarkingFooterText">
    <vt:lpwstr>Internal-Only</vt:lpwstr>
  </property>
</Properties>
</file>