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comments/modernComment_11D_20E2D086.xml" ContentType="application/vnd.ms-powerpoint.comments+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1.xml" ContentType="application/vnd.openxmlformats-officedocument.presentationml.notesSlide+xml"/>
  <Override PartName="/ppt/comments/modernComment_15F_FECC9EA3.xml" ContentType="application/vnd.ms-powerpoint.comments+xml"/>
  <Override PartName="/ppt/tags/tag58.xml" ContentType="application/vnd.openxmlformats-officedocument.presentationml.tags+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5.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8.xml" ContentType="application/vnd.openxmlformats-officedocument.presentationml.notesSlide+xml"/>
  <Override PartName="/ppt/comments/modernComment_138_9E294CFC.xml" ContentType="application/vnd.ms-powerpoint.comments+xml"/>
  <Override PartName="/ppt/tags/tag72.xml" ContentType="application/vnd.openxmlformats-officedocument.presentationml.tags+xml"/>
  <Override PartName="/ppt/tags/tag73.xml" ContentType="application/vnd.openxmlformats-officedocument.presentationml.tags+xml"/>
  <Override PartName="/ppt/notesSlides/notesSlide1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1.xml" ContentType="application/vnd.openxmlformats-officedocument.presentationml.notesSlide+xml"/>
  <Override PartName="/ppt/comments/modernComment_13A_80001092.xml" ContentType="application/vnd.ms-powerpoint.comments+xml"/>
  <Override PartName="/ppt/tags/tag78.xml" ContentType="application/vnd.openxmlformats-officedocument.presentationml.tags+xml"/>
  <Override PartName="/ppt/tags/tag79.xml" ContentType="application/vnd.openxmlformats-officedocument.presentationml.tags+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0.xml" ContentType="application/vnd.openxmlformats-officedocument.presentationml.tags+xml"/>
  <Override PartName="/ppt/tags/tag81.xml" ContentType="application/vnd.openxmlformats-officedocument.presentationml.tags+xml"/>
  <Override PartName="/ppt/notesSlides/notesSlide2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5.xml" ContentType="application/vnd.openxmlformats-officedocument.presentationml.notesSlide+xml"/>
  <Override PartName="/ppt/comments/modernComment_13D_916894B1.xml" ContentType="application/vnd.ms-powerpoint.comments+xml"/>
  <Override PartName="/ppt/tags/tag86.xml" ContentType="application/vnd.openxmlformats-officedocument.presentationml.tags+xml"/>
  <Override PartName="/ppt/tags/tag87.xml" ContentType="application/vnd.openxmlformats-officedocument.presentationml.tags+xml"/>
  <Override PartName="/ppt/notesSlides/notesSlide26.xml" ContentType="application/vnd.openxmlformats-officedocument.presentationml.notesSlide+xml"/>
  <Override PartName="/ppt/comments/modernComment_140_AC9C3E5.xml" ContentType="application/vnd.ms-powerpoint.comments+xml"/>
  <Override PartName="/ppt/tags/tag88.xml" ContentType="application/vnd.openxmlformats-officedocument.presentationml.tags+xml"/>
  <Override PartName="/ppt/tags/tag89.xml" ContentType="application/vnd.openxmlformats-officedocument.presentationml.tags+xml"/>
  <Override PartName="/ppt/notesSlides/notesSlide2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28.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2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3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3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32.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33.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3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6.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37.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38.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39.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6"/>
  </p:notesMasterIdLst>
  <p:handoutMasterIdLst>
    <p:handoutMasterId r:id="rId47"/>
  </p:handoutMasterIdLst>
  <p:sldIdLst>
    <p:sldId id="260" r:id="rId5"/>
    <p:sldId id="265" r:id="rId6"/>
    <p:sldId id="284" r:id="rId7"/>
    <p:sldId id="285" r:id="rId8"/>
    <p:sldId id="299" r:id="rId9"/>
    <p:sldId id="300" r:id="rId10"/>
    <p:sldId id="301" r:id="rId11"/>
    <p:sldId id="303" r:id="rId12"/>
    <p:sldId id="348" r:id="rId13"/>
    <p:sldId id="349" r:id="rId14"/>
    <p:sldId id="351" r:id="rId15"/>
    <p:sldId id="358" r:id="rId16"/>
    <p:sldId id="306" r:id="rId17"/>
    <p:sldId id="308" r:id="rId18"/>
    <p:sldId id="307" r:id="rId19"/>
    <p:sldId id="352" r:id="rId20"/>
    <p:sldId id="353" r:id="rId21"/>
    <p:sldId id="312" r:id="rId22"/>
    <p:sldId id="311" r:id="rId23"/>
    <p:sldId id="313" r:id="rId24"/>
    <p:sldId id="314" r:id="rId25"/>
    <p:sldId id="357" r:id="rId26"/>
    <p:sldId id="315" r:id="rId27"/>
    <p:sldId id="316" r:id="rId28"/>
    <p:sldId id="317" r:id="rId29"/>
    <p:sldId id="320" r:id="rId30"/>
    <p:sldId id="321" r:id="rId31"/>
    <p:sldId id="342" r:id="rId32"/>
    <p:sldId id="343" r:id="rId33"/>
    <p:sldId id="344" r:id="rId34"/>
    <p:sldId id="325" r:id="rId35"/>
    <p:sldId id="345" r:id="rId36"/>
    <p:sldId id="346" r:id="rId37"/>
    <p:sldId id="347" r:id="rId38"/>
    <p:sldId id="329" r:id="rId39"/>
    <p:sldId id="354" r:id="rId40"/>
    <p:sldId id="355" r:id="rId41"/>
    <p:sldId id="356" r:id="rId42"/>
    <p:sldId id="333" r:id="rId43"/>
    <p:sldId id="335" r:id="rId44"/>
    <p:sldId id="336" r:id="rId45"/>
  </p:sldIdLst>
  <p:sldSz cx="12192000" cy="6858000"/>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04" userDrawn="1">
          <p15:clr>
            <a:srgbClr val="A4A3A4"/>
          </p15:clr>
        </p15:guide>
        <p15:guide id="4" orient="horz" pos="1776" userDrawn="1">
          <p15:clr>
            <a:srgbClr val="A4A3A4"/>
          </p15:clr>
        </p15:guide>
        <p15:guide id="5" orient="horz" pos="2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BA614C-307D-85EB-6896-8828E60AC4FE}" name="Erinne Kennedy" initials="" userId="S::ErKennedy@kansascity.edu::dc372146-dd41-485f-989d-8c81864af704" providerId="AD"/>
  <p188:author id="{09B70699-0319-D40A-1726-C0B89086F054}" name="Wolfe, Josefine O" initials="JW" userId="S::jow423@eid.utexas.edu::49d78f66-35c2-4d68-a0a7-58e286d3a822" providerId="AD"/>
  <p188:author id="{7C1086A2-111A-4099-9166-FD29E2AEA109}" name="Michael Briddon" initials="MB" userId="S::mbriddon@carequest.org::53d95c7a-2db2-4e16-a4b0-3ab0fd1e3a50" providerId="AD"/>
  <p188:author id="{25DE45E3-A802-372C-6E35-EB87EF8067EC}" name="Jason Schneiderman" initials="JS" userId="S::Jason.Schneiderman@YMCA.NET::cbe8d247-c879-4f0f-a28b-d0bd778a6a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328"/>
    <a:srgbClr val="2C378E"/>
    <a:srgbClr val="E95329"/>
    <a:srgbClr val="4F9CCF"/>
    <a:srgbClr val="C1DFF8"/>
    <a:srgbClr val="3A913F"/>
    <a:srgbClr val="4F9BCE"/>
    <a:srgbClr val="862633"/>
    <a:srgbClr val="008CA0"/>
    <a:srgbClr val="8B84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52" autoAdjust="0"/>
    <p:restoredTop sz="81838"/>
  </p:normalViewPr>
  <p:slideViewPr>
    <p:cSldViewPr snapToGrid="0" snapToObjects="1">
      <p:cViewPr varScale="1">
        <p:scale>
          <a:sx n="82" d="100"/>
          <a:sy n="82" d="100"/>
        </p:scale>
        <p:origin x="522" y="300"/>
      </p:cViewPr>
      <p:guideLst>
        <p:guide orient="horz" pos="2160"/>
        <p:guide pos="3840"/>
        <p:guide orient="horz" pos="504"/>
        <p:guide orient="horz" pos="1776"/>
        <p:guide orient="horz" pos="27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89" d="100"/>
          <a:sy n="89" d="100"/>
        </p:scale>
        <p:origin x="373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1D_20E2D086.xml><?xml version="1.0" encoding="utf-8"?>
<p188:cmLst xmlns:a="http://schemas.openxmlformats.org/drawingml/2006/main" xmlns:r="http://schemas.openxmlformats.org/officeDocument/2006/relationships" xmlns:p188="http://schemas.microsoft.com/office/powerpoint/2018/8/main">
  <p188:cm id="{1F17B186-85A0-4B9A-BE53-26E6F31D111A}" authorId="{7C1086A2-111A-4099-9166-FD29E2AEA109}" created="2026-04-06T13:47:40.240">
    <ac:deMkLst xmlns:ac="http://schemas.microsoft.com/office/drawing/2013/main/command">
      <pc:docMk xmlns:pc="http://schemas.microsoft.com/office/powerpoint/2013/main/command"/>
      <pc:sldMk xmlns:pc="http://schemas.microsoft.com/office/powerpoint/2013/main/command" cId="551735430" sldId="285"/>
      <ac:spMk id="9" creationId="{9CD19C29-A9A3-EA4B-9BEC-3E47DA0012E4}"/>
    </ac:deMkLst>
    <p188:txBody>
      <a:bodyPr/>
      <a:lstStyle/>
      <a:p>
        <a:r>
          <a:rPr lang="en-US"/>
          <a:t>“Environment” is misspelled in the image on the far right; possible to fix? </a:t>
        </a:r>
      </a:p>
    </p188:txBody>
  </p188:cm>
</p188:cmLst>
</file>

<file path=ppt/comments/modernComment_138_9E294CFC.xml><?xml version="1.0" encoding="utf-8"?>
<p188:cmLst xmlns:a="http://schemas.openxmlformats.org/drawingml/2006/main" xmlns:r="http://schemas.openxmlformats.org/officeDocument/2006/relationships" xmlns:p188="http://schemas.microsoft.com/office/powerpoint/2018/8/main">
  <p188:cm id="{3086B5C4-377B-4191-987E-011001D011E4}" authorId="{7C1086A2-111A-4099-9166-FD29E2AEA109}" created="2026-04-06T13:50:48.848">
    <pc:sldMkLst xmlns:pc="http://schemas.microsoft.com/office/powerpoint/2013/main/command">
      <pc:docMk/>
      <pc:sldMk cId="2653506812" sldId="312"/>
    </pc:sldMkLst>
    <p188:txBody>
      <a:bodyPr/>
      <a:lstStyle/>
      <a:p>
        <a:r>
          <a:rPr lang="en-US"/>
          <a:t>Same notes as slide 10. Intentional? </a:t>
        </a:r>
      </a:p>
    </p188:txBody>
  </p188:cm>
</p188:cmLst>
</file>

<file path=ppt/comments/modernComment_13A_80001092.xml><?xml version="1.0" encoding="utf-8"?>
<p188:cmLst xmlns:a="http://schemas.openxmlformats.org/drawingml/2006/main" xmlns:r="http://schemas.openxmlformats.org/officeDocument/2006/relationships" xmlns:p188="http://schemas.microsoft.com/office/powerpoint/2018/8/main">
  <p188:cm id="{CCF0D29B-C8BA-4B23-8254-64D157969E90}" authorId="{7C1086A2-111A-4099-9166-FD29E2AEA109}" created="2026-04-06T13:51:16.461">
    <ac:deMkLst xmlns:ac="http://schemas.microsoft.com/office/drawing/2013/main/command">
      <pc:docMk xmlns:pc="http://schemas.microsoft.com/office/powerpoint/2013/main/command"/>
      <pc:sldMk xmlns:pc="http://schemas.microsoft.com/office/powerpoint/2013/main/command" cId="2147487890" sldId="314"/>
      <ac:spMk id="10" creationId="{CACE4219-3EC8-0E42-B6F7-C684A967C5F6}"/>
    </ac:deMkLst>
    <p188:txBody>
      <a:bodyPr/>
      <a:lstStyle/>
      <a:p>
        <a:r>
          <a:rPr lang="en-US"/>
          <a:t>This link goes to the journal but not to the article. Is there a better one?</a:t>
        </a:r>
      </a:p>
    </p188:txBody>
  </p188:cm>
</p188:cmLst>
</file>

<file path=ppt/comments/modernComment_13D_916894B1.xml><?xml version="1.0" encoding="utf-8"?>
<p188:cmLst xmlns:a="http://schemas.openxmlformats.org/drawingml/2006/main" xmlns:r="http://schemas.openxmlformats.org/officeDocument/2006/relationships" xmlns:p188="http://schemas.microsoft.com/office/powerpoint/2018/8/main">
  <p188:cm id="{ABFFBBC9-637D-4DEC-8CF9-0ED342C18B29}" authorId="{7C1086A2-111A-4099-9166-FD29E2AEA109}" created="2026-04-06T13:52:00.148">
    <pc:sldMkLst xmlns:pc="http://schemas.microsoft.com/office/powerpoint/2013/main/command">
      <pc:docMk/>
      <pc:sldMk cId="2439550129" sldId="317"/>
    </pc:sldMkLst>
    <p188:txBody>
      <a:bodyPr/>
      <a:lstStyle/>
      <a:p>
        <a:r>
          <a:rPr lang="en-US"/>
          <a:t>“yoghurt” is spelled the UK way in the graphic; possible to fix? </a:t>
        </a:r>
      </a:p>
    </p188:txBody>
  </p188:cm>
</p188:cmLst>
</file>

<file path=ppt/comments/modernComment_140_AC9C3E5.xml><?xml version="1.0" encoding="utf-8"?>
<p188:cmLst xmlns:a="http://schemas.openxmlformats.org/drawingml/2006/main" xmlns:r="http://schemas.openxmlformats.org/officeDocument/2006/relationships" xmlns:p188="http://schemas.microsoft.com/office/powerpoint/2018/8/main">
  <p188:cm id="{30C2DDF0-84BE-44C1-A4F5-D340765AE66F}" authorId="{7C1086A2-111A-4099-9166-FD29E2AEA109}" created="2026-04-06T13:52:22.443">
    <pc:sldMkLst xmlns:pc="http://schemas.microsoft.com/office/powerpoint/2013/main/command">
      <pc:docMk/>
      <pc:sldMk cId="180995045" sldId="320"/>
    </pc:sldMkLst>
    <p188:txBody>
      <a:bodyPr/>
      <a:lstStyle/>
      <a:p>
        <a:r>
          <a:rPr lang="en-US"/>
          <a:t>Same note about misspelled “Environment” in the graphic. </a:t>
        </a:r>
      </a:p>
    </p188:txBody>
  </p188:cm>
</p188:cmLst>
</file>

<file path=ppt/comments/modernComment_15F_FECC9EA3.xml><?xml version="1.0" encoding="utf-8"?>
<p188:cmLst xmlns:a="http://schemas.openxmlformats.org/drawingml/2006/main" xmlns:r="http://schemas.openxmlformats.org/officeDocument/2006/relationships" xmlns:p188="http://schemas.microsoft.com/office/powerpoint/2018/8/main">
  <p188:cm id="{8C9B450C-E5B7-4BFA-9618-81C1D4A06F63}" authorId="{7C1086A2-111A-4099-9166-FD29E2AEA109}" created="2026-04-06T13:49:26.880">
    <pc:sldMkLst xmlns:pc="http://schemas.microsoft.com/office/powerpoint/2013/main/command">
      <pc:docMk/>
      <pc:sldMk cId="4274822819" sldId="351"/>
    </pc:sldMkLst>
    <p188:txBody>
      <a:bodyPr/>
      <a:lstStyle/>
      <a:p>
        <a:r>
          <a:rPr lang="en-US"/>
          <a:t>Same notes as Slide 9 intentional here? </a:t>
        </a:r>
      </a:p>
    </p188:txBody>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AA6978-0A32-0144-9F1C-47A6DABD0E2C}" type="doc">
      <dgm:prSet loTypeId="urn:microsoft.com/office/officeart/2005/8/layout/process1" loCatId="" qsTypeId="urn:microsoft.com/office/officeart/2005/8/quickstyle/simple1" qsCatId="simple" csTypeId="urn:microsoft.com/office/officeart/2005/8/colors/accent2_2" csCatId="accent2" phldr="1"/>
      <dgm:spPr/>
      <dgm:t>
        <a:bodyPr/>
        <a:lstStyle/>
        <a:p>
          <a:endParaRPr lang="en-US"/>
        </a:p>
      </dgm:t>
    </dgm:pt>
    <dgm:pt modelId="{6650C2DD-6708-EC45-B91A-BB748AFD1A12}">
      <dgm:prSet phldrT="[Text]"/>
      <dgm:spPr/>
      <dgm:t>
        <a:bodyPr/>
        <a:lstStyle/>
        <a:p>
          <a:pPr>
            <a:buNone/>
          </a:pPr>
          <a:r>
            <a:rPr lang="en-US" dirty="0"/>
            <a:t>Frequent sugar exposure</a:t>
          </a:r>
        </a:p>
      </dgm:t>
    </dgm:pt>
    <dgm:pt modelId="{680F4C6C-58EA-CE4C-8F87-FEA33B2B0C21}" type="parTrans" cxnId="{0715B2C2-3638-3D4F-8ACA-BBB48777275D}">
      <dgm:prSet/>
      <dgm:spPr/>
      <dgm:t>
        <a:bodyPr/>
        <a:lstStyle/>
        <a:p>
          <a:endParaRPr lang="en-US"/>
        </a:p>
      </dgm:t>
    </dgm:pt>
    <dgm:pt modelId="{95E59F55-7A4E-6648-B9BC-39A56BB1CD13}" type="sibTrans" cxnId="{0715B2C2-3638-3D4F-8ACA-BBB48777275D}">
      <dgm:prSet/>
      <dgm:spPr/>
      <dgm:t>
        <a:bodyPr/>
        <a:lstStyle/>
        <a:p>
          <a:endParaRPr lang="en-US"/>
        </a:p>
      </dgm:t>
    </dgm:pt>
    <dgm:pt modelId="{5CFA5A0F-E832-3F42-AF1B-C3E69F1DA6EA}">
      <dgm:prSet phldrT="[Text]"/>
      <dgm:spPr/>
      <dgm:t>
        <a:bodyPr/>
        <a:lstStyle/>
        <a:p>
          <a:pPr>
            <a:buNone/>
          </a:pPr>
          <a:r>
            <a:rPr lang="en-US" dirty="0"/>
            <a:t>Bacteria ferment sugars and produce acids</a:t>
          </a:r>
        </a:p>
      </dgm:t>
    </dgm:pt>
    <dgm:pt modelId="{3250FBE2-C4EB-704C-A3D8-51B336D49B6A}" type="parTrans" cxnId="{B1F2C5BC-E985-3C4F-830D-C9BC5E6EBE37}">
      <dgm:prSet/>
      <dgm:spPr/>
      <dgm:t>
        <a:bodyPr/>
        <a:lstStyle/>
        <a:p>
          <a:endParaRPr lang="en-US"/>
        </a:p>
      </dgm:t>
    </dgm:pt>
    <dgm:pt modelId="{74363AA2-448C-8E4D-BE4C-DA3936C0A0FE}" type="sibTrans" cxnId="{B1F2C5BC-E985-3C4F-830D-C9BC5E6EBE37}">
      <dgm:prSet/>
      <dgm:spPr/>
      <dgm:t>
        <a:bodyPr/>
        <a:lstStyle/>
        <a:p>
          <a:endParaRPr lang="en-US"/>
        </a:p>
      </dgm:t>
    </dgm:pt>
    <dgm:pt modelId="{5DB71279-228B-ED4F-8500-4BD2A79082A6}">
      <dgm:prSet phldrT="[Text]"/>
      <dgm:spPr/>
      <dgm:t>
        <a:bodyPr/>
        <a:lstStyle/>
        <a:p>
          <a:pPr>
            <a:buNone/>
          </a:pPr>
          <a:r>
            <a:rPr lang="en-US" dirty="0"/>
            <a:t>Plaque pH drops (acidic environment)</a:t>
          </a:r>
        </a:p>
      </dgm:t>
    </dgm:pt>
    <dgm:pt modelId="{CD5D6653-81E2-6D44-805C-293FAB3503C0}" type="parTrans" cxnId="{071A33CF-3A4E-584B-A3A5-75F2A2CA081B}">
      <dgm:prSet/>
      <dgm:spPr/>
      <dgm:t>
        <a:bodyPr/>
        <a:lstStyle/>
        <a:p>
          <a:endParaRPr lang="en-US"/>
        </a:p>
      </dgm:t>
    </dgm:pt>
    <dgm:pt modelId="{B4019D17-96D5-D34A-A515-4374F852A979}" type="sibTrans" cxnId="{071A33CF-3A4E-584B-A3A5-75F2A2CA081B}">
      <dgm:prSet/>
      <dgm:spPr/>
      <dgm:t>
        <a:bodyPr/>
        <a:lstStyle/>
        <a:p>
          <a:endParaRPr lang="en-US"/>
        </a:p>
      </dgm:t>
    </dgm:pt>
    <dgm:pt modelId="{4081C7F0-D79A-C741-AEAA-2329BB4F9B5C}" type="pres">
      <dgm:prSet presAssocID="{32AA6978-0A32-0144-9F1C-47A6DABD0E2C}" presName="Name0" presStyleCnt="0">
        <dgm:presLayoutVars>
          <dgm:dir/>
          <dgm:resizeHandles val="exact"/>
        </dgm:presLayoutVars>
      </dgm:prSet>
      <dgm:spPr/>
    </dgm:pt>
    <dgm:pt modelId="{4C806A57-2F16-B444-9B17-29D8AAC18155}" type="pres">
      <dgm:prSet presAssocID="{6650C2DD-6708-EC45-B91A-BB748AFD1A12}" presName="node" presStyleLbl="node1" presStyleIdx="0" presStyleCnt="3">
        <dgm:presLayoutVars>
          <dgm:bulletEnabled val="1"/>
        </dgm:presLayoutVars>
      </dgm:prSet>
      <dgm:spPr/>
    </dgm:pt>
    <dgm:pt modelId="{2B479EC3-4414-004B-8B16-694CEE5C5787}" type="pres">
      <dgm:prSet presAssocID="{95E59F55-7A4E-6648-B9BC-39A56BB1CD13}" presName="sibTrans" presStyleLbl="sibTrans2D1" presStyleIdx="0" presStyleCnt="2"/>
      <dgm:spPr/>
    </dgm:pt>
    <dgm:pt modelId="{39D3DB71-F66E-A849-81E2-4E9FDA2373E2}" type="pres">
      <dgm:prSet presAssocID="{95E59F55-7A4E-6648-B9BC-39A56BB1CD13}" presName="connectorText" presStyleLbl="sibTrans2D1" presStyleIdx="0" presStyleCnt="2"/>
      <dgm:spPr/>
    </dgm:pt>
    <dgm:pt modelId="{DDAB0DB2-6B4E-F348-A578-E6CDA55018D3}" type="pres">
      <dgm:prSet presAssocID="{5CFA5A0F-E832-3F42-AF1B-C3E69F1DA6EA}" presName="node" presStyleLbl="node1" presStyleIdx="1" presStyleCnt="3">
        <dgm:presLayoutVars>
          <dgm:bulletEnabled val="1"/>
        </dgm:presLayoutVars>
      </dgm:prSet>
      <dgm:spPr/>
    </dgm:pt>
    <dgm:pt modelId="{49E0FA74-C0DB-8140-8671-8028F7540B61}" type="pres">
      <dgm:prSet presAssocID="{74363AA2-448C-8E4D-BE4C-DA3936C0A0FE}" presName="sibTrans" presStyleLbl="sibTrans2D1" presStyleIdx="1" presStyleCnt="2"/>
      <dgm:spPr/>
    </dgm:pt>
    <dgm:pt modelId="{4FC66D65-0757-784A-90F1-80C8EEEE716D}" type="pres">
      <dgm:prSet presAssocID="{74363AA2-448C-8E4D-BE4C-DA3936C0A0FE}" presName="connectorText" presStyleLbl="sibTrans2D1" presStyleIdx="1" presStyleCnt="2"/>
      <dgm:spPr/>
    </dgm:pt>
    <dgm:pt modelId="{CBCFBE03-C5EA-0F4D-92D0-69D393135640}" type="pres">
      <dgm:prSet presAssocID="{5DB71279-228B-ED4F-8500-4BD2A79082A6}" presName="node" presStyleLbl="node1" presStyleIdx="2" presStyleCnt="3">
        <dgm:presLayoutVars>
          <dgm:bulletEnabled val="1"/>
        </dgm:presLayoutVars>
      </dgm:prSet>
      <dgm:spPr/>
    </dgm:pt>
  </dgm:ptLst>
  <dgm:cxnLst>
    <dgm:cxn modelId="{02769218-0E6A-3B40-89C7-BA49BD62B269}" type="presOf" srcId="{5CFA5A0F-E832-3F42-AF1B-C3E69F1DA6EA}" destId="{DDAB0DB2-6B4E-F348-A578-E6CDA55018D3}" srcOrd="0" destOrd="0" presId="urn:microsoft.com/office/officeart/2005/8/layout/process1"/>
    <dgm:cxn modelId="{15301B31-8436-2443-9F5C-5CB6EF9EBAF9}" type="presOf" srcId="{95E59F55-7A4E-6648-B9BC-39A56BB1CD13}" destId="{2B479EC3-4414-004B-8B16-694CEE5C5787}" srcOrd="0" destOrd="0" presId="urn:microsoft.com/office/officeart/2005/8/layout/process1"/>
    <dgm:cxn modelId="{72C25349-21F8-6343-B2D2-D3641C084ABF}" type="presOf" srcId="{32AA6978-0A32-0144-9F1C-47A6DABD0E2C}" destId="{4081C7F0-D79A-C741-AEAA-2329BB4F9B5C}" srcOrd="0" destOrd="0" presId="urn:microsoft.com/office/officeart/2005/8/layout/process1"/>
    <dgm:cxn modelId="{C7B2D64B-DD51-F34F-A71E-EAC61F3FC4C5}" type="presOf" srcId="{5DB71279-228B-ED4F-8500-4BD2A79082A6}" destId="{CBCFBE03-C5EA-0F4D-92D0-69D393135640}" srcOrd="0" destOrd="0" presId="urn:microsoft.com/office/officeart/2005/8/layout/process1"/>
    <dgm:cxn modelId="{3EA6856D-2A4C-7C4D-8B68-1AA25CC99FAC}" type="presOf" srcId="{74363AA2-448C-8E4D-BE4C-DA3936C0A0FE}" destId="{49E0FA74-C0DB-8140-8671-8028F7540B61}" srcOrd="0" destOrd="0" presId="urn:microsoft.com/office/officeart/2005/8/layout/process1"/>
    <dgm:cxn modelId="{21DA1393-D168-4046-B0F8-12E5568EF50C}" type="presOf" srcId="{74363AA2-448C-8E4D-BE4C-DA3936C0A0FE}" destId="{4FC66D65-0757-784A-90F1-80C8EEEE716D}" srcOrd="1" destOrd="0" presId="urn:microsoft.com/office/officeart/2005/8/layout/process1"/>
    <dgm:cxn modelId="{967D0B97-10FD-9E42-A0AE-0C9668B24839}" type="presOf" srcId="{6650C2DD-6708-EC45-B91A-BB748AFD1A12}" destId="{4C806A57-2F16-B444-9B17-29D8AAC18155}" srcOrd="0" destOrd="0" presId="urn:microsoft.com/office/officeart/2005/8/layout/process1"/>
    <dgm:cxn modelId="{4E0FE8A1-4ACA-DD42-8A38-19BD375FD74B}" type="presOf" srcId="{95E59F55-7A4E-6648-B9BC-39A56BB1CD13}" destId="{39D3DB71-F66E-A849-81E2-4E9FDA2373E2}" srcOrd="1" destOrd="0" presId="urn:microsoft.com/office/officeart/2005/8/layout/process1"/>
    <dgm:cxn modelId="{B1F2C5BC-E985-3C4F-830D-C9BC5E6EBE37}" srcId="{32AA6978-0A32-0144-9F1C-47A6DABD0E2C}" destId="{5CFA5A0F-E832-3F42-AF1B-C3E69F1DA6EA}" srcOrd="1" destOrd="0" parTransId="{3250FBE2-C4EB-704C-A3D8-51B336D49B6A}" sibTransId="{74363AA2-448C-8E4D-BE4C-DA3936C0A0FE}"/>
    <dgm:cxn modelId="{0715B2C2-3638-3D4F-8ACA-BBB48777275D}" srcId="{32AA6978-0A32-0144-9F1C-47A6DABD0E2C}" destId="{6650C2DD-6708-EC45-B91A-BB748AFD1A12}" srcOrd="0" destOrd="0" parTransId="{680F4C6C-58EA-CE4C-8F87-FEA33B2B0C21}" sibTransId="{95E59F55-7A4E-6648-B9BC-39A56BB1CD13}"/>
    <dgm:cxn modelId="{071A33CF-3A4E-584B-A3A5-75F2A2CA081B}" srcId="{32AA6978-0A32-0144-9F1C-47A6DABD0E2C}" destId="{5DB71279-228B-ED4F-8500-4BD2A79082A6}" srcOrd="2" destOrd="0" parTransId="{CD5D6653-81E2-6D44-805C-293FAB3503C0}" sibTransId="{B4019D17-96D5-D34A-A515-4374F852A979}"/>
    <dgm:cxn modelId="{8EF3C8C7-2026-EB47-8582-4EF577D55E1E}" type="presParOf" srcId="{4081C7F0-D79A-C741-AEAA-2329BB4F9B5C}" destId="{4C806A57-2F16-B444-9B17-29D8AAC18155}" srcOrd="0" destOrd="0" presId="urn:microsoft.com/office/officeart/2005/8/layout/process1"/>
    <dgm:cxn modelId="{69A6D3E4-884F-A347-89A2-0E6F38474E63}" type="presParOf" srcId="{4081C7F0-D79A-C741-AEAA-2329BB4F9B5C}" destId="{2B479EC3-4414-004B-8B16-694CEE5C5787}" srcOrd="1" destOrd="0" presId="urn:microsoft.com/office/officeart/2005/8/layout/process1"/>
    <dgm:cxn modelId="{08FDCEBF-4E67-6B49-9F78-7FD0CD54F083}" type="presParOf" srcId="{2B479EC3-4414-004B-8B16-694CEE5C5787}" destId="{39D3DB71-F66E-A849-81E2-4E9FDA2373E2}" srcOrd="0" destOrd="0" presId="urn:microsoft.com/office/officeart/2005/8/layout/process1"/>
    <dgm:cxn modelId="{4258276C-49F2-124C-8E0E-285497603A9A}" type="presParOf" srcId="{4081C7F0-D79A-C741-AEAA-2329BB4F9B5C}" destId="{DDAB0DB2-6B4E-F348-A578-E6CDA55018D3}" srcOrd="2" destOrd="0" presId="urn:microsoft.com/office/officeart/2005/8/layout/process1"/>
    <dgm:cxn modelId="{2B46CB1A-F2AD-D640-AD85-4A8B1AA9EA7F}" type="presParOf" srcId="{4081C7F0-D79A-C741-AEAA-2329BB4F9B5C}" destId="{49E0FA74-C0DB-8140-8671-8028F7540B61}" srcOrd="3" destOrd="0" presId="urn:microsoft.com/office/officeart/2005/8/layout/process1"/>
    <dgm:cxn modelId="{56467E03-5275-7C42-B6C8-EF407A66BB63}" type="presParOf" srcId="{49E0FA74-C0DB-8140-8671-8028F7540B61}" destId="{4FC66D65-0757-784A-90F1-80C8EEEE716D}" srcOrd="0" destOrd="0" presId="urn:microsoft.com/office/officeart/2005/8/layout/process1"/>
    <dgm:cxn modelId="{461B890B-BDBD-4043-9E9A-9BE7C0227BE0}" type="presParOf" srcId="{4081C7F0-D79A-C741-AEAA-2329BB4F9B5C}" destId="{CBCFBE03-C5EA-0F4D-92D0-69D393135640}"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F96BF-BC7B-8F4F-B3B5-57F5897C4BB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C58D862B-D303-A040-9530-D3ACC31B7810}">
      <dgm:prSet phldrT="[Text]"/>
      <dgm:spPr/>
      <dgm:t>
        <a:bodyPr/>
        <a:lstStyle/>
        <a:p>
          <a:pPr>
            <a:buNone/>
          </a:pPr>
          <a:r>
            <a:rPr lang="en-US" dirty="0">
              <a:solidFill>
                <a:schemeClr val="tx2"/>
              </a:solidFill>
            </a:rPr>
            <a:t>Biofilm shifts toward more acid-producing bacteria</a:t>
          </a:r>
        </a:p>
      </dgm:t>
    </dgm:pt>
    <dgm:pt modelId="{8E450B16-358F-5D4D-9488-CFABB34D55C7}" type="parTrans" cxnId="{53867CB9-08A8-BB49-9B45-38DF3CA7B615}">
      <dgm:prSet/>
      <dgm:spPr/>
      <dgm:t>
        <a:bodyPr/>
        <a:lstStyle/>
        <a:p>
          <a:endParaRPr lang="en-US">
            <a:solidFill>
              <a:schemeClr val="tx2"/>
            </a:solidFill>
          </a:endParaRPr>
        </a:p>
      </dgm:t>
    </dgm:pt>
    <dgm:pt modelId="{B506352A-C2BF-1341-92FE-4D99197D86C0}" type="sibTrans" cxnId="{53867CB9-08A8-BB49-9B45-38DF3CA7B615}">
      <dgm:prSet/>
      <dgm:spPr/>
      <dgm:t>
        <a:bodyPr/>
        <a:lstStyle/>
        <a:p>
          <a:endParaRPr lang="en-US">
            <a:solidFill>
              <a:schemeClr val="tx2"/>
            </a:solidFill>
          </a:endParaRPr>
        </a:p>
      </dgm:t>
    </dgm:pt>
    <dgm:pt modelId="{EC00C685-7023-A948-A725-E7EDDBB39EFC}">
      <dgm:prSet phldrT="[Text]"/>
      <dgm:spPr/>
      <dgm:t>
        <a:bodyPr/>
        <a:lstStyle/>
        <a:p>
          <a:pPr>
            <a:buNone/>
          </a:pPr>
          <a:r>
            <a:rPr lang="en-US" dirty="0">
              <a:solidFill>
                <a:schemeClr val="tx2"/>
              </a:solidFill>
            </a:rPr>
            <a:t>Repeated acid exposure leads to enamel demineralization</a:t>
          </a:r>
        </a:p>
      </dgm:t>
    </dgm:pt>
    <dgm:pt modelId="{13CE6806-54F5-4945-8E55-2364D3114E02}" type="parTrans" cxnId="{69ED302A-0E94-1543-B4F3-94162885D4E9}">
      <dgm:prSet/>
      <dgm:spPr/>
      <dgm:t>
        <a:bodyPr/>
        <a:lstStyle/>
        <a:p>
          <a:endParaRPr lang="en-US">
            <a:solidFill>
              <a:schemeClr val="tx2"/>
            </a:solidFill>
          </a:endParaRPr>
        </a:p>
      </dgm:t>
    </dgm:pt>
    <dgm:pt modelId="{B857EC35-B85A-364B-9494-1597EDC46B02}" type="sibTrans" cxnId="{69ED302A-0E94-1543-B4F3-94162885D4E9}">
      <dgm:prSet/>
      <dgm:spPr/>
      <dgm:t>
        <a:bodyPr/>
        <a:lstStyle/>
        <a:p>
          <a:endParaRPr lang="en-US">
            <a:solidFill>
              <a:schemeClr val="tx2"/>
            </a:solidFill>
          </a:endParaRPr>
        </a:p>
      </dgm:t>
    </dgm:pt>
    <dgm:pt modelId="{760F0BCA-C767-0042-8D30-1C7F8D82109F}">
      <dgm:prSet/>
      <dgm:spPr/>
      <dgm:t>
        <a:bodyPr/>
        <a:lstStyle/>
        <a:p>
          <a:pPr>
            <a:buNone/>
          </a:pPr>
          <a:r>
            <a:rPr lang="en-US" dirty="0">
              <a:solidFill>
                <a:schemeClr val="tx2"/>
              </a:solidFill>
            </a:rPr>
            <a:t>Caries lesions develop</a:t>
          </a:r>
        </a:p>
      </dgm:t>
    </dgm:pt>
    <dgm:pt modelId="{897C62FA-D362-2C40-A957-6FEBC79B177D}" type="parTrans" cxnId="{7D522CBD-65D9-C946-806C-BA0F96628CA6}">
      <dgm:prSet/>
      <dgm:spPr/>
      <dgm:t>
        <a:bodyPr/>
        <a:lstStyle/>
        <a:p>
          <a:endParaRPr lang="en-US">
            <a:solidFill>
              <a:schemeClr val="tx2"/>
            </a:solidFill>
          </a:endParaRPr>
        </a:p>
      </dgm:t>
    </dgm:pt>
    <dgm:pt modelId="{EA6041BA-25BE-1C4B-9873-55892E768C90}" type="sibTrans" cxnId="{7D522CBD-65D9-C946-806C-BA0F96628CA6}">
      <dgm:prSet/>
      <dgm:spPr/>
      <dgm:t>
        <a:bodyPr/>
        <a:lstStyle/>
        <a:p>
          <a:endParaRPr lang="en-US">
            <a:solidFill>
              <a:schemeClr val="tx2"/>
            </a:solidFill>
          </a:endParaRPr>
        </a:p>
      </dgm:t>
    </dgm:pt>
    <dgm:pt modelId="{1022B35B-C893-C04F-B038-1E62CB6B0D87}">
      <dgm:prSet/>
      <dgm:spPr/>
      <dgm:t>
        <a:bodyPr/>
        <a:lstStyle/>
        <a:p>
          <a:pPr>
            <a:buNone/>
          </a:pPr>
          <a:r>
            <a:rPr lang="en-US" dirty="0">
              <a:solidFill>
                <a:schemeClr val="tx2"/>
              </a:solidFill>
            </a:rPr>
            <a:t>Acid-tolerant bacteria become dominant (</a:t>
          </a:r>
          <a:r>
            <a:rPr lang="en-US" i="1" dirty="0">
              <a:solidFill>
                <a:schemeClr val="tx2"/>
              </a:solidFill>
            </a:rPr>
            <a:t>S. mutans</a:t>
          </a:r>
          <a:r>
            <a:rPr lang="en-US" dirty="0">
              <a:solidFill>
                <a:schemeClr val="tx2"/>
              </a:solidFill>
            </a:rPr>
            <a:t>)</a:t>
          </a:r>
        </a:p>
      </dgm:t>
    </dgm:pt>
    <dgm:pt modelId="{949FFB5E-C37A-C548-8AEA-5F33B011E10C}" type="parTrans" cxnId="{33CA1161-F2EE-9E48-8424-F8CBC575D7AD}">
      <dgm:prSet/>
      <dgm:spPr/>
      <dgm:t>
        <a:bodyPr/>
        <a:lstStyle/>
        <a:p>
          <a:endParaRPr lang="en-US">
            <a:solidFill>
              <a:schemeClr val="tx2"/>
            </a:solidFill>
          </a:endParaRPr>
        </a:p>
      </dgm:t>
    </dgm:pt>
    <dgm:pt modelId="{2550FB81-B321-6E4F-AF71-F40BABA6E740}" type="sibTrans" cxnId="{33CA1161-F2EE-9E48-8424-F8CBC575D7AD}">
      <dgm:prSet/>
      <dgm:spPr/>
      <dgm:t>
        <a:bodyPr/>
        <a:lstStyle/>
        <a:p>
          <a:endParaRPr lang="en-US">
            <a:solidFill>
              <a:schemeClr val="tx2"/>
            </a:solidFill>
          </a:endParaRPr>
        </a:p>
      </dgm:t>
    </dgm:pt>
    <dgm:pt modelId="{EC2157B2-D29A-5049-88A0-D253551BCF81}" type="pres">
      <dgm:prSet presAssocID="{38DF96BF-BC7B-8F4F-B3B5-57F5897C4BB3}" presName="Name0" presStyleCnt="0">
        <dgm:presLayoutVars>
          <dgm:dir/>
          <dgm:resizeHandles val="exact"/>
        </dgm:presLayoutVars>
      </dgm:prSet>
      <dgm:spPr/>
    </dgm:pt>
    <dgm:pt modelId="{5003BA1A-F604-BA4D-ADF3-5EE03F18B4C7}" type="pres">
      <dgm:prSet presAssocID="{1022B35B-C893-C04F-B038-1E62CB6B0D87}" presName="node" presStyleLbl="node1" presStyleIdx="0" presStyleCnt="4">
        <dgm:presLayoutVars>
          <dgm:bulletEnabled val="1"/>
        </dgm:presLayoutVars>
      </dgm:prSet>
      <dgm:spPr/>
    </dgm:pt>
    <dgm:pt modelId="{DFB28E53-8C1F-614F-BD50-60E76840FC6C}" type="pres">
      <dgm:prSet presAssocID="{2550FB81-B321-6E4F-AF71-F40BABA6E740}" presName="sibTrans" presStyleLbl="sibTrans2D1" presStyleIdx="0" presStyleCnt="3"/>
      <dgm:spPr/>
    </dgm:pt>
    <dgm:pt modelId="{F21A0033-9DDA-4F4A-83F6-A6D833024832}" type="pres">
      <dgm:prSet presAssocID="{2550FB81-B321-6E4F-AF71-F40BABA6E740}" presName="connectorText" presStyleLbl="sibTrans2D1" presStyleIdx="0" presStyleCnt="3"/>
      <dgm:spPr/>
    </dgm:pt>
    <dgm:pt modelId="{DC376E67-8D13-5E49-8E5B-6FD5629F7077}" type="pres">
      <dgm:prSet presAssocID="{C58D862B-D303-A040-9530-D3ACC31B7810}" presName="node" presStyleLbl="node1" presStyleIdx="1" presStyleCnt="4">
        <dgm:presLayoutVars>
          <dgm:bulletEnabled val="1"/>
        </dgm:presLayoutVars>
      </dgm:prSet>
      <dgm:spPr/>
    </dgm:pt>
    <dgm:pt modelId="{63988511-E7AB-8E4C-A93E-EC9347F6E379}" type="pres">
      <dgm:prSet presAssocID="{B506352A-C2BF-1341-92FE-4D99197D86C0}" presName="sibTrans" presStyleLbl="sibTrans2D1" presStyleIdx="1" presStyleCnt="3"/>
      <dgm:spPr/>
    </dgm:pt>
    <dgm:pt modelId="{86408F7E-2AE2-7343-953B-084EE95BCFBD}" type="pres">
      <dgm:prSet presAssocID="{B506352A-C2BF-1341-92FE-4D99197D86C0}" presName="connectorText" presStyleLbl="sibTrans2D1" presStyleIdx="1" presStyleCnt="3"/>
      <dgm:spPr/>
    </dgm:pt>
    <dgm:pt modelId="{E26CA46C-D89C-4647-9C5D-4A4CB4DB3A6C}" type="pres">
      <dgm:prSet presAssocID="{EC00C685-7023-A948-A725-E7EDDBB39EFC}" presName="node" presStyleLbl="node1" presStyleIdx="2" presStyleCnt="4">
        <dgm:presLayoutVars>
          <dgm:bulletEnabled val="1"/>
        </dgm:presLayoutVars>
      </dgm:prSet>
      <dgm:spPr/>
    </dgm:pt>
    <dgm:pt modelId="{58E0FF1E-F585-2048-BC2B-12B69078ABDF}" type="pres">
      <dgm:prSet presAssocID="{B857EC35-B85A-364B-9494-1597EDC46B02}" presName="sibTrans" presStyleLbl="sibTrans2D1" presStyleIdx="2" presStyleCnt="3"/>
      <dgm:spPr/>
    </dgm:pt>
    <dgm:pt modelId="{852C3518-8E97-B843-91AD-8789F8C55DD3}" type="pres">
      <dgm:prSet presAssocID="{B857EC35-B85A-364B-9494-1597EDC46B02}" presName="connectorText" presStyleLbl="sibTrans2D1" presStyleIdx="2" presStyleCnt="3"/>
      <dgm:spPr/>
    </dgm:pt>
    <dgm:pt modelId="{FC415AFE-AFEB-504E-AB21-0F63E9063A6D}" type="pres">
      <dgm:prSet presAssocID="{760F0BCA-C767-0042-8D30-1C7F8D82109F}" presName="node" presStyleLbl="node1" presStyleIdx="3" presStyleCnt="4">
        <dgm:presLayoutVars>
          <dgm:bulletEnabled val="1"/>
        </dgm:presLayoutVars>
      </dgm:prSet>
      <dgm:spPr/>
    </dgm:pt>
  </dgm:ptLst>
  <dgm:cxnLst>
    <dgm:cxn modelId="{E5E9C51B-1A9A-AB4F-A3E8-5A2E003ABC86}" type="presOf" srcId="{2550FB81-B321-6E4F-AF71-F40BABA6E740}" destId="{F21A0033-9DDA-4F4A-83F6-A6D833024832}" srcOrd="1" destOrd="0" presId="urn:microsoft.com/office/officeart/2005/8/layout/process1"/>
    <dgm:cxn modelId="{80B11F21-3CA9-E140-89F2-D2A3A9F336B8}" type="presOf" srcId="{1022B35B-C893-C04F-B038-1E62CB6B0D87}" destId="{5003BA1A-F604-BA4D-ADF3-5EE03F18B4C7}" srcOrd="0" destOrd="0" presId="urn:microsoft.com/office/officeart/2005/8/layout/process1"/>
    <dgm:cxn modelId="{69ED302A-0E94-1543-B4F3-94162885D4E9}" srcId="{38DF96BF-BC7B-8F4F-B3B5-57F5897C4BB3}" destId="{EC00C685-7023-A948-A725-E7EDDBB39EFC}" srcOrd="2" destOrd="0" parTransId="{13CE6806-54F5-4945-8E55-2364D3114E02}" sibTransId="{B857EC35-B85A-364B-9494-1597EDC46B02}"/>
    <dgm:cxn modelId="{265D2634-EB99-274D-9574-651106A84768}" type="presOf" srcId="{B506352A-C2BF-1341-92FE-4D99197D86C0}" destId="{63988511-E7AB-8E4C-A93E-EC9347F6E379}" srcOrd="0" destOrd="0" presId="urn:microsoft.com/office/officeart/2005/8/layout/process1"/>
    <dgm:cxn modelId="{C281105F-C76A-8B4A-97B4-CABBE14E002A}" type="presOf" srcId="{760F0BCA-C767-0042-8D30-1C7F8D82109F}" destId="{FC415AFE-AFEB-504E-AB21-0F63E9063A6D}" srcOrd="0" destOrd="0" presId="urn:microsoft.com/office/officeart/2005/8/layout/process1"/>
    <dgm:cxn modelId="{D40A925F-9E9E-C342-BDCC-6DE1F8D783A5}" type="presOf" srcId="{B857EC35-B85A-364B-9494-1597EDC46B02}" destId="{852C3518-8E97-B843-91AD-8789F8C55DD3}" srcOrd="1" destOrd="0" presId="urn:microsoft.com/office/officeart/2005/8/layout/process1"/>
    <dgm:cxn modelId="{33CA1161-F2EE-9E48-8424-F8CBC575D7AD}" srcId="{38DF96BF-BC7B-8F4F-B3B5-57F5897C4BB3}" destId="{1022B35B-C893-C04F-B038-1E62CB6B0D87}" srcOrd="0" destOrd="0" parTransId="{949FFB5E-C37A-C548-8AEA-5F33B011E10C}" sibTransId="{2550FB81-B321-6E4F-AF71-F40BABA6E740}"/>
    <dgm:cxn modelId="{3853DF57-8926-1742-ABA6-47126A0959A1}" type="presOf" srcId="{B506352A-C2BF-1341-92FE-4D99197D86C0}" destId="{86408F7E-2AE2-7343-953B-084EE95BCFBD}" srcOrd="1" destOrd="0" presId="urn:microsoft.com/office/officeart/2005/8/layout/process1"/>
    <dgm:cxn modelId="{5C71137A-29EA-534D-AF87-31D2A359C3EF}" type="presOf" srcId="{38DF96BF-BC7B-8F4F-B3B5-57F5897C4BB3}" destId="{EC2157B2-D29A-5049-88A0-D253551BCF81}" srcOrd="0" destOrd="0" presId="urn:microsoft.com/office/officeart/2005/8/layout/process1"/>
    <dgm:cxn modelId="{049A038E-1D74-E747-94B5-CD18FB043C34}" type="presOf" srcId="{2550FB81-B321-6E4F-AF71-F40BABA6E740}" destId="{DFB28E53-8C1F-614F-BD50-60E76840FC6C}" srcOrd="0" destOrd="0" presId="urn:microsoft.com/office/officeart/2005/8/layout/process1"/>
    <dgm:cxn modelId="{53867CB9-08A8-BB49-9B45-38DF3CA7B615}" srcId="{38DF96BF-BC7B-8F4F-B3B5-57F5897C4BB3}" destId="{C58D862B-D303-A040-9530-D3ACC31B7810}" srcOrd="1" destOrd="0" parTransId="{8E450B16-358F-5D4D-9488-CFABB34D55C7}" sibTransId="{B506352A-C2BF-1341-92FE-4D99197D86C0}"/>
    <dgm:cxn modelId="{7D522CBD-65D9-C946-806C-BA0F96628CA6}" srcId="{38DF96BF-BC7B-8F4F-B3B5-57F5897C4BB3}" destId="{760F0BCA-C767-0042-8D30-1C7F8D82109F}" srcOrd="3" destOrd="0" parTransId="{897C62FA-D362-2C40-A957-6FEBC79B177D}" sibTransId="{EA6041BA-25BE-1C4B-9873-55892E768C90}"/>
    <dgm:cxn modelId="{1E49C3CE-B98F-134B-8E50-210B6B05B657}" type="presOf" srcId="{C58D862B-D303-A040-9530-D3ACC31B7810}" destId="{DC376E67-8D13-5E49-8E5B-6FD5629F7077}" srcOrd="0" destOrd="0" presId="urn:microsoft.com/office/officeart/2005/8/layout/process1"/>
    <dgm:cxn modelId="{AEE188CF-F204-5348-BB35-889CE6CEBC82}" type="presOf" srcId="{B857EC35-B85A-364B-9494-1597EDC46B02}" destId="{58E0FF1E-F585-2048-BC2B-12B69078ABDF}" srcOrd="0" destOrd="0" presId="urn:microsoft.com/office/officeart/2005/8/layout/process1"/>
    <dgm:cxn modelId="{E81EE6D5-23FC-6A40-A185-751D9CEDF63B}" type="presOf" srcId="{EC00C685-7023-A948-A725-E7EDDBB39EFC}" destId="{E26CA46C-D89C-4647-9C5D-4A4CB4DB3A6C}" srcOrd="0" destOrd="0" presId="urn:microsoft.com/office/officeart/2005/8/layout/process1"/>
    <dgm:cxn modelId="{F5F20C4D-91EE-624D-8AD8-DC19B113E0EA}" type="presParOf" srcId="{EC2157B2-D29A-5049-88A0-D253551BCF81}" destId="{5003BA1A-F604-BA4D-ADF3-5EE03F18B4C7}" srcOrd="0" destOrd="0" presId="urn:microsoft.com/office/officeart/2005/8/layout/process1"/>
    <dgm:cxn modelId="{1E31E96D-6789-1C44-A060-5969114B697B}" type="presParOf" srcId="{EC2157B2-D29A-5049-88A0-D253551BCF81}" destId="{DFB28E53-8C1F-614F-BD50-60E76840FC6C}" srcOrd="1" destOrd="0" presId="urn:microsoft.com/office/officeart/2005/8/layout/process1"/>
    <dgm:cxn modelId="{30502F51-9027-7B47-ADCB-EF96AF2A7C0C}" type="presParOf" srcId="{DFB28E53-8C1F-614F-BD50-60E76840FC6C}" destId="{F21A0033-9DDA-4F4A-83F6-A6D833024832}" srcOrd="0" destOrd="0" presId="urn:microsoft.com/office/officeart/2005/8/layout/process1"/>
    <dgm:cxn modelId="{1263D164-0B78-F644-B7B7-4686DCE7DBE8}" type="presParOf" srcId="{EC2157B2-D29A-5049-88A0-D253551BCF81}" destId="{DC376E67-8D13-5E49-8E5B-6FD5629F7077}" srcOrd="2" destOrd="0" presId="urn:microsoft.com/office/officeart/2005/8/layout/process1"/>
    <dgm:cxn modelId="{C34C2B6C-A9C2-BF42-BFC2-AE29DABAA14D}" type="presParOf" srcId="{EC2157B2-D29A-5049-88A0-D253551BCF81}" destId="{63988511-E7AB-8E4C-A93E-EC9347F6E379}" srcOrd="3" destOrd="0" presId="urn:microsoft.com/office/officeart/2005/8/layout/process1"/>
    <dgm:cxn modelId="{100C1D64-3658-DA47-91CE-354BD24E19F7}" type="presParOf" srcId="{63988511-E7AB-8E4C-A93E-EC9347F6E379}" destId="{86408F7E-2AE2-7343-953B-084EE95BCFBD}" srcOrd="0" destOrd="0" presId="urn:microsoft.com/office/officeart/2005/8/layout/process1"/>
    <dgm:cxn modelId="{36AE67A7-1CA1-C641-A618-4BD7CB2E0138}" type="presParOf" srcId="{EC2157B2-D29A-5049-88A0-D253551BCF81}" destId="{E26CA46C-D89C-4647-9C5D-4A4CB4DB3A6C}" srcOrd="4" destOrd="0" presId="urn:microsoft.com/office/officeart/2005/8/layout/process1"/>
    <dgm:cxn modelId="{EB9BA50C-E07B-964E-B3A5-C48610AF9D26}" type="presParOf" srcId="{EC2157B2-D29A-5049-88A0-D253551BCF81}" destId="{58E0FF1E-F585-2048-BC2B-12B69078ABDF}" srcOrd="5" destOrd="0" presId="urn:microsoft.com/office/officeart/2005/8/layout/process1"/>
    <dgm:cxn modelId="{86186B8D-0953-A14D-9039-8FE51D783672}" type="presParOf" srcId="{58E0FF1E-F585-2048-BC2B-12B69078ABDF}" destId="{852C3518-8E97-B843-91AD-8789F8C55DD3}" srcOrd="0" destOrd="0" presId="urn:microsoft.com/office/officeart/2005/8/layout/process1"/>
    <dgm:cxn modelId="{C00B6BDF-2B4A-7740-9FE4-EAF88C1564EF}" type="presParOf" srcId="{EC2157B2-D29A-5049-88A0-D253551BCF81}" destId="{FC415AFE-AFEB-504E-AB21-0F63E9063A6D}"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06A57-2F16-B444-9B17-29D8AAC18155}">
      <dsp:nvSpPr>
        <dsp:cNvPr id="0" name=""/>
        <dsp:cNvSpPr/>
      </dsp:nvSpPr>
      <dsp:spPr>
        <a:xfrm>
          <a:off x="6828" y="1820665"/>
          <a:ext cx="2041058" cy="12246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Frequent sugar exposure</a:t>
          </a:r>
        </a:p>
      </dsp:txBody>
      <dsp:txXfrm>
        <a:off x="42696" y="1856533"/>
        <a:ext cx="1969322" cy="1152898"/>
      </dsp:txXfrm>
    </dsp:sp>
    <dsp:sp modelId="{2B479EC3-4414-004B-8B16-694CEE5C5787}">
      <dsp:nvSpPr>
        <dsp:cNvPr id="0" name=""/>
        <dsp:cNvSpPr/>
      </dsp:nvSpPr>
      <dsp:spPr>
        <a:xfrm>
          <a:off x="2251992" y="2179891"/>
          <a:ext cx="432704" cy="50618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51992" y="2281127"/>
        <a:ext cx="302893" cy="303710"/>
      </dsp:txXfrm>
    </dsp:sp>
    <dsp:sp modelId="{DDAB0DB2-6B4E-F348-A578-E6CDA55018D3}">
      <dsp:nvSpPr>
        <dsp:cNvPr id="0" name=""/>
        <dsp:cNvSpPr/>
      </dsp:nvSpPr>
      <dsp:spPr>
        <a:xfrm>
          <a:off x="2864310" y="1820665"/>
          <a:ext cx="2041058" cy="12246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Bacteria ferment sugars and produce acids</a:t>
          </a:r>
        </a:p>
      </dsp:txBody>
      <dsp:txXfrm>
        <a:off x="2900178" y="1856533"/>
        <a:ext cx="1969322" cy="1152898"/>
      </dsp:txXfrm>
    </dsp:sp>
    <dsp:sp modelId="{49E0FA74-C0DB-8140-8671-8028F7540B61}">
      <dsp:nvSpPr>
        <dsp:cNvPr id="0" name=""/>
        <dsp:cNvSpPr/>
      </dsp:nvSpPr>
      <dsp:spPr>
        <a:xfrm>
          <a:off x="5109474" y="2179891"/>
          <a:ext cx="432704" cy="50618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109474" y="2281127"/>
        <a:ext cx="302893" cy="303710"/>
      </dsp:txXfrm>
    </dsp:sp>
    <dsp:sp modelId="{CBCFBE03-C5EA-0F4D-92D0-69D393135640}">
      <dsp:nvSpPr>
        <dsp:cNvPr id="0" name=""/>
        <dsp:cNvSpPr/>
      </dsp:nvSpPr>
      <dsp:spPr>
        <a:xfrm>
          <a:off x="5721791" y="1820665"/>
          <a:ext cx="2041058" cy="12246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Plaque pH drops (acidic environment)</a:t>
          </a:r>
        </a:p>
      </dsp:txBody>
      <dsp:txXfrm>
        <a:off x="5757659" y="1856533"/>
        <a:ext cx="1969322" cy="1152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3BA1A-F604-BA4D-ADF3-5EE03F18B4C7}">
      <dsp:nvSpPr>
        <dsp:cNvPr id="0" name=""/>
        <dsp:cNvSpPr/>
      </dsp:nvSpPr>
      <dsp:spPr>
        <a:xfrm>
          <a:off x="4833" y="419812"/>
          <a:ext cx="2113528" cy="12681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solidFill>
            </a:rPr>
            <a:t>Acid-tolerant bacteria become dominant (</a:t>
          </a:r>
          <a:r>
            <a:rPr lang="en-US" sz="1900" i="1" kern="1200" dirty="0">
              <a:solidFill>
                <a:schemeClr val="tx2"/>
              </a:solidFill>
            </a:rPr>
            <a:t>S. mutans</a:t>
          </a:r>
          <a:r>
            <a:rPr lang="en-US" sz="1900" kern="1200" dirty="0">
              <a:solidFill>
                <a:schemeClr val="tx2"/>
              </a:solidFill>
            </a:rPr>
            <a:t>)</a:t>
          </a:r>
        </a:p>
      </dsp:txBody>
      <dsp:txXfrm>
        <a:off x="41975" y="456954"/>
        <a:ext cx="2039244" cy="1193832"/>
      </dsp:txXfrm>
    </dsp:sp>
    <dsp:sp modelId="{DFB28E53-8C1F-614F-BD50-60E76840FC6C}">
      <dsp:nvSpPr>
        <dsp:cNvPr id="0" name=""/>
        <dsp:cNvSpPr/>
      </dsp:nvSpPr>
      <dsp:spPr>
        <a:xfrm>
          <a:off x="2329714" y="791793"/>
          <a:ext cx="448067" cy="5241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2"/>
            </a:solidFill>
          </a:endParaRPr>
        </a:p>
      </dsp:txBody>
      <dsp:txXfrm>
        <a:off x="2329714" y="896624"/>
        <a:ext cx="313647" cy="314492"/>
      </dsp:txXfrm>
    </dsp:sp>
    <dsp:sp modelId="{DC376E67-8D13-5E49-8E5B-6FD5629F7077}">
      <dsp:nvSpPr>
        <dsp:cNvPr id="0" name=""/>
        <dsp:cNvSpPr/>
      </dsp:nvSpPr>
      <dsp:spPr>
        <a:xfrm>
          <a:off x="2963773" y="419812"/>
          <a:ext cx="2113528" cy="12681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solidFill>
            </a:rPr>
            <a:t>Biofilm shifts toward more acid-producing bacteria</a:t>
          </a:r>
        </a:p>
      </dsp:txBody>
      <dsp:txXfrm>
        <a:off x="3000915" y="456954"/>
        <a:ext cx="2039244" cy="1193832"/>
      </dsp:txXfrm>
    </dsp:sp>
    <dsp:sp modelId="{63988511-E7AB-8E4C-A93E-EC9347F6E379}">
      <dsp:nvSpPr>
        <dsp:cNvPr id="0" name=""/>
        <dsp:cNvSpPr/>
      </dsp:nvSpPr>
      <dsp:spPr>
        <a:xfrm>
          <a:off x="5288654" y="791793"/>
          <a:ext cx="448067" cy="5241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2"/>
            </a:solidFill>
          </a:endParaRPr>
        </a:p>
      </dsp:txBody>
      <dsp:txXfrm>
        <a:off x="5288654" y="896624"/>
        <a:ext cx="313647" cy="314492"/>
      </dsp:txXfrm>
    </dsp:sp>
    <dsp:sp modelId="{E26CA46C-D89C-4647-9C5D-4A4CB4DB3A6C}">
      <dsp:nvSpPr>
        <dsp:cNvPr id="0" name=""/>
        <dsp:cNvSpPr/>
      </dsp:nvSpPr>
      <dsp:spPr>
        <a:xfrm>
          <a:off x="5922712" y="419812"/>
          <a:ext cx="2113528" cy="12681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solidFill>
            </a:rPr>
            <a:t>Repeated acid exposure leads to enamel demineralization</a:t>
          </a:r>
        </a:p>
      </dsp:txBody>
      <dsp:txXfrm>
        <a:off x="5959854" y="456954"/>
        <a:ext cx="2039244" cy="1193832"/>
      </dsp:txXfrm>
    </dsp:sp>
    <dsp:sp modelId="{58E0FF1E-F585-2048-BC2B-12B69078ABDF}">
      <dsp:nvSpPr>
        <dsp:cNvPr id="0" name=""/>
        <dsp:cNvSpPr/>
      </dsp:nvSpPr>
      <dsp:spPr>
        <a:xfrm>
          <a:off x="8247593" y="791793"/>
          <a:ext cx="448067" cy="5241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2"/>
            </a:solidFill>
          </a:endParaRPr>
        </a:p>
      </dsp:txBody>
      <dsp:txXfrm>
        <a:off x="8247593" y="896624"/>
        <a:ext cx="313647" cy="314492"/>
      </dsp:txXfrm>
    </dsp:sp>
    <dsp:sp modelId="{FC415AFE-AFEB-504E-AB21-0F63E9063A6D}">
      <dsp:nvSpPr>
        <dsp:cNvPr id="0" name=""/>
        <dsp:cNvSpPr/>
      </dsp:nvSpPr>
      <dsp:spPr>
        <a:xfrm>
          <a:off x="8881651" y="419812"/>
          <a:ext cx="2113528" cy="12681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solidFill>
            </a:rPr>
            <a:t>Caries lesions develop</a:t>
          </a:r>
        </a:p>
      </dsp:txBody>
      <dsp:txXfrm>
        <a:off x="8918793" y="456954"/>
        <a:ext cx="2039244" cy="11938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CB43B8-8D47-FB45-85B1-AFC6CB69A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Header Placeholder 5">
            <a:extLst>
              <a:ext uri="{FF2B5EF4-FFF2-40B4-BE49-F238E27FC236}">
                <a16:creationId xmlns:a16="http://schemas.microsoft.com/office/drawing/2014/main" id="{1DA21C38-554B-9446-A581-DBCF89971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7" name="Date Placeholder 6">
            <a:extLst>
              <a:ext uri="{FF2B5EF4-FFF2-40B4-BE49-F238E27FC236}">
                <a16:creationId xmlns:a16="http://schemas.microsoft.com/office/drawing/2014/main" id="{C70FF768-26E6-364B-8B2E-B20D543B18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F03BBB-45FC-8E46-BB83-F2F45572B841}" type="datetimeFigureOut">
              <a:rPr lang="en-US" smtClean="0"/>
              <a:t>4/7/2026</a:t>
            </a:fld>
            <a:endParaRPr lang="en-US"/>
          </a:p>
        </p:txBody>
      </p:sp>
      <p:sp>
        <p:nvSpPr>
          <p:cNvPr id="8" name="Slide Number Placeholder 7">
            <a:extLst>
              <a:ext uri="{FF2B5EF4-FFF2-40B4-BE49-F238E27FC236}">
                <a16:creationId xmlns:a16="http://schemas.microsoft.com/office/drawing/2014/main" id="{5B8EE26C-5435-F847-9B2A-6C5D0CB3E7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57319A-CA25-0842-8766-32DFFA84FB75}" type="slidenum">
              <a:rPr lang="en-US" smtClean="0"/>
              <a:t>‹#›</a:t>
            </a:fld>
            <a:endParaRPr lang="en-US"/>
          </a:p>
        </p:txBody>
      </p:sp>
    </p:spTree>
    <p:extLst>
      <p:ext uri="{BB962C8B-B14F-4D97-AF65-F5344CB8AC3E}">
        <p14:creationId xmlns:p14="http://schemas.microsoft.com/office/powerpoint/2010/main" val="697656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FA5A0-695B-D34E-8D40-B720B47A54DD}"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10BA5-E037-324B-A239-07AF460C56E8}" type="slidenum">
              <a:rPr lang="en-US" smtClean="0"/>
              <a:t>‹#›</a:t>
            </a:fld>
            <a:endParaRPr lang="en-US"/>
          </a:p>
        </p:txBody>
      </p:sp>
    </p:spTree>
    <p:extLst>
      <p:ext uri="{BB962C8B-B14F-4D97-AF65-F5344CB8AC3E}">
        <p14:creationId xmlns:p14="http://schemas.microsoft.com/office/powerpoint/2010/main" val="367483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1177/1544059105084010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16/j.jdent.2014.12.00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177/15440591050840101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will discuss the transmission of the bacteria that cause caries and how this effects saliva and, ultimately, the risk for oral disease. </a:t>
            </a:r>
          </a:p>
        </p:txBody>
      </p:sp>
      <p:sp>
        <p:nvSpPr>
          <p:cNvPr id="4" name="Slide Number Placeholder 3"/>
          <p:cNvSpPr>
            <a:spLocks noGrp="1"/>
          </p:cNvSpPr>
          <p:nvPr>
            <p:ph type="sldNum" sz="quarter" idx="5"/>
          </p:nvPr>
        </p:nvSpPr>
        <p:spPr/>
        <p:txBody>
          <a:bodyPr/>
          <a:lstStyle/>
          <a:p>
            <a:fld id="{EA410BA5-E037-324B-A239-07AF460C56E8}" type="slidenum">
              <a:rPr lang="en-US" smtClean="0"/>
              <a:t>1</a:t>
            </a:fld>
            <a:endParaRPr lang="en-US"/>
          </a:p>
        </p:txBody>
      </p:sp>
    </p:spTree>
    <p:extLst>
      <p:ext uri="{BB962C8B-B14F-4D97-AF65-F5344CB8AC3E}">
        <p14:creationId xmlns:p14="http://schemas.microsoft.com/office/powerpoint/2010/main" val="1735748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55008-C809-16DF-A1AA-23980B067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795C5-CB85-E629-3BDF-53CAF05AB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48F0D-6E9A-DBB6-5987-41E1856A5587}"/>
              </a:ext>
            </a:extLst>
          </p:cNvPr>
          <p:cNvSpPr>
            <a:spLocks noGrp="1"/>
          </p:cNvSpPr>
          <p:nvPr>
            <p:ph type="body" idx="1"/>
          </p:nvPr>
        </p:nvSpPr>
        <p:spPr/>
        <p:txBody>
          <a:bodyPr/>
          <a:lstStyle/>
          <a:p>
            <a:r>
              <a:rPr lang="en-US" dirty="0"/>
              <a:t>Children acquire oral bacteria from multiple caregivers, family members, and environmental exposures.</a:t>
            </a:r>
          </a:p>
          <a:p>
            <a:endParaRPr lang="en-US" dirty="0"/>
          </a:p>
          <a:p>
            <a:r>
              <a:rPr lang="en-US" dirty="0"/>
              <a:t>Among families in Quebec, Canada, they studied 9,903 children and their families. With an 85% completion rate of the survey, researchers found that the association between mother’s dental status and their children's dental status remained after adjusting to confounding variables.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our knowledge, our study is the first to show that edentulous mothers’ children have more caries than do dentate mothers’ children. This occurs on primary as well as on permanent teeth, even when adjusted for important determinants such as socioeconomic status, age, gender, and children's dental-care-related behaviors.”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Reference: C. </a:t>
            </a:r>
            <a:r>
              <a:rPr lang="en-US" dirty="0" err="1">
                <a:effectLst/>
              </a:rPr>
              <a:t>Bedos</a:t>
            </a:r>
            <a:r>
              <a:rPr lang="en-US" dirty="0">
                <a:effectLst/>
              </a:rPr>
              <a:t>, J.M. Brodeur, S. Arpin, and B. Nicolau, “Dental Caries Experience: A Two-Generation Study,” </a:t>
            </a:r>
            <a:r>
              <a:rPr lang="en-US" i="1" dirty="0">
                <a:effectLst/>
              </a:rPr>
              <a:t>Journal of Dent Research</a:t>
            </a:r>
            <a:r>
              <a:rPr lang="en-US" dirty="0">
                <a:effectLst/>
              </a:rPr>
              <a:t>. </a:t>
            </a:r>
            <a:r>
              <a:rPr lang="en-US" sz="1200" b="0" i="0" kern="1200" dirty="0">
                <a:solidFill>
                  <a:schemeClr val="tx1"/>
                </a:solidFill>
                <a:effectLst/>
                <a:latin typeface="+mn-lt"/>
                <a:ea typeface="+mn-ea"/>
                <a:cs typeface="+mn-cs"/>
              </a:rPr>
              <a:t>84(10), 931–936 (</a:t>
            </a:r>
            <a:r>
              <a:rPr lang="en-US" dirty="0">
                <a:effectLst/>
              </a:rPr>
              <a:t>2005), doi:</a:t>
            </a:r>
            <a:r>
              <a:rPr lang="en-US" dirty="0">
                <a:effectLst/>
                <a:hlinkClick r:id="rId3"/>
              </a:rPr>
              <a:t>10.1177/154405910508401011</a:t>
            </a:r>
            <a:r>
              <a:rPr lang="en-US" dirty="0">
                <a:effectLst/>
              </a:rPr>
              <a:t>.</a:t>
            </a:r>
          </a:p>
          <a:p>
            <a:endParaRPr lang="en-US" dirty="0"/>
          </a:p>
        </p:txBody>
      </p:sp>
      <p:sp>
        <p:nvSpPr>
          <p:cNvPr id="4" name="Slide Number Placeholder 3">
            <a:extLst>
              <a:ext uri="{FF2B5EF4-FFF2-40B4-BE49-F238E27FC236}">
                <a16:creationId xmlns:a16="http://schemas.microsoft.com/office/drawing/2014/main" id="{A63D4EB1-C003-3CE9-5253-5461D6FE832D}"/>
              </a:ext>
            </a:extLst>
          </p:cNvPr>
          <p:cNvSpPr>
            <a:spLocks noGrp="1"/>
          </p:cNvSpPr>
          <p:nvPr>
            <p:ph type="sldNum" sz="quarter" idx="5"/>
          </p:nvPr>
        </p:nvSpPr>
        <p:spPr/>
        <p:txBody>
          <a:bodyPr/>
          <a:lstStyle/>
          <a:p>
            <a:fld id="{A2EC831D-AA7D-6D4B-9E9A-AC97125AEC8A}" type="slidenum">
              <a:rPr lang="en-US" smtClean="0"/>
              <a:t>10</a:t>
            </a:fld>
            <a:endParaRPr lang="en-US"/>
          </a:p>
        </p:txBody>
      </p:sp>
    </p:spTree>
    <p:extLst>
      <p:ext uri="{BB962C8B-B14F-4D97-AF65-F5344CB8AC3E}">
        <p14:creationId xmlns:p14="http://schemas.microsoft.com/office/powerpoint/2010/main" val="2020940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E9ADF-CA9B-047B-512E-5360C8B0A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007D1-0F26-766D-89F4-DA1B7E118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069E8-630A-1C7B-97AB-E1CB2BC076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a:solidFill>
                  <a:srgbClr val="EB5A44"/>
                </a:solidFill>
              </a:rPr>
              <a:t>mother</a:t>
            </a:r>
            <a:r>
              <a:rPr lang="en-US" dirty="0"/>
              <a:t> is often a major source of </a:t>
            </a:r>
            <a:r>
              <a:rPr lang="en-US" i="1" dirty="0"/>
              <a:t>S. mutans </a:t>
            </a:r>
            <a:r>
              <a:rPr lang="en-US" dirty="0"/>
              <a:t>for the child, and mother and children have biotypes in common. (Davey </a:t>
            </a:r>
            <a:r>
              <a:rPr lang="en-US" i="1" dirty="0"/>
              <a:t>et al</a:t>
            </a:r>
            <a:r>
              <a:rPr lang="en-US" dirty="0"/>
              <a:t>. 1984, Masuda </a:t>
            </a:r>
            <a:r>
              <a:rPr lang="en-US" i="1" dirty="0"/>
              <a:t>et al</a:t>
            </a:r>
            <a:r>
              <a:rPr lang="en-US" dirty="0"/>
              <a:t>. 1985)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early 1980s, Davey studied the saliva and plaque bacteria of mothers, children, and fathers through 10 families, 5 of which were studied 6 months later. Of the 46 subjects, 93% had </a:t>
            </a:r>
            <a:r>
              <a:rPr lang="en-US" sz="1200" i="1" kern="1200" dirty="0">
                <a:solidFill>
                  <a:schemeClr val="tx1"/>
                </a:solidFill>
                <a:effectLst/>
                <a:latin typeface="+mn-lt"/>
                <a:ea typeface="+mn-ea"/>
                <a:cs typeface="+mn-cs"/>
              </a:rPr>
              <a:t>S. mutans;</a:t>
            </a:r>
            <a:r>
              <a:rPr lang="en-US" sz="1200" kern="1200" dirty="0">
                <a:solidFill>
                  <a:schemeClr val="tx1"/>
                </a:solidFill>
                <a:effectLst/>
                <a:latin typeface="+mn-lt"/>
                <a:ea typeface="+mn-ea"/>
                <a:cs typeface="+mn-cs"/>
              </a:rPr>
              <a:t> of the biotypes, all mouths had c/e/f. 46% had d/g biotypes. Serotyping or bacteriocin looks at the different biotypes of </a:t>
            </a:r>
            <a:r>
              <a:rPr lang="en-US" sz="1200" i="1" kern="1200" dirty="0">
                <a:solidFill>
                  <a:schemeClr val="tx1"/>
                </a:solidFill>
                <a:effectLst/>
                <a:latin typeface="+mn-lt"/>
                <a:ea typeface="+mn-ea"/>
                <a:cs typeface="+mn-cs"/>
              </a:rPr>
              <a:t>S. mutans </a:t>
            </a:r>
            <a:r>
              <a:rPr lang="en-US" sz="1200" kern="1200" dirty="0">
                <a:solidFill>
                  <a:schemeClr val="tx1"/>
                </a:solidFill>
                <a:effectLst/>
                <a:latin typeface="+mn-lt"/>
                <a:ea typeface="+mn-ea"/>
                <a:cs typeface="+mn-cs"/>
              </a:rPr>
              <a:t>and whether or not they are similar.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most fathers did not share strains with children, but all the infected children had at least one strain in common with their mother.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Reference: </a:t>
            </a:r>
            <a:r>
              <a:rPr lang="en-US" sz="1200" b="0" i="0" kern="1200" dirty="0">
                <a:solidFill>
                  <a:schemeClr val="tx1"/>
                </a:solidFill>
                <a:effectLst/>
                <a:latin typeface="+mn-lt"/>
                <a:ea typeface="+mn-ea"/>
                <a:cs typeface="+mn-cs"/>
              </a:rPr>
              <a:t>A.L. Davey, A.H. Rogers, “Multiple types of the bacterium </a:t>
            </a:r>
            <a:r>
              <a:rPr lang="en-US" sz="1200" b="0" i="1" kern="1200" dirty="0">
                <a:solidFill>
                  <a:schemeClr val="tx1"/>
                </a:solidFill>
                <a:effectLst/>
                <a:latin typeface="+mn-lt"/>
                <a:ea typeface="+mn-ea"/>
                <a:cs typeface="+mn-cs"/>
              </a:rPr>
              <a:t>Streptococcus mutans </a:t>
            </a:r>
            <a:r>
              <a:rPr lang="en-US" sz="1200" b="0" i="0" kern="1200" dirty="0">
                <a:solidFill>
                  <a:schemeClr val="tx1"/>
                </a:solidFill>
                <a:effectLst/>
                <a:latin typeface="+mn-lt"/>
                <a:ea typeface="+mn-ea"/>
                <a:cs typeface="+mn-cs"/>
              </a:rPr>
              <a:t>in the human mouth and their intra-family transmission,” </a:t>
            </a:r>
            <a:r>
              <a:rPr lang="en-US" sz="1200" b="0" i="1" kern="1200" dirty="0">
                <a:solidFill>
                  <a:schemeClr val="tx1"/>
                </a:solidFill>
                <a:effectLst/>
                <a:latin typeface="+mn-lt"/>
                <a:ea typeface="+mn-ea"/>
                <a:cs typeface="+mn-cs"/>
              </a:rPr>
              <a:t>Arch Oral Biol</a:t>
            </a:r>
            <a:r>
              <a:rPr lang="en-US" sz="1200" b="0" i="0" kern="1200" dirty="0">
                <a:solidFill>
                  <a:schemeClr val="tx1"/>
                </a:solidFill>
                <a:effectLst/>
                <a:latin typeface="+mn-lt"/>
                <a:ea typeface="+mn-ea"/>
                <a:cs typeface="+mn-cs"/>
              </a:rPr>
              <a:t>, 29(6):453–60 (1984),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10.1016/0003-9969(84)90026-8. </a:t>
            </a:r>
            <a:endParaRPr lang="en-US" dirty="0"/>
          </a:p>
          <a:p>
            <a:endParaRPr lang="en-US" dirty="0"/>
          </a:p>
        </p:txBody>
      </p:sp>
      <p:sp>
        <p:nvSpPr>
          <p:cNvPr id="4" name="Slide Number Placeholder 3">
            <a:extLst>
              <a:ext uri="{FF2B5EF4-FFF2-40B4-BE49-F238E27FC236}">
                <a16:creationId xmlns:a16="http://schemas.microsoft.com/office/drawing/2014/main" id="{DA5D34C7-7762-7598-E0F5-8CA134DC7606}"/>
              </a:ext>
            </a:extLst>
          </p:cNvPr>
          <p:cNvSpPr>
            <a:spLocks noGrp="1"/>
          </p:cNvSpPr>
          <p:nvPr>
            <p:ph type="sldNum" sz="quarter" idx="5"/>
          </p:nvPr>
        </p:nvSpPr>
        <p:spPr/>
        <p:txBody>
          <a:bodyPr/>
          <a:lstStyle/>
          <a:p>
            <a:fld id="{A2EC831D-AA7D-6D4B-9E9A-AC97125AEC8A}" type="slidenum">
              <a:rPr lang="en-US" smtClean="0"/>
              <a:t>11</a:t>
            </a:fld>
            <a:endParaRPr lang="en-US"/>
          </a:p>
        </p:txBody>
      </p:sp>
    </p:spTree>
    <p:extLst>
      <p:ext uri="{BB962C8B-B14F-4D97-AF65-F5344CB8AC3E}">
        <p14:creationId xmlns:p14="http://schemas.microsoft.com/office/powerpoint/2010/main" val="644973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BC663-CAA4-0199-65AE-B4D63FB00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4D65E-12B9-26F5-C133-2CD481AC0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6E9D4-F0E6-0641-E60F-B5181E7313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review some of the early research about “vertical transmission” of bacteria that cause dental caries and when it started in the </a:t>
            </a:r>
            <a:r>
              <a:rPr lang="en-US" sz="1200" b="0" kern="1200" dirty="0">
                <a:solidFill>
                  <a:schemeClr val="tx1"/>
                </a:solidFill>
                <a:effectLst/>
                <a:latin typeface="+mn-lt"/>
                <a:ea typeface="+mn-ea"/>
                <a:cs typeface="+mn-cs"/>
              </a:rPr>
              <a:t>1980s.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a:solidFill>
                  <a:srgbClr val="EB5A44"/>
                </a:solidFill>
              </a:rPr>
              <a:t>density</a:t>
            </a:r>
            <a:r>
              <a:rPr lang="en-US" dirty="0"/>
              <a:t> of </a:t>
            </a:r>
            <a:r>
              <a:rPr lang="en-US" i="1" dirty="0"/>
              <a:t>S. </a:t>
            </a:r>
            <a:r>
              <a:rPr lang="en-US" i="1" dirty="0" err="1"/>
              <a:t>mutans</a:t>
            </a:r>
            <a:r>
              <a:rPr lang="en-US" i="1" dirty="0"/>
              <a:t> </a:t>
            </a:r>
            <a:r>
              <a:rPr lang="en-US" dirty="0"/>
              <a:t>in the mother's saliva affects the frequency of infant infection. (Berkowitz </a:t>
            </a:r>
            <a:r>
              <a:rPr lang="en-US" i="1" dirty="0"/>
              <a:t>et al</a:t>
            </a:r>
            <a:r>
              <a:rPr lang="en-US" dirty="0"/>
              <a:t>. 1981)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finding was echoed nearly a decade earlier when Berkowitz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found that if a mother had 10</a:t>
            </a:r>
            <a:r>
              <a:rPr lang="en-US" sz="1200" kern="1200" baseline="30000" dirty="0">
                <a:solidFill>
                  <a:schemeClr val="tx1"/>
                </a:solidFill>
                <a:effectLst/>
                <a:latin typeface="+mn-lt"/>
                <a:ea typeface="+mn-ea"/>
                <a:cs typeface="+mn-cs"/>
              </a:rPr>
              <a:t>5 </a:t>
            </a:r>
            <a:r>
              <a:rPr lang="en-US" sz="1200" kern="1200" baseline="0" dirty="0">
                <a:solidFill>
                  <a:schemeClr val="tx1"/>
                </a:solidFill>
                <a:effectLst/>
                <a:latin typeface="+mn-lt"/>
                <a:ea typeface="+mn-ea"/>
                <a:cs typeface="+mn-cs"/>
              </a:rPr>
              <a:t>colony-forming units (CFU) of </a:t>
            </a:r>
            <a:r>
              <a:rPr lang="en-US" sz="1200" i="1" kern="1200" baseline="0" dirty="0">
                <a:solidFill>
                  <a:schemeClr val="tx1"/>
                </a:solidFill>
                <a:effectLst/>
                <a:latin typeface="+mn-lt"/>
                <a:ea typeface="+mn-ea"/>
                <a:cs typeface="+mn-cs"/>
              </a:rPr>
              <a:t>S. mutans</a:t>
            </a:r>
            <a:r>
              <a:rPr lang="en-US" sz="1200" kern="1200" baseline="0" dirty="0">
                <a:solidFill>
                  <a:schemeClr val="tx1"/>
                </a:solidFill>
                <a:effectLst/>
                <a:latin typeface="+mn-lt"/>
                <a:ea typeface="+mn-ea"/>
                <a:cs typeface="+mn-cs"/>
              </a:rPr>
              <a:t>, the frequency of infant infection was 58%. When mothers had 10</a:t>
            </a:r>
            <a:r>
              <a:rPr lang="en-US" sz="1200" kern="1200" baseline="30000" dirty="0">
                <a:solidFill>
                  <a:schemeClr val="tx1"/>
                </a:solidFill>
                <a:effectLst/>
                <a:latin typeface="+mn-lt"/>
                <a:ea typeface="+mn-ea"/>
                <a:cs typeface="+mn-cs"/>
              </a:rPr>
              <a:t>3 </a:t>
            </a:r>
            <a:r>
              <a:rPr lang="en-US" sz="1200" kern="1200" baseline="0" dirty="0">
                <a:solidFill>
                  <a:schemeClr val="tx1"/>
                </a:solidFill>
                <a:effectLst/>
                <a:latin typeface="+mn-lt"/>
                <a:ea typeface="+mn-ea"/>
                <a:cs typeface="+mn-cs"/>
              </a:rPr>
              <a:t>CFU, their frequency of infant infection was 6%. This demonstrates the idea that the quantity of bacteria during the inoculation or saliva transfer affects the infectivity of the infant, and that the denser the saliva is with bacteria that cause tooth decay, the more likely they are to pass it on to their children or inoculate them.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a:solidFill>
                  <a:srgbClr val="EB5A44"/>
                </a:solidFill>
              </a:rPr>
              <a:t>quantity</a:t>
            </a:r>
            <a:r>
              <a:rPr lang="en-US" dirty="0"/>
              <a:t> of </a:t>
            </a:r>
            <a:r>
              <a:rPr lang="en-US" i="1" dirty="0"/>
              <a:t>S. mutans </a:t>
            </a:r>
            <a:r>
              <a:rPr lang="en-US" dirty="0"/>
              <a:t>in the mother's saliva is like the quantity found in her child. (Berkowitz </a:t>
            </a:r>
            <a:r>
              <a:rPr lang="en-US" i="1" dirty="0"/>
              <a:t>et al.</a:t>
            </a:r>
            <a:r>
              <a:rPr lang="en-US" dirty="0"/>
              <a:t> 1981, Caufield </a:t>
            </a:r>
            <a:r>
              <a:rPr lang="en-US" i="1" dirty="0"/>
              <a:t>et al.</a:t>
            </a:r>
            <a:r>
              <a:rPr lang="en-US" dirty="0"/>
              <a:t> 1985)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researchers started to show that density of bacteria in the mother’s saliva not only made a difference in inoculation, but it also affected the density of these bacteria in the child’s saliva.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R.J. Berkowitz, J. Turner, and P. Green, “Maternal salivary levels of </a:t>
            </a:r>
            <a:r>
              <a:rPr lang="en-US" sz="1200" i="1" kern="1200" dirty="0">
                <a:solidFill>
                  <a:schemeClr val="tx1"/>
                </a:solidFill>
                <a:effectLst/>
                <a:latin typeface="+mn-lt"/>
                <a:ea typeface="+mn-ea"/>
                <a:cs typeface="+mn-cs"/>
              </a:rPr>
              <a:t>Streptococcus mutans</a:t>
            </a:r>
            <a:r>
              <a:rPr lang="en-US" sz="1200" kern="1200" dirty="0">
                <a:solidFill>
                  <a:schemeClr val="tx1"/>
                </a:solidFill>
                <a:effectLst/>
                <a:latin typeface="+mn-lt"/>
                <a:ea typeface="+mn-ea"/>
                <a:cs typeface="+mn-cs"/>
              </a:rPr>
              <a:t>: The primary oral infection in infants,” </a:t>
            </a:r>
            <a:r>
              <a:rPr lang="en-US" sz="1200" i="1" kern="1200" dirty="0">
                <a:solidFill>
                  <a:schemeClr val="tx1"/>
                </a:solidFill>
                <a:effectLst/>
                <a:latin typeface="+mn-lt"/>
                <a:ea typeface="+mn-ea"/>
                <a:cs typeface="+mn-cs"/>
              </a:rPr>
              <a:t>Archives of Oral Biology</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26(2), 147–149 (1981),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/10.1016/0003-9969(81)90086-8.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P.W. Caufield, N.K. Childers, D.N. Allen, and J.B. Hansen, “Distinct bacteriocin groups correlate with different groups of </a:t>
            </a:r>
            <a:r>
              <a:rPr lang="en-US" sz="1200" b="0" i="1" kern="1200" dirty="0">
                <a:solidFill>
                  <a:schemeClr val="tx1"/>
                </a:solidFill>
                <a:effectLst/>
                <a:latin typeface="+mn-lt"/>
                <a:ea typeface="+mn-ea"/>
                <a:cs typeface="+mn-cs"/>
              </a:rPr>
              <a:t>Streptococcus mutans </a:t>
            </a:r>
            <a:r>
              <a:rPr lang="en-US" sz="1200" b="0" i="0" kern="1200" dirty="0">
                <a:solidFill>
                  <a:schemeClr val="tx1"/>
                </a:solidFill>
                <a:effectLst/>
                <a:latin typeface="+mn-lt"/>
                <a:ea typeface="+mn-ea"/>
                <a:cs typeface="+mn-cs"/>
              </a:rPr>
              <a:t>plasmids,” </a:t>
            </a:r>
            <a:r>
              <a:rPr lang="en-US" sz="1200" b="0" i="1" kern="1200" dirty="0">
                <a:solidFill>
                  <a:schemeClr val="tx1"/>
                </a:solidFill>
                <a:effectLst/>
                <a:latin typeface="+mn-lt"/>
                <a:ea typeface="+mn-ea"/>
                <a:cs typeface="+mn-cs"/>
              </a:rPr>
              <a:t>Infection and immunity</a:t>
            </a:r>
            <a:r>
              <a:rPr lang="en-US" sz="1200" b="0" i="0" kern="1200" dirty="0">
                <a:solidFill>
                  <a:schemeClr val="tx1"/>
                </a:solidFill>
                <a:effectLst/>
                <a:latin typeface="+mn-lt"/>
                <a:ea typeface="+mn-ea"/>
                <a:cs typeface="+mn-cs"/>
              </a:rPr>
              <a:t>, 48(1), 51–56 (1985),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/10.1128/iai.48.1.51-56.1985.</a:t>
            </a:r>
            <a:endParaRPr lang="en-US" dirty="0"/>
          </a:p>
        </p:txBody>
      </p:sp>
      <p:sp>
        <p:nvSpPr>
          <p:cNvPr id="4" name="Slide Number Placeholder 3">
            <a:extLst>
              <a:ext uri="{FF2B5EF4-FFF2-40B4-BE49-F238E27FC236}">
                <a16:creationId xmlns:a16="http://schemas.microsoft.com/office/drawing/2014/main" id="{2E20AA17-F47A-417E-7139-D5FAA36FCF77}"/>
              </a:ext>
            </a:extLst>
          </p:cNvPr>
          <p:cNvSpPr>
            <a:spLocks noGrp="1"/>
          </p:cNvSpPr>
          <p:nvPr>
            <p:ph type="sldNum" sz="quarter" idx="5"/>
          </p:nvPr>
        </p:nvSpPr>
        <p:spPr/>
        <p:txBody>
          <a:bodyPr/>
          <a:lstStyle/>
          <a:p>
            <a:fld id="{A2EC831D-AA7D-6D4B-9E9A-AC97125AEC8A}" type="slidenum">
              <a:rPr lang="en-US" smtClean="0"/>
              <a:t>12</a:t>
            </a:fld>
            <a:endParaRPr lang="en-US"/>
          </a:p>
        </p:txBody>
      </p:sp>
    </p:spTree>
    <p:extLst>
      <p:ext uri="{BB962C8B-B14F-4D97-AF65-F5344CB8AC3E}">
        <p14:creationId xmlns:p14="http://schemas.microsoft.com/office/powerpoint/2010/main" val="315668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2000, a systematic review and meta-analysis was released looking at the transmission of one bacterium associated with caries — </a:t>
            </a:r>
            <a:r>
              <a:rPr lang="en-US" i="1" dirty="0"/>
              <a:t>S. mutans — </a:t>
            </a:r>
            <a:r>
              <a:rPr lang="en-US" dirty="0"/>
              <a:t>from mothers to their children regardless of age. However, the exact percentage varied because of the different techniques used to collect genetic data. </a:t>
            </a:r>
          </a:p>
          <a:p>
            <a:endParaRPr lang="en-US" dirty="0"/>
          </a:p>
          <a:p>
            <a:r>
              <a:rPr lang="en-US" dirty="0"/>
              <a:t>The effect the mode of delivery has on </a:t>
            </a:r>
            <a:r>
              <a:rPr lang="en-US" i="1" dirty="0"/>
              <a:t>S. </a:t>
            </a:r>
            <a:r>
              <a:rPr lang="en-US" i="1" dirty="0" err="1"/>
              <a:t>mutans</a:t>
            </a:r>
            <a:r>
              <a:rPr lang="en-US" i="1" dirty="0"/>
              <a:t> </a:t>
            </a:r>
            <a:r>
              <a:rPr lang="en-US" dirty="0"/>
              <a:t>colonization has not been confirmed. They found that breastfeeding influenced </a:t>
            </a:r>
            <a:r>
              <a:rPr lang="en-US" i="1" dirty="0"/>
              <a:t>S. </a:t>
            </a:r>
            <a:r>
              <a:rPr lang="en-US" i="1" dirty="0" err="1"/>
              <a:t>mutans</a:t>
            </a:r>
            <a:r>
              <a:rPr lang="en-US" i="1" dirty="0"/>
              <a:t> </a:t>
            </a:r>
            <a:r>
              <a:rPr lang="en-US" dirty="0"/>
              <a:t>colonization, likely due to intimate contact. </a:t>
            </a:r>
          </a:p>
          <a:p>
            <a:endParaRPr lang="en-US" dirty="0"/>
          </a:p>
          <a:p>
            <a:r>
              <a:rPr lang="en-US" dirty="0"/>
              <a:t>Also, young girls were more likely to be colonized than boys likely due to the earlier eruption of teeth and girls having a place for the bacteria to colonize. However, some research shows that infants can be colonized with </a:t>
            </a:r>
            <a:r>
              <a:rPr lang="en-US" i="1" dirty="0"/>
              <a:t>S. mutans </a:t>
            </a:r>
            <a:r>
              <a:rPr lang="en-US" dirty="0"/>
              <a:t>without teeth, a non-shedding surface.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a:t>
            </a:r>
            <a:r>
              <a:rPr lang="en-US" dirty="0">
                <a:effectLst/>
              </a:rPr>
              <a:t>Valeria de Abreu da Silva Bastos, Liana Bastos Freitas-Fernandez, </a:t>
            </a:r>
            <a:r>
              <a:rPr lang="en-US" i="1" dirty="0">
                <a:effectLst/>
              </a:rPr>
              <a:t>et al</a:t>
            </a:r>
            <a:r>
              <a:rPr lang="en-US" dirty="0">
                <a:effectLst/>
              </a:rPr>
              <a:t>., “Mother-to-child transmission of </a:t>
            </a:r>
            <a:r>
              <a:rPr lang="en-US" i="1" dirty="0">
                <a:effectLst/>
              </a:rPr>
              <a:t>Streptococcus mutans</a:t>
            </a:r>
            <a:r>
              <a:rPr lang="en-US" i="0" dirty="0">
                <a:effectLst/>
              </a:rPr>
              <a:t>: </a:t>
            </a:r>
            <a:r>
              <a:rPr lang="en-US" dirty="0">
                <a:effectLst/>
              </a:rPr>
              <a:t>A systematic review and meta-analysis,” </a:t>
            </a:r>
            <a:r>
              <a:rPr lang="en-US" i="1" dirty="0">
                <a:effectLst/>
              </a:rPr>
              <a:t>Journal of Dentistry</a:t>
            </a:r>
            <a:r>
              <a:rPr lang="en-US" dirty="0">
                <a:effectLst/>
              </a:rPr>
              <a:t>. 43(2):181–191 (February 2015), doi:</a:t>
            </a:r>
            <a:r>
              <a:rPr lang="en-US" dirty="0">
                <a:effectLst/>
                <a:hlinkClick r:id="rId3"/>
              </a:rPr>
              <a:t>10.1016/j.jdent.2014.12.001</a:t>
            </a:r>
            <a:r>
              <a:rPr lang="en-US" dirty="0">
                <a:effectLst/>
              </a:rPr>
              <a:t>.</a:t>
            </a:r>
          </a:p>
          <a:p>
            <a:endParaRPr lang="en-US" dirty="0"/>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13</a:t>
            </a:fld>
            <a:endParaRPr lang="en-US"/>
          </a:p>
        </p:txBody>
      </p:sp>
    </p:spTree>
    <p:extLst>
      <p:ext uri="{BB962C8B-B14F-4D97-AF65-F5344CB8AC3E}">
        <p14:creationId xmlns:p14="http://schemas.microsoft.com/office/powerpoint/2010/main" val="103809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Birth affects when inoculation of </a:t>
            </a:r>
            <a:r>
              <a:rPr lang="en-US" sz="1200" i="1" kern="1200" dirty="0">
                <a:solidFill>
                  <a:schemeClr val="tx1"/>
                </a:solidFill>
                <a:effectLst/>
                <a:latin typeface="+mn-lt"/>
                <a:ea typeface="+mn-ea"/>
                <a:cs typeface="+mn-cs"/>
              </a:rPr>
              <a:t>S. mutans </a:t>
            </a:r>
            <a:r>
              <a:rPr lang="en-US" sz="1200" i="0" kern="1200" dirty="0">
                <a:solidFill>
                  <a:schemeClr val="tx1"/>
                </a:solidFill>
                <a:effectLst/>
                <a:latin typeface="+mn-lt"/>
                <a:ea typeface="+mn-ea"/>
                <a:cs typeface="+mn-cs"/>
              </a:rPr>
              <a:t>happens.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a child is born via caesarian section, they were likely to be inoculated 11.7 months earlier, raising the question of the effect and benefit of commensal bacteria exposure during natural birth.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Vertical transmission of </a:t>
            </a:r>
            <a:r>
              <a:rPr lang="en-US" i="1" dirty="0"/>
              <a:t>S. </a:t>
            </a:r>
            <a:r>
              <a:rPr lang="en-US" i="1" dirty="0" err="1"/>
              <a:t>mutans</a:t>
            </a:r>
            <a:r>
              <a:rPr lang="en-US" i="1" dirty="0"/>
              <a:t> </a:t>
            </a:r>
            <a:r>
              <a:rPr lang="en-US" dirty="0"/>
              <a:t>was </a:t>
            </a:r>
            <a:r>
              <a:rPr lang="en-US" dirty="0">
                <a:solidFill>
                  <a:srgbClr val="EB5A44"/>
                </a:solidFill>
              </a:rPr>
              <a:t>earlier</a:t>
            </a:r>
            <a:r>
              <a:rPr lang="en-US" dirty="0"/>
              <a:t> among patients delivered via cesarean vs. natural birth.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Reference: Y. Li, P.W. Caufield, et al., “Mode of delivery and other maternal factors influence the acquisition of </a:t>
            </a:r>
            <a:r>
              <a:rPr lang="en-US" sz="1200" i="1" kern="1200" dirty="0">
                <a:solidFill>
                  <a:schemeClr val="tx1"/>
                </a:solidFill>
                <a:effectLst/>
                <a:latin typeface="+mn-lt"/>
                <a:ea typeface="+mn-ea"/>
                <a:cs typeface="+mn-cs"/>
              </a:rPr>
              <a:t>Streptococcus mutans </a:t>
            </a:r>
            <a:r>
              <a:rPr lang="en-US" sz="1200" kern="1200" dirty="0">
                <a:solidFill>
                  <a:schemeClr val="tx1"/>
                </a:solidFill>
                <a:effectLst/>
                <a:latin typeface="+mn-lt"/>
                <a:ea typeface="+mn-ea"/>
                <a:cs typeface="+mn-cs"/>
              </a:rPr>
              <a:t>in infants,” </a:t>
            </a:r>
            <a:r>
              <a:rPr lang="en-US" sz="1200" b="0" i="1" kern="1200" dirty="0">
                <a:solidFill>
                  <a:schemeClr val="tx1"/>
                </a:solidFill>
                <a:effectLst/>
                <a:latin typeface="+mn-lt"/>
                <a:ea typeface="+mn-ea"/>
                <a:cs typeface="+mn-cs"/>
              </a:rPr>
              <a:t>Journal of dental research</a:t>
            </a:r>
            <a:r>
              <a:rPr lang="en-US" sz="1200" b="0" i="0" kern="1200" dirty="0">
                <a:solidFill>
                  <a:schemeClr val="tx1"/>
                </a:solidFill>
                <a:effectLst/>
                <a:latin typeface="+mn-lt"/>
                <a:ea typeface="+mn-ea"/>
                <a:cs typeface="+mn-cs"/>
              </a:rPr>
              <a:t>, 84(9), 806–811 (2005)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/10.1177/154405910508400905.</a:t>
            </a:r>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14</a:t>
            </a:fld>
            <a:endParaRPr lang="en-US"/>
          </a:p>
        </p:txBody>
      </p:sp>
    </p:spTree>
    <p:extLst>
      <p:ext uri="{BB962C8B-B14F-4D97-AF65-F5344CB8AC3E}">
        <p14:creationId xmlns:p14="http://schemas.microsoft.com/office/powerpoint/2010/main" val="192440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Teeth provide surfaces for bacterial colonization. After tooth eruption, infants begin to acquire oral bacteria through saliva contact with caregivers. Early colonizers such as </a:t>
            </a:r>
            <a:r>
              <a:rPr lang="en-US" i="1" dirty="0"/>
              <a:t>Streptococcus sanguinis </a:t>
            </a:r>
            <a:r>
              <a:rPr lang="en-US" i="0" dirty="0"/>
              <a:t>may compete with cariogenic bacteria such as</a:t>
            </a:r>
            <a:r>
              <a:rPr lang="en-US" i="1" dirty="0"/>
              <a:t> Streptococcus mutans. </a:t>
            </a:r>
            <a:r>
              <a:rPr lang="en-US" dirty="0"/>
              <a:t>Early colonizers such as </a:t>
            </a:r>
            <a:r>
              <a:rPr lang="en-US" i="1" dirty="0"/>
              <a:t>Streptococcus sanguinis </a:t>
            </a:r>
            <a:r>
              <a:rPr lang="en-US" dirty="0"/>
              <a:t>are associated with a healthy biofilm, while mutans streptococci are acid-producing bacteria that thrive in acidic environments and contribute to dental caries.</a:t>
            </a:r>
            <a:endParaRPr lang="en-US" i="1" dirty="0"/>
          </a:p>
          <a:p>
            <a:br>
              <a:rPr lang="en-US" dirty="0"/>
            </a:br>
            <a:br>
              <a:rPr lang="en-US" dirty="0"/>
            </a:br>
            <a:r>
              <a:rPr lang="en-US" dirty="0"/>
              <a:t>About the same time the systemic review on transmission was released, so was this seminal paper by Caufield. Researchers looked at the “window of infectivity” of an infant for specific oral bacteria, </a:t>
            </a:r>
            <a:r>
              <a:rPr lang="en-US" i="1" dirty="0"/>
              <a:t>S. </a:t>
            </a:r>
            <a:r>
              <a:rPr lang="en-US" i="1" dirty="0" err="1"/>
              <a:t>mutans</a:t>
            </a:r>
            <a:r>
              <a:rPr lang="en-US" i="1" dirty="0"/>
              <a:t> </a:t>
            </a:r>
            <a:r>
              <a:rPr lang="en-US" dirty="0"/>
              <a:t>and </a:t>
            </a:r>
            <a:r>
              <a:rPr lang="en-US" i="1" dirty="0"/>
              <a:t>S. sanguinis</a:t>
            </a:r>
            <a:r>
              <a:rPr lang="en-US" dirty="0"/>
              <a:t>. </a:t>
            </a:r>
          </a:p>
          <a:p>
            <a:endParaRPr lang="en-US" dirty="0"/>
          </a:p>
          <a:p>
            <a:r>
              <a:rPr lang="en-US" dirty="0"/>
              <a:t>They found: </a:t>
            </a:r>
          </a:p>
          <a:p>
            <a:pPr marL="285750" indent="-285750">
              <a:buFont typeface="Arial" panose="020B0604020202020204" pitchFamily="34" charset="0"/>
              <a:buChar char="•"/>
            </a:pPr>
            <a:r>
              <a:rPr lang="en-US" dirty="0"/>
              <a:t>The median age of infectivity for </a:t>
            </a:r>
            <a:r>
              <a:rPr lang="en-US" i="1" dirty="0"/>
              <a:t>S. sanguinis</a:t>
            </a:r>
            <a:r>
              <a:rPr lang="en-US" dirty="0"/>
              <a:t>: </a:t>
            </a:r>
          </a:p>
          <a:p>
            <a:pPr marL="742950" lvl="1" indent="-285750">
              <a:buFont typeface="Arial" panose="020B0604020202020204" pitchFamily="34" charset="0"/>
              <a:buChar char="•"/>
            </a:pPr>
            <a:r>
              <a:rPr lang="en-US" dirty="0"/>
              <a:t>Plaque: </a:t>
            </a:r>
            <a:r>
              <a:rPr lang="en-US" dirty="0">
                <a:solidFill>
                  <a:srgbClr val="EB5A44"/>
                </a:solidFill>
              </a:rPr>
              <a:t>9 months </a:t>
            </a:r>
          </a:p>
          <a:p>
            <a:pPr marL="742950" lvl="1" indent="-285750">
              <a:buFont typeface="Arial" panose="020B0604020202020204" pitchFamily="34" charset="0"/>
              <a:buChar char="•"/>
            </a:pPr>
            <a:r>
              <a:rPr lang="en-US" dirty="0"/>
              <a:t>Saliva: </a:t>
            </a:r>
            <a:r>
              <a:rPr lang="en-US" dirty="0">
                <a:solidFill>
                  <a:srgbClr val="EB5A44"/>
                </a:solidFill>
              </a:rPr>
              <a:t>12.7 months </a:t>
            </a:r>
            <a:endParaRPr lang="en-US" dirty="0"/>
          </a:p>
          <a:p>
            <a:pPr marL="285750" indent="-285750">
              <a:buFont typeface="Arial" panose="020B0604020202020204" pitchFamily="34" charset="0"/>
              <a:buChar char="•"/>
            </a:pPr>
            <a:r>
              <a:rPr lang="en-US" dirty="0"/>
              <a:t>The median age of the first tooth eruption was </a:t>
            </a:r>
            <a:r>
              <a:rPr lang="en-US" dirty="0">
                <a:solidFill>
                  <a:srgbClr val="EB5A44"/>
                </a:solidFill>
              </a:rPr>
              <a:t>7.1 months</a:t>
            </a:r>
            <a:r>
              <a:rPr lang="en-US" dirty="0"/>
              <a:t>. </a:t>
            </a:r>
          </a:p>
          <a:p>
            <a:endParaRPr lang="en-US" dirty="0"/>
          </a:p>
          <a:p>
            <a:r>
              <a:rPr lang="en-US" dirty="0"/>
              <a:t>Additionally, they found that if </a:t>
            </a:r>
            <a:r>
              <a:rPr lang="en-US" i="1" dirty="0"/>
              <a:t>S. sanguinis </a:t>
            </a:r>
            <a:r>
              <a:rPr lang="en-US" i="0" dirty="0"/>
              <a:t>colonized</a:t>
            </a:r>
            <a:r>
              <a:rPr lang="en-US" i="1" dirty="0"/>
              <a:t> </a:t>
            </a:r>
            <a:r>
              <a:rPr lang="en-US" dirty="0"/>
              <a:t>early, then you were not colonized with </a:t>
            </a:r>
            <a:r>
              <a:rPr lang="en-US" i="1" dirty="0"/>
              <a:t>S. mutans </a:t>
            </a:r>
            <a:r>
              <a:rPr lang="en-US" dirty="0"/>
              <a:t>as early. This connects to the idea of other researchers at that time and today to the idea that probiotic therapy can help prevent with tooth decay.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a:t>
            </a:r>
            <a:r>
              <a:rPr lang="en-US" dirty="0">
                <a:effectLst/>
              </a:rPr>
              <a:t>Page Caufield, Ananda </a:t>
            </a:r>
            <a:r>
              <a:rPr lang="en-US" dirty="0" err="1">
                <a:effectLst/>
              </a:rPr>
              <a:t>Dasanayake</a:t>
            </a:r>
            <a:r>
              <a:rPr lang="en-US" dirty="0">
                <a:effectLst/>
              </a:rPr>
              <a:t>, </a:t>
            </a:r>
            <a:r>
              <a:rPr lang="en-US" i="1" dirty="0">
                <a:effectLst/>
              </a:rPr>
              <a:t>et al</a:t>
            </a:r>
            <a:r>
              <a:rPr lang="en-US" dirty="0">
                <a:effectLst/>
              </a:rPr>
              <a:t>., “</a:t>
            </a:r>
            <a:r>
              <a:rPr lang="en-US" sz="1200" b="0" i="0" kern="1200" dirty="0">
                <a:solidFill>
                  <a:schemeClr val="tx1"/>
                </a:solidFill>
                <a:effectLst/>
                <a:latin typeface="+mn-lt"/>
                <a:ea typeface="+mn-ea"/>
                <a:cs typeface="+mn-cs"/>
              </a:rPr>
              <a:t>Natural history of </a:t>
            </a:r>
            <a:r>
              <a:rPr lang="en-US" sz="1200" b="0" i="1" kern="1200" dirty="0">
                <a:solidFill>
                  <a:schemeClr val="tx1"/>
                </a:solidFill>
                <a:effectLst/>
                <a:latin typeface="+mn-lt"/>
                <a:ea typeface="+mn-ea"/>
                <a:cs typeface="+mn-cs"/>
              </a:rPr>
              <a:t>Streptococcus sanguinis </a:t>
            </a:r>
            <a:r>
              <a:rPr lang="en-US" sz="1200" b="0" i="0" kern="1200" dirty="0">
                <a:solidFill>
                  <a:schemeClr val="tx1"/>
                </a:solidFill>
                <a:effectLst/>
                <a:latin typeface="+mn-lt"/>
                <a:ea typeface="+mn-ea"/>
                <a:cs typeface="+mn-cs"/>
              </a:rPr>
              <a:t>in the oral cavity of infants: evidence for a discrete window of infectivity,” </a:t>
            </a:r>
            <a:r>
              <a:rPr lang="en-US" sz="1200" b="0" i="1" kern="1200" dirty="0">
                <a:solidFill>
                  <a:schemeClr val="tx1"/>
                </a:solidFill>
                <a:effectLst/>
                <a:latin typeface="+mn-lt"/>
                <a:ea typeface="+mn-ea"/>
                <a:cs typeface="+mn-cs"/>
              </a:rPr>
              <a:t>Infection and immunity</a:t>
            </a:r>
            <a:r>
              <a:rPr lang="en-US" sz="1200" b="0" i="0" kern="1200" dirty="0">
                <a:solidFill>
                  <a:schemeClr val="tx1"/>
                </a:solidFill>
                <a:effectLst/>
                <a:latin typeface="+mn-lt"/>
                <a:ea typeface="+mn-ea"/>
                <a:cs typeface="+mn-cs"/>
              </a:rPr>
              <a:t>, 68(7), 4018–4023 (July 2000),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/10.1128/IAI.68.7.4018-4023.2000.</a:t>
            </a:r>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15</a:t>
            </a:fld>
            <a:endParaRPr lang="en-US"/>
          </a:p>
        </p:txBody>
      </p:sp>
    </p:spTree>
    <p:extLst>
      <p:ext uri="{BB962C8B-B14F-4D97-AF65-F5344CB8AC3E}">
        <p14:creationId xmlns:p14="http://schemas.microsoft.com/office/powerpoint/2010/main" val="30888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6294E-2ED7-F09A-09D7-DEDA3B89B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A3BF5-55BE-146C-AB5C-588FE450A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80A99-A747-2281-807C-18AF8BEB6B8F}"/>
              </a:ext>
            </a:extLst>
          </p:cNvPr>
          <p:cNvSpPr>
            <a:spLocks noGrp="1"/>
          </p:cNvSpPr>
          <p:nvPr>
            <p:ph type="body" idx="1"/>
          </p:nvPr>
        </p:nvSpPr>
        <p:spPr/>
        <p:txBody>
          <a:bodyPr/>
          <a:lstStyle/>
          <a:p>
            <a:r>
              <a:rPr lang="en-US" dirty="0"/>
              <a:t>Horizontal transmission is typically transmission from other family members to the child, e.g., grandparents, siblings, friends at school, and between couples. </a:t>
            </a:r>
          </a:p>
          <a:p>
            <a:endParaRPr lang="en-US" dirty="0"/>
          </a:p>
          <a:p>
            <a:r>
              <a:rPr lang="en-US" dirty="0"/>
              <a:t>In the late 1970s, research reports from the US, Australia, etc. were reporting on the idea that families do in fact share oral bacteria, and that the the primary caregiver (at that time, the mother) had the most in common. However, it is important to recognize how families are changing: </a:t>
            </a:r>
          </a:p>
          <a:p>
            <a:pPr marL="171450" indent="-171450">
              <a:buFont typeface="Arial" panose="020B0604020202020204" pitchFamily="34" charset="0"/>
              <a:buChar char="•"/>
            </a:pPr>
            <a:r>
              <a:rPr lang="en-US" dirty="0"/>
              <a:t>Stay-at-home mothers are now stay-at-home fathers.</a:t>
            </a:r>
          </a:p>
          <a:p>
            <a:pPr marL="171450" indent="-171450">
              <a:buFont typeface="Arial" panose="020B0604020202020204" pitchFamily="34" charset="0"/>
              <a:buChar char="•"/>
            </a:pPr>
            <a:r>
              <a:rPr lang="en-US" dirty="0"/>
              <a:t>Grandparents are helping with children.</a:t>
            </a:r>
          </a:p>
          <a:p>
            <a:pPr marL="171450" indent="-171450">
              <a:buFont typeface="Arial" panose="020B0604020202020204" pitchFamily="34" charset="0"/>
              <a:buChar char="•"/>
            </a:pPr>
            <a:r>
              <a:rPr lang="en-US" dirty="0"/>
              <a:t>Nannies and au pairs are more and more common.</a:t>
            </a:r>
          </a:p>
          <a:p>
            <a:endParaRPr lang="en-US" dirty="0"/>
          </a:p>
        </p:txBody>
      </p:sp>
      <p:sp>
        <p:nvSpPr>
          <p:cNvPr id="4" name="Slide Number Placeholder 3">
            <a:extLst>
              <a:ext uri="{FF2B5EF4-FFF2-40B4-BE49-F238E27FC236}">
                <a16:creationId xmlns:a16="http://schemas.microsoft.com/office/drawing/2014/main" id="{D5022D7D-316B-371D-CF49-BFE487A46BA1}"/>
              </a:ext>
            </a:extLst>
          </p:cNvPr>
          <p:cNvSpPr>
            <a:spLocks noGrp="1"/>
          </p:cNvSpPr>
          <p:nvPr>
            <p:ph type="sldNum" sz="quarter" idx="5"/>
          </p:nvPr>
        </p:nvSpPr>
        <p:spPr/>
        <p:txBody>
          <a:bodyPr/>
          <a:lstStyle/>
          <a:p>
            <a:fld id="{A2EC831D-AA7D-6D4B-9E9A-AC97125AEC8A}" type="slidenum">
              <a:rPr lang="en-US" smtClean="0"/>
              <a:t>16</a:t>
            </a:fld>
            <a:endParaRPr lang="en-US"/>
          </a:p>
        </p:txBody>
      </p:sp>
    </p:spTree>
    <p:extLst>
      <p:ext uri="{BB962C8B-B14F-4D97-AF65-F5344CB8AC3E}">
        <p14:creationId xmlns:p14="http://schemas.microsoft.com/office/powerpoint/2010/main" val="2136311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6B90-B438-0134-9485-942E94B1A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11604-23BC-2C18-FA63-36E7D4B56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233EC-3BC0-89CC-B5E7-BED81EFF930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systematic review provides evidence of the horizontal transmission of </a:t>
            </a:r>
            <a:r>
              <a:rPr lang="en-US" sz="1200" b="0" i="1" kern="1200" dirty="0">
                <a:solidFill>
                  <a:schemeClr val="tx1"/>
                </a:solidFill>
                <a:effectLst/>
                <a:latin typeface="+mn-lt"/>
                <a:ea typeface="+mn-ea"/>
                <a:cs typeface="+mn-cs"/>
              </a:rPr>
              <a:t>S. mutans </a:t>
            </a:r>
            <a:r>
              <a:rPr lang="en-US" sz="1200" b="0" i="0" kern="1200" dirty="0">
                <a:solidFill>
                  <a:schemeClr val="tx1"/>
                </a:solidFill>
                <a:effectLst/>
                <a:latin typeface="+mn-lt"/>
                <a:ea typeface="+mn-ea"/>
                <a:cs typeface="+mn-cs"/>
              </a:rPr>
              <a:t>and its association with dental caries.</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Reference: Sheetal Manchanda, Divesh Sardana,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“Horizontal Transmission of </a:t>
            </a:r>
            <a:r>
              <a:rPr lang="en-US" sz="1200" b="0" i="1" kern="1200" dirty="0">
                <a:solidFill>
                  <a:schemeClr val="tx1"/>
                </a:solidFill>
                <a:effectLst/>
                <a:latin typeface="+mn-lt"/>
                <a:ea typeface="+mn-ea"/>
                <a:cs typeface="+mn-cs"/>
              </a:rPr>
              <a:t>Streptococcus mutans</a:t>
            </a:r>
            <a:r>
              <a:rPr lang="en-US" sz="1200" b="0" i="0" kern="1200" dirty="0">
                <a:solidFill>
                  <a:schemeClr val="tx1"/>
                </a:solidFill>
                <a:effectLst/>
                <a:latin typeface="+mn-lt"/>
                <a:ea typeface="+mn-ea"/>
                <a:cs typeface="+mn-cs"/>
              </a:rPr>
              <a:t> in Children and its Association with Dental Caries: A Systematic Review and Meta-Analysis,” </a:t>
            </a:r>
            <a:r>
              <a:rPr lang="en-US" sz="1200" b="0" i="1" kern="1200" dirty="0">
                <a:solidFill>
                  <a:schemeClr val="tx1"/>
                </a:solidFill>
                <a:effectLst/>
                <a:latin typeface="+mn-lt"/>
                <a:ea typeface="+mn-ea"/>
                <a:cs typeface="+mn-cs"/>
              </a:rPr>
              <a:t>Pediatric dentistry</a:t>
            </a:r>
            <a:r>
              <a:rPr lang="en-US" sz="1200" b="0" i="0" kern="1200" dirty="0">
                <a:solidFill>
                  <a:schemeClr val="tx1"/>
                </a:solidFill>
                <a:effectLst/>
                <a:latin typeface="+mn-lt"/>
                <a:ea typeface="+mn-ea"/>
                <a:cs typeface="+mn-cs"/>
              </a:rPr>
              <a:t>, 43(1), 1E–12E (January 15, 2021), https://</a:t>
            </a:r>
            <a:r>
              <a:rPr lang="en-US" sz="1200" b="0" i="0" kern="1200" dirty="0" err="1">
                <a:solidFill>
                  <a:schemeClr val="tx1"/>
                </a:solidFill>
                <a:effectLst/>
                <a:latin typeface="+mn-lt"/>
                <a:ea typeface="+mn-ea"/>
                <a:cs typeface="+mn-cs"/>
              </a:rPr>
              <a:t>pubmed.ncbi.nlm.nih.gov</a:t>
            </a:r>
            <a:r>
              <a:rPr lang="en-US" sz="1200" b="0" i="0" kern="1200" dirty="0">
                <a:solidFill>
                  <a:schemeClr val="tx1"/>
                </a:solidFill>
                <a:effectLst/>
                <a:latin typeface="+mn-lt"/>
                <a:ea typeface="+mn-ea"/>
                <a:cs typeface="+mn-cs"/>
              </a:rPr>
              <a:t>/33662253/.</a:t>
            </a:r>
            <a:endParaRPr lang="en-US" dirty="0"/>
          </a:p>
        </p:txBody>
      </p:sp>
      <p:sp>
        <p:nvSpPr>
          <p:cNvPr id="4" name="Slide Number Placeholder 3">
            <a:extLst>
              <a:ext uri="{FF2B5EF4-FFF2-40B4-BE49-F238E27FC236}">
                <a16:creationId xmlns:a16="http://schemas.microsoft.com/office/drawing/2014/main" id="{6C6AF30F-7290-A01A-70BF-2BF4E2DC35FA}"/>
              </a:ext>
            </a:extLst>
          </p:cNvPr>
          <p:cNvSpPr>
            <a:spLocks noGrp="1"/>
          </p:cNvSpPr>
          <p:nvPr>
            <p:ph type="sldNum" sz="quarter" idx="5"/>
          </p:nvPr>
        </p:nvSpPr>
        <p:spPr/>
        <p:txBody>
          <a:bodyPr/>
          <a:lstStyle/>
          <a:p>
            <a:fld id="{A2EC831D-AA7D-6D4B-9E9A-AC97125AEC8A}" type="slidenum">
              <a:rPr lang="en-US" smtClean="0"/>
              <a:t>17</a:t>
            </a:fld>
            <a:endParaRPr lang="en-US"/>
          </a:p>
        </p:txBody>
      </p:sp>
    </p:spTree>
    <p:extLst>
      <p:ext uri="{BB962C8B-B14F-4D97-AF65-F5344CB8AC3E}">
        <p14:creationId xmlns:p14="http://schemas.microsoft.com/office/powerpoint/2010/main" val="3466450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acquire oral bacteria from multiple caregivers, family members, and environmental exposures.</a:t>
            </a:r>
          </a:p>
          <a:p>
            <a:endParaRPr lang="en-US" dirty="0"/>
          </a:p>
          <a:p>
            <a:r>
              <a:rPr lang="en-US" dirty="0"/>
              <a:t>Among families in Quebec, Canada, they studied 9,903 children and their families. With an 85% completion rate of the survey, researchers found that the association between mother’s dental status and their children's dental status remained after adjusting to confounding variables.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our knowledge, our study is the first to show that edentulous mothers’ children have more caries than do dentate mothers’ children. This occurs on primary as well as on permanent teeth, even when adjusted for important determinants such as socioeconomic status, age, gender, and children's dental-care-related behaviors.”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Reference: C. </a:t>
            </a:r>
            <a:r>
              <a:rPr lang="en-US" dirty="0" err="1">
                <a:effectLst/>
              </a:rPr>
              <a:t>Bedos</a:t>
            </a:r>
            <a:r>
              <a:rPr lang="en-US" dirty="0">
                <a:effectLst/>
              </a:rPr>
              <a:t>, J.M. Brodeur, S. Arpin, and B. Nicolau, “Dental Caries Experience: A Two-Generation Study,” </a:t>
            </a:r>
            <a:r>
              <a:rPr lang="en-US" i="1" dirty="0">
                <a:effectLst/>
              </a:rPr>
              <a:t>Journal of Dent Research</a:t>
            </a:r>
            <a:r>
              <a:rPr lang="en-US" dirty="0">
                <a:effectLst/>
              </a:rPr>
              <a:t>. </a:t>
            </a:r>
            <a:r>
              <a:rPr lang="en-US" sz="1200" b="0" i="0" kern="1200" dirty="0">
                <a:solidFill>
                  <a:schemeClr val="tx1"/>
                </a:solidFill>
                <a:effectLst/>
                <a:latin typeface="+mn-lt"/>
                <a:ea typeface="+mn-ea"/>
                <a:cs typeface="+mn-cs"/>
              </a:rPr>
              <a:t>84(10), 931–936 (</a:t>
            </a:r>
            <a:r>
              <a:rPr lang="en-US" dirty="0">
                <a:effectLst/>
              </a:rPr>
              <a:t>2005), doi:</a:t>
            </a:r>
            <a:r>
              <a:rPr lang="en-US" dirty="0">
                <a:effectLst/>
                <a:hlinkClick r:id="rId3"/>
              </a:rPr>
              <a:t>10.1177/154405910508401011</a:t>
            </a:r>
            <a:r>
              <a:rPr lang="en-US" dirty="0">
                <a:effectLst/>
              </a:rPr>
              <a:t>.</a:t>
            </a:r>
          </a:p>
          <a:p>
            <a:endParaRPr lang="en-US" dirty="0"/>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18</a:t>
            </a:fld>
            <a:endParaRPr lang="en-US"/>
          </a:p>
        </p:txBody>
      </p:sp>
    </p:spTree>
    <p:extLst>
      <p:ext uri="{BB962C8B-B14F-4D97-AF65-F5344CB8AC3E}">
        <p14:creationId xmlns:p14="http://schemas.microsoft.com/office/powerpoint/2010/main" val="3771942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looked at the transmission of </a:t>
            </a:r>
            <a:r>
              <a:rPr lang="en-US" i="1" dirty="0"/>
              <a:t>S. </a:t>
            </a:r>
            <a:r>
              <a:rPr lang="en-US" i="1" dirty="0" err="1"/>
              <a:t>mutans</a:t>
            </a:r>
            <a:r>
              <a:rPr lang="en-US" i="1" dirty="0"/>
              <a:t> </a:t>
            </a:r>
            <a:r>
              <a:rPr lang="en-US" dirty="0"/>
              <a:t>between mothers, fathers, grandparents, and children in families. </a:t>
            </a:r>
          </a:p>
          <a:p>
            <a:endParaRPr lang="en-US" dirty="0"/>
          </a:p>
          <a:p>
            <a:r>
              <a:rPr lang="en-US" dirty="0"/>
              <a:t>They found that the virulence factor for </a:t>
            </a:r>
            <a:r>
              <a:rPr lang="en-US" i="1" dirty="0"/>
              <a:t>S. mutans </a:t>
            </a:r>
            <a:r>
              <a:rPr lang="en-US" dirty="0"/>
              <a:t>was associated with transmission and stability but not with sharing. </a:t>
            </a:r>
            <a:r>
              <a:rPr lang="en-US" b="0" dirty="0"/>
              <a:t>They found evidence of transmission between mother and child, as well as between father and child and grandparents and child. </a:t>
            </a:r>
          </a:p>
          <a:p>
            <a:endParaRPr lang="en-US" dirty="0"/>
          </a:p>
          <a:p>
            <a:r>
              <a:rPr lang="en-US" dirty="0"/>
              <a:t>Reference: </a:t>
            </a:r>
            <a:r>
              <a:rPr lang="en-US" dirty="0">
                <a:effectLst/>
              </a:rPr>
              <a:t>Ana-Lidia-Soares Cota, Valter Silva, and Salete-Moura-Bonifácio da Silva, “</a:t>
            </a:r>
            <a:r>
              <a:rPr lang="en-US" sz="1200" b="0" i="0" kern="1200" dirty="0">
                <a:solidFill>
                  <a:schemeClr val="tx1"/>
                </a:solidFill>
                <a:effectLst/>
                <a:latin typeface="+mn-lt"/>
                <a:ea typeface="+mn-ea"/>
                <a:cs typeface="+mn-cs"/>
              </a:rPr>
              <a:t>Virulence of </a:t>
            </a:r>
            <a:r>
              <a:rPr lang="en-US" sz="1200" b="0" i="1" kern="1200" dirty="0">
                <a:solidFill>
                  <a:schemeClr val="tx1"/>
                </a:solidFill>
                <a:effectLst/>
                <a:latin typeface="+mn-lt"/>
                <a:ea typeface="+mn-ea"/>
                <a:cs typeface="+mn-cs"/>
              </a:rPr>
              <a:t>Streptococcus mutans</a:t>
            </a:r>
            <a:r>
              <a:rPr lang="en-US" sz="1200" b="0" i="0" kern="1200" dirty="0">
                <a:solidFill>
                  <a:schemeClr val="tx1"/>
                </a:solidFill>
                <a:effectLst/>
                <a:latin typeface="+mn-lt"/>
                <a:ea typeface="+mn-ea"/>
                <a:cs typeface="+mn-cs"/>
              </a:rPr>
              <a:t>: An intrafamilial cohort study on transmission of genotypes,” </a:t>
            </a:r>
            <a:r>
              <a:rPr lang="en-US" sz="1200" b="0" i="1" kern="1200" dirty="0">
                <a:solidFill>
                  <a:schemeClr val="tx1"/>
                </a:solidFill>
                <a:effectLst/>
                <a:latin typeface="+mn-lt"/>
                <a:ea typeface="+mn-ea"/>
                <a:cs typeface="+mn-cs"/>
              </a:rPr>
              <a:t>Journal of clinical and experimental dentistry</a:t>
            </a:r>
            <a:r>
              <a:rPr lang="en-US" sz="1200" b="0" i="0" kern="1200" dirty="0">
                <a:solidFill>
                  <a:schemeClr val="tx1"/>
                </a:solidFill>
                <a:effectLst/>
                <a:latin typeface="+mn-lt"/>
                <a:ea typeface="+mn-ea"/>
                <a:cs typeface="+mn-cs"/>
              </a:rPr>
              <a:t>, 12(1), e59–e64 (January 1, 2020),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/10.4317/medoral.56038.</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19</a:t>
            </a:fld>
            <a:endParaRPr lang="en-US"/>
          </a:p>
        </p:txBody>
      </p:sp>
    </p:spTree>
    <p:extLst>
      <p:ext uri="{BB962C8B-B14F-4D97-AF65-F5344CB8AC3E}">
        <p14:creationId xmlns:p14="http://schemas.microsoft.com/office/powerpoint/2010/main" val="28458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A2EC831D-AA7D-6D4B-9E9A-AC97125AEC8A}" type="slidenum">
              <a:rPr lang="en-US" smtClean="0"/>
              <a:t>2</a:t>
            </a:fld>
            <a:endParaRPr lang="en-US"/>
          </a:p>
        </p:txBody>
      </p:sp>
    </p:spTree>
    <p:extLst>
      <p:ext uri="{BB962C8B-B14F-4D97-AF65-F5344CB8AC3E}">
        <p14:creationId xmlns:p14="http://schemas.microsoft.com/office/powerpoint/2010/main" val="4255345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is it all about the bacteria alone? No, we know in oral health and dentistry the environment has a role. </a:t>
            </a:r>
          </a:p>
        </p:txBody>
      </p:sp>
      <p:sp>
        <p:nvSpPr>
          <p:cNvPr id="4" name="Slide Number Placeholder 3"/>
          <p:cNvSpPr>
            <a:spLocks noGrp="1"/>
          </p:cNvSpPr>
          <p:nvPr>
            <p:ph type="sldNum" sz="quarter" idx="5"/>
          </p:nvPr>
        </p:nvSpPr>
        <p:spPr/>
        <p:txBody>
          <a:bodyPr/>
          <a:lstStyle/>
          <a:p>
            <a:fld id="{EA410BA5-E037-324B-A239-07AF460C56E8}" type="slidenum">
              <a:rPr lang="en-US" smtClean="0"/>
              <a:t>20</a:t>
            </a:fld>
            <a:endParaRPr lang="en-US"/>
          </a:p>
        </p:txBody>
      </p:sp>
    </p:spTree>
    <p:extLst>
      <p:ext uri="{BB962C8B-B14F-4D97-AF65-F5344CB8AC3E}">
        <p14:creationId xmlns:p14="http://schemas.microsoft.com/office/powerpoint/2010/main" val="247717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Dental caries can come from an imbalance in the overall microflora within the oral environment, primarily triggered by ecological stress. This imbalance is manifested through the enrichment of certain oral pathogens or disease-related microorganisms. Regular exposure to a low pH, often induced by the fermentation of sugars from carbohydrate-rich foods like Kool-Aid, bottled juices, and sodas such as Coke, promotes the increase of acid-tolerant species.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Aciduric bacteria, like </a:t>
            </a:r>
            <a:r>
              <a:rPr lang="en-US" sz="1200" b="0" i="1" kern="1200" dirty="0">
                <a:solidFill>
                  <a:schemeClr val="tx1"/>
                </a:solidFill>
                <a:effectLst/>
                <a:latin typeface="+mn-lt"/>
                <a:ea typeface="+mn-ea"/>
                <a:cs typeface="+mn-cs"/>
              </a:rPr>
              <a:t>Streptococcus mutans</a:t>
            </a:r>
            <a:r>
              <a:rPr lang="en-US" sz="1200" b="0" i="0" kern="1200" dirty="0">
                <a:solidFill>
                  <a:schemeClr val="tx1"/>
                </a:solidFill>
                <a:effectLst/>
                <a:latin typeface="+mn-lt"/>
                <a:ea typeface="+mn-ea"/>
                <a:cs typeface="+mn-cs"/>
              </a:rPr>
              <a:t>, thrive in acidic conditions. </a:t>
            </a:r>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mutans</a:t>
            </a:r>
            <a:r>
              <a:rPr lang="en-US" sz="1200" b="0" i="0" kern="1200" dirty="0">
                <a:solidFill>
                  <a:schemeClr val="tx1"/>
                </a:solidFill>
                <a:effectLst/>
                <a:latin typeface="+mn-lt"/>
                <a:ea typeface="+mn-ea"/>
                <a:cs typeface="+mn-cs"/>
              </a:rPr>
              <a:t>, for instance, adjusts its protein expression in response to acidic pH, increasing its chances of survival under such circumstances. The growth of these aciduric bacteria contributes to the development of tooth decay, highlighting the intricate connection between dietary habits, microbial ecology, and oral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modified from: </a:t>
            </a:r>
            <a:r>
              <a:rPr lang="en-US" dirty="0" err="1"/>
              <a:t>Carounanidy</a:t>
            </a:r>
            <a:r>
              <a:rPr lang="en-US" dirty="0"/>
              <a:t> Usha and Sathyanarayanan R., </a:t>
            </a:r>
            <a:r>
              <a:rPr lang="en-US" sz="1200" b="0" i="0" kern="1200" dirty="0">
                <a:solidFill>
                  <a:schemeClr val="tx1"/>
                </a:solidFill>
                <a:effectLst/>
                <a:latin typeface="+mn-lt"/>
                <a:ea typeface="+mn-ea"/>
                <a:cs typeface="+mn-cs"/>
              </a:rPr>
              <a:t>“Dental caries - A complete changeover (Part I),” </a:t>
            </a:r>
            <a:r>
              <a:rPr lang="en-US" sz="1200" b="0" i="1" kern="1200" dirty="0">
                <a:solidFill>
                  <a:schemeClr val="tx1"/>
                </a:solidFill>
                <a:effectLst/>
                <a:latin typeface="+mn-lt"/>
                <a:ea typeface="+mn-ea"/>
                <a:cs typeface="+mn-cs"/>
              </a:rPr>
              <a:t>Journal of conservative dentistry</a:t>
            </a:r>
            <a:r>
              <a:rPr lang="en-US" sz="1200" b="0" i="0" kern="1200" dirty="0">
                <a:solidFill>
                  <a:schemeClr val="tx1"/>
                </a:solidFill>
                <a:effectLst/>
                <a:latin typeface="+mn-lt"/>
                <a:ea typeface="+mn-ea"/>
                <a:cs typeface="+mn-cs"/>
              </a:rPr>
              <a:t>, 12(2), 46–54 (April 2009),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/10.4103/0972-0707.55617.</a:t>
            </a:r>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21</a:t>
            </a:fld>
            <a:endParaRPr lang="en-US"/>
          </a:p>
        </p:txBody>
      </p:sp>
    </p:spTree>
    <p:extLst>
      <p:ext uri="{BB962C8B-B14F-4D97-AF65-F5344CB8AC3E}">
        <p14:creationId xmlns:p14="http://schemas.microsoft.com/office/powerpoint/2010/main" val="3301836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8FED3-8EC8-7C04-1A4C-FB2A88B46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7F1C5-03D7-CABB-4068-23B337B1E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DC1C-C716-5B0F-E207-780951FFB598}"/>
              </a:ext>
            </a:extLst>
          </p:cNvPr>
          <p:cNvSpPr>
            <a:spLocks noGrp="1"/>
          </p:cNvSpPr>
          <p:nvPr>
            <p:ph type="body" idx="1"/>
          </p:nvPr>
        </p:nvSpPr>
        <p:spPr/>
        <p:txBody>
          <a:bodyPr/>
          <a:lstStyle/>
          <a:p>
            <a:r>
              <a:rPr lang="en-US" dirty="0"/>
              <a:t>The key idea of the ecological plaque hypothesis is that dental caries is not caused by a single bacterium. The mouth normally contains many different bacteria living in balance.</a:t>
            </a:r>
          </a:p>
          <a:p>
            <a:endParaRPr lang="en-US" dirty="0"/>
          </a:p>
          <a:p>
            <a:pPr marL="171450" indent="-171450">
              <a:buFont typeface="Arial" panose="020B0604020202020204" pitchFamily="34" charset="0"/>
              <a:buChar char="•"/>
            </a:pPr>
            <a:r>
              <a:rPr lang="en-US" dirty="0"/>
              <a:t>When sugar is consumed frequently, bacteria ferment the sugar and produce acid. </a:t>
            </a:r>
          </a:p>
          <a:p>
            <a:pPr marL="171450" indent="-171450">
              <a:buFont typeface="Arial" panose="020B0604020202020204" pitchFamily="34" charset="0"/>
              <a:buChar char="•"/>
            </a:pPr>
            <a:r>
              <a:rPr lang="en-US" dirty="0"/>
              <a:t>This lowers the pH of dental plaque.</a:t>
            </a:r>
          </a:p>
          <a:p>
            <a:pPr marL="171450" indent="-171450">
              <a:buFont typeface="Arial" panose="020B0604020202020204" pitchFamily="34" charset="0"/>
              <a:buChar char="•"/>
            </a:pPr>
            <a:r>
              <a:rPr lang="en-US" dirty="0"/>
              <a:t>Low pH creates an environment where acid-tolerant bacteria survive better than others. </a:t>
            </a:r>
          </a:p>
          <a:p>
            <a:pPr marL="171450" indent="-171450">
              <a:buFont typeface="Arial" panose="020B0604020202020204" pitchFamily="34" charset="0"/>
              <a:buChar char="•"/>
            </a:pPr>
            <a:r>
              <a:rPr lang="en-US" dirty="0"/>
              <a:t>Over time, these bacteria become more dominant in the biofilm.</a:t>
            </a:r>
          </a:p>
          <a:p>
            <a:pPr marL="171450" indent="-171450">
              <a:buFont typeface="Arial" panose="020B0604020202020204" pitchFamily="34" charset="0"/>
              <a:buChar char="•"/>
            </a:pPr>
            <a:r>
              <a:rPr lang="en-US" dirty="0"/>
              <a:t>As these bacteria produce more acid, the environment becomes even more acidic. </a:t>
            </a:r>
          </a:p>
          <a:p>
            <a:pPr marL="171450" indent="-171450">
              <a:buFont typeface="Arial" panose="020B0604020202020204" pitchFamily="34" charset="0"/>
              <a:buChar char="•"/>
            </a:pPr>
            <a:r>
              <a:rPr lang="en-US" dirty="0"/>
              <a:t>Repeated acid exposure leads to mineral loss from enamel and the development of caries.</a:t>
            </a:r>
          </a:p>
          <a:p>
            <a:endParaRPr lang="en-US" dirty="0"/>
          </a:p>
        </p:txBody>
      </p:sp>
      <p:sp>
        <p:nvSpPr>
          <p:cNvPr id="4" name="Slide Number Placeholder 3">
            <a:extLst>
              <a:ext uri="{FF2B5EF4-FFF2-40B4-BE49-F238E27FC236}">
                <a16:creationId xmlns:a16="http://schemas.microsoft.com/office/drawing/2014/main" id="{77A7C4E9-F102-308A-F523-B43CCE30B65D}"/>
              </a:ext>
            </a:extLst>
          </p:cNvPr>
          <p:cNvSpPr>
            <a:spLocks noGrp="1"/>
          </p:cNvSpPr>
          <p:nvPr>
            <p:ph type="sldNum" sz="quarter" idx="5"/>
          </p:nvPr>
        </p:nvSpPr>
        <p:spPr/>
        <p:txBody>
          <a:bodyPr/>
          <a:lstStyle/>
          <a:p>
            <a:fld id="{A2EC831D-AA7D-6D4B-9E9A-AC97125AEC8A}" type="slidenum">
              <a:rPr lang="en-US" smtClean="0"/>
              <a:t>22</a:t>
            </a:fld>
            <a:endParaRPr lang="en-US"/>
          </a:p>
        </p:txBody>
      </p:sp>
    </p:spTree>
    <p:extLst>
      <p:ext uri="{BB962C8B-B14F-4D97-AF65-F5344CB8AC3E}">
        <p14:creationId xmlns:p14="http://schemas.microsoft.com/office/powerpoint/2010/main" val="319637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Mothers and children have similar microbial diversity, and so mother’s oral microbial diversity does in fact influence the child. However, at 12 months they are different; environment does shape microbial diversity. </a:t>
            </a:r>
          </a:p>
          <a:p>
            <a:endParaRPr lang="en-US" dirty="0"/>
          </a:p>
          <a:p>
            <a:r>
              <a:rPr lang="en-US" dirty="0"/>
              <a:t>Reference: </a:t>
            </a:r>
            <a:r>
              <a:rPr lang="en-US" dirty="0" err="1"/>
              <a:t>Danying</a:t>
            </a:r>
            <a:r>
              <a:rPr lang="en-US" dirty="0"/>
              <a:t> Tao, Fei Li, </a:t>
            </a:r>
            <a:r>
              <a:rPr lang="en-US" i="1" dirty="0"/>
              <a:t>et al.</a:t>
            </a:r>
            <a:r>
              <a:rPr lang="en-US" dirty="0"/>
              <a:t>, </a:t>
            </a:r>
            <a:r>
              <a:rPr lang="en-US" sz="1200" b="0" i="0" kern="1200" dirty="0">
                <a:solidFill>
                  <a:schemeClr val="tx1"/>
                </a:solidFill>
                <a:effectLst/>
                <a:latin typeface="+mn-lt"/>
                <a:ea typeface="+mn-ea"/>
                <a:cs typeface="+mn-cs"/>
              </a:rPr>
              <a:t>“Plaque biofilm microbial diversity in infants aged 12 months and their mothers with or without dental caries: a pilot study,” </a:t>
            </a:r>
            <a:r>
              <a:rPr lang="en-US" sz="1200" b="0" i="1" kern="1200" dirty="0">
                <a:solidFill>
                  <a:schemeClr val="tx1"/>
                </a:solidFill>
                <a:effectLst/>
                <a:latin typeface="+mn-lt"/>
                <a:ea typeface="+mn-ea"/>
                <a:cs typeface="+mn-cs"/>
              </a:rPr>
              <a:t>BMC Oral Health</a:t>
            </a:r>
            <a:r>
              <a:rPr lang="en-US" sz="1200" b="0" i="0" kern="1200" dirty="0">
                <a:solidFill>
                  <a:schemeClr val="tx1"/>
                </a:solidFill>
                <a:effectLst/>
                <a:latin typeface="+mn-lt"/>
                <a:ea typeface="+mn-ea"/>
                <a:cs typeface="+mn-cs"/>
              </a:rPr>
              <a:t>, 18(1), 228 (December 29, 2018),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/10.1186/s12903-018-0699-8.</a:t>
            </a:r>
            <a:endParaRPr lang="en-US" dirty="0"/>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23</a:t>
            </a:fld>
            <a:endParaRPr lang="en-US"/>
          </a:p>
        </p:txBody>
      </p:sp>
    </p:spTree>
    <p:extLst>
      <p:ext uri="{BB962C8B-B14F-4D97-AF65-F5344CB8AC3E}">
        <p14:creationId xmlns:p14="http://schemas.microsoft.com/office/powerpoint/2010/main" val="2247567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about the development of a healthy microbiome?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study looked at how the good bacteria in our mouths grow and change over time. The children followed didn’t have any cavities until they were four years old, starting from when they were just one year old. The bacteria found in their spit and on their teeth changed a lot between ages one and two and a half, but the changes were smaller between two and a half and four years old. However, even by the age of four, the bacteria in the children’s mouths weren't as diverse as the bacteria in the mouths of the adults taking care of them.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figure 3 shown on this slide, the diversity of the child saliva and plaque change over time and become more complex. They are related to their caregiver’s saliva and become more alike over time, but never the same level of complexity.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 D. </a:t>
            </a:r>
            <a:r>
              <a:rPr lang="en-US" sz="1200" kern="1200" dirty="0" err="1">
                <a:solidFill>
                  <a:schemeClr val="tx1"/>
                </a:solidFill>
                <a:effectLst/>
                <a:latin typeface="+mn-lt"/>
                <a:ea typeface="+mn-ea"/>
                <a:cs typeface="+mn-cs"/>
              </a:rPr>
              <a:t>Kahharova</a:t>
            </a:r>
            <a:r>
              <a:rPr lang="en-US" sz="1200" kern="1200" dirty="0">
                <a:solidFill>
                  <a:schemeClr val="tx1"/>
                </a:solidFill>
                <a:effectLst/>
                <a:latin typeface="+mn-lt"/>
                <a:ea typeface="+mn-ea"/>
                <a:cs typeface="+mn-cs"/>
              </a:rPr>
              <a:t>, B.W. Brandt, et al., “</a:t>
            </a:r>
            <a:r>
              <a:rPr lang="en-US" sz="1200" b="0" i="0" kern="1200" dirty="0">
                <a:solidFill>
                  <a:schemeClr val="tx1"/>
                </a:solidFill>
                <a:effectLst/>
                <a:latin typeface="+mn-lt"/>
                <a:ea typeface="+mn-ea"/>
                <a:cs typeface="+mn-cs"/>
              </a:rPr>
              <a:t>Maturation of the Oral Microbiome in Caries-Free Toddlers: A Longitudinal Study,” </a:t>
            </a:r>
            <a:r>
              <a:rPr lang="en-US" sz="1200" b="0" i="1" kern="1200" dirty="0">
                <a:solidFill>
                  <a:schemeClr val="tx1"/>
                </a:solidFill>
                <a:effectLst/>
                <a:latin typeface="+mn-lt"/>
                <a:ea typeface="+mn-ea"/>
                <a:cs typeface="+mn-cs"/>
              </a:rPr>
              <a:t>Journal of dental research</a:t>
            </a:r>
            <a:r>
              <a:rPr lang="en-US" sz="1200" b="0" i="0" kern="1200" dirty="0">
                <a:solidFill>
                  <a:schemeClr val="tx1"/>
                </a:solidFill>
                <a:effectLst/>
                <a:latin typeface="+mn-lt"/>
                <a:ea typeface="+mn-ea"/>
                <a:cs typeface="+mn-cs"/>
              </a:rPr>
              <a:t>, 99(2), 159–167 (February 2020),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/10.1177/0022034519889015.</a:t>
            </a:r>
            <a:endParaRPr lang="en-US" dirty="0"/>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24</a:t>
            </a:fld>
            <a:endParaRPr lang="en-US"/>
          </a:p>
        </p:txBody>
      </p:sp>
    </p:spTree>
    <p:extLst>
      <p:ext uri="{BB962C8B-B14F-4D97-AF65-F5344CB8AC3E}">
        <p14:creationId xmlns:p14="http://schemas.microsoft.com/office/powerpoint/2010/main" val="4085740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figure 1A, the research looked at 21 couples and studied their bacteria before and after intimate kissing.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first three columns show the types of bacteria found in the probiotic drink. </a:t>
            </a:r>
            <a:r>
              <a:rPr lang="en-US" sz="1200" b="0" i="1" kern="1200" dirty="0">
                <a:solidFill>
                  <a:schemeClr val="tx1"/>
                </a:solidFill>
                <a:effectLst/>
                <a:latin typeface="+mn-lt"/>
                <a:ea typeface="+mn-ea"/>
                <a:cs typeface="+mn-cs"/>
              </a:rPr>
              <a:t>Streptococcus</a:t>
            </a:r>
            <a:r>
              <a:rPr lang="en-US" sz="1200" b="0" i="0" kern="1200" dirty="0">
                <a:solidFill>
                  <a:schemeClr val="tx1"/>
                </a:solidFill>
                <a:effectLst/>
                <a:latin typeface="+mn-lt"/>
                <a:ea typeface="+mn-ea"/>
                <a:cs typeface="+mn-cs"/>
              </a:rPr>
              <a:t> is the most common, followed by </a:t>
            </a:r>
            <a:r>
              <a:rPr lang="en-US" sz="1200" b="0" i="1" kern="1200" dirty="0">
                <a:solidFill>
                  <a:schemeClr val="tx1"/>
                </a:solidFill>
                <a:effectLst/>
                <a:latin typeface="+mn-lt"/>
                <a:ea typeface="+mn-ea"/>
                <a:cs typeface="+mn-cs"/>
              </a:rPr>
              <a:t>Lactobacillus</a:t>
            </a:r>
            <a:r>
              <a:rPr lang="en-US" sz="1200" b="0" i="0" kern="1200" dirty="0">
                <a:solidFill>
                  <a:schemeClr val="tx1"/>
                </a:solidFill>
                <a:effectLst/>
                <a:latin typeface="+mn-lt"/>
                <a:ea typeface="+mn-ea"/>
                <a:cs typeface="+mn-cs"/>
              </a:rPr>
              <a:t>. There is also </a:t>
            </a:r>
            <a:r>
              <a:rPr lang="en-US" sz="1200" b="0" i="1" kern="1200" dirty="0">
                <a:solidFill>
                  <a:schemeClr val="tx1"/>
                </a:solidFill>
                <a:effectLst/>
                <a:latin typeface="+mn-lt"/>
                <a:ea typeface="+mn-ea"/>
                <a:cs typeface="+mn-cs"/>
              </a:rPr>
              <a:t>Bifidobacterium</a:t>
            </a:r>
            <a:r>
              <a:rPr lang="en-US" sz="1200" b="0" i="0" kern="1200" dirty="0">
                <a:solidFill>
                  <a:schemeClr val="tx1"/>
                </a:solidFill>
                <a:effectLst/>
                <a:latin typeface="+mn-lt"/>
                <a:ea typeface="+mn-ea"/>
                <a:cs typeface="+mn-cs"/>
              </a:rPr>
              <a:t>. This matches what is expected to be found based on the ingredients of the drink, which include bacteria used in yogurt production like </a:t>
            </a:r>
            <a:r>
              <a:rPr lang="en-US" sz="1200" b="0" i="1" kern="1200" dirty="0">
                <a:solidFill>
                  <a:schemeClr val="tx1"/>
                </a:solidFill>
                <a:effectLst/>
                <a:latin typeface="+mn-lt"/>
                <a:ea typeface="+mn-ea"/>
                <a:cs typeface="+mn-cs"/>
              </a:rPr>
              <a:t>Streptococcus thermophilus </a:t>
            </a:r>
            <a:r>
              <a:rPr lang="en-US" sz="1200" b="0" i="0" kern="1200" dirty="0">
                <a:solidFill>
                  <a:schemeClr val="tx1"/>
                </a:solidFill>
                <a:effectLst/>
                <a:latin typeface="+mn-lt"/>
                <a:ea typeface="+mn-ea"/>
                <a:cs typeface="+mn-cs"/>
              </a:rPr>
              <a:t>and </a:t>
            </a:r>
            <a:r>
              <a:rPr lang="en-US" sz="1200" b="0" i="1" kern="1200" dirty="0">
                <a:solidFill>
                  <a:schemeClr val="tx1"/>
                </a:solidFill>
                <a:effectLst/>
                <a:latin typeface="+mn-lt"/>
                <a:ea typeface="+mn-ea"/>
                <a:cs typeface="+mn-cs"/>
              </a:rPr>
              <a:t>Lactobacillus </a:t>
            </a:r>
            <a:r>
              <a:rPr lang="en-US" sz="1200" b="0" i="1" kern="1200" dirty="0" err="1">
                <a:solidFill>
                  <a:schemeClr val="tx1"/>
                </a:solidFill>
                <a:effectLst/>
                <a:latin typeface="+mn-lt"/>
                <a:ea typeface="+mn-ea"/>
                <a:cs typeface="+mn-cs"/>
              </a:rPr>
              <a:t>delbrueckii</a:t>
            </a:r>
            <a:r>
              <a:rPr lang="en-US" sz="1200" b="0" i="0" kern="1200" dirty="0">
                <a:solidFill>
                  <a:schemeClr val="tx1"/>
                </a:solidFill>
                <a:effectLst/>
                <a:latin typeface="+mn-lt"/>
                <a:ea typeface="+mn-ea"/>
                <a:cs typeface="+mn-cs"/>
              </a:rPr>
              <a:t> subsp. </a:t>
            </a:r>
            <a:r>
              <a:rPr lang="en-US" sz="1200" b="0" i="1" kern="1200" dirty="0">
                <a:solidFill>
                  <a:schemeClr val="tx1"/>
                </a:solidFill>
                <a:effectLst/>
                <a:latin typeface="+mn-lt"/>
                <a:ea typeface="+mn-ea"/>
                <a:cs typeface="+mn-cs"/>
              </a:rPr>
              <a:t>bulgaricus</a:t>
            </a:r>
            <a:r>
              <a:rPr lang="en-US" sz="1200" b="0" i="0" kern="1200" dirty="0">
                <a:solidFill>
                  <a:schemeClr val="tx1"/>
                </a:solidFill>
                <a:effectLst/>
                <a:latin typeface="+mn-lt"/>
                <a:ea typeface="+mn-ea"/>
                <a:cs typeface="+mn-cs"/>
              </a:rPr>
              <a:t>, as well as probiotic additives such as </a:t>
            </a:r>
            <a:r>
              <a:rPr lang="en-US" sz="1200" b="0" i="1" kern="1200" dirty="0">
                <a:solidFill>
                  <a:schemeClr val="tx1"/>
                </a:solidFill>
                <a:effectLst/>
                <a:latin typeface="+mn-lt"/>
                <a:ea typeface="+mn-ea"/>
                <a:cs typeface="+mn-cs"/>
              </a:rPr>
              <a:t>Lactobacillus </a:t>
            </a:r>
            <a:r>
              <a:rPr lang="en-US" sz="1200" b="0" i="1" kern="1200" dirty="0" err="1">
                <a:solidFill>
                  <a:schemeClr val="tx1"/>
                </a:solidFill>
                <a:effectLst/>
                <a:latin typeface="+mn-lt"/>
                <a:ea typeface="+mn-ea"/>
                <a:cs typeface="+mn-cs"/>
              </a:rPr>
              <a:t>rhamnosus</a:t>
            </a:r>
            <a:r>
              <a:rPr lang="en-US" sz="1200" b="0" i="1" kern="1200" dirty="0">
                <a:solidFill>
                  <a:schemeClr val="tx1"/>
                </a:solidFill>
                <a:effectLst/>
                <a:latin typeface="+mn-lt"/>
                <a:ea typeface="+mn-ea"/>
                <a:cs typeface="+mn-cs"/>
              </a:rPr>
              <a:t> GG</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Lactobobacillus</a:t>
            </a:r>
            <a:r>
              <a:rPr lang="en-US" sz="1200" b="0" i="1" kern="1200" dirty="0">
                <a:solidFill>
                  <a:schemeClr val="tx1"/>
                </a:solidFill>
                <a:effectLst/>
                <a:latin typeface="+mn-lt"/>
                <a:ea typeface="+mn-ea"/>
                <a:cs typeface="+mn-cs"/>
              </a:rPr>
              <a:t> acidophilus LA5</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Bifidobacterium lactis BB12</a:t>
            </a:r>
            <a:r>
              <a:rPr lang="en-US" sz="1200" b="0" i="0" kern="1200" dirty="0">
                <a:solidFill>
                  <a:schemeClr val="tx1"/>
                </a:solidFill>
                <a:effectLst/>
                <a:latin typeface="+mn-lt"/>
                <a:ea typeface="+mn-ea"/>
                <a:cs typeface="+mn-cs"/>
              </a:rPr>
              <a:t>. The top 10 bacteria genera found in the mouths of our participants are </a:t>
            </a:r>
            <a:r>
              <a:rPr lang="en-US" sz="1200" b="0" i="1" kern="1200" dirty="0">
                <a:solidFill>
                  <a:schemeClr val="tx1"/>
                </a:solidFill>
                <a:effectLst/>
                <a:latin typeface="+mn-lt"/>
                <a:ea typeface="+mn-ea"/>
                <a:cs typeface="+mn-cs"/>
              </a:rPr>
              <a:t>Streptococcus, </a:t>
            </a:r>
            <a:r>
              <a:rPr lang="en-US" sz="1200" b="0" i="1" kern="1200" dirty="0" err="1">
                <a:solidFill>
                  <a:schemeClr val="tx1"/>
                </a:solidFill>
                <a:effectLst/>
                <a:latin typeface="+mn-lt"/>
                <a:ea typeface="+mn-ea"/>
                <a:cs typeface="+mn-cs"/>
              </a:rPr>
              <a:t>Rothia</a:t>
            </a:r>
            <a:r>
              <a:rPr lang="en-US" sz="1200" b="0" i="1" kern="1200" dirty="0">
                <a:solidFill>
                  <a:schemeClr val="tx1"/>
                </a:solidFill>
                <a:effectLst/>
                <a:latin typeface="+mn-lt"/>
                <a:ea typeface="+mn-ea"/>
                <a:cs typeface="+mn-cs"/>
              </a:rPr>
              <a:t>, Neisseria, </a:t>
            </a:r>
            <a:r>
              <a:rPr lang="en-US" sz="1200" b="0" i="1" kern="1200" dirty="0" err="1">
                <a:solidFill>
                  <a:schemeClr val="tx1"/>
                </a:solidFill>
                <a:effectLst/>
                <a:latin typeface="+mn-lt"/>
                <a:ea typeface="+mn-ea"/>
                <a:cs typeface="+mn-cs"/>
              </a:rPr>
              <a:t>Gemella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Granulicatella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Haemophilus</a:t>
            </a:r>
            <a:r>
              <a:rPr lang="en-US" sz="1200" b="0" i="1" kern="1200" dirty="0">
                <a:solidFill>
                  <a:schemeClr val="tx1"/>
                </a:solidFill>
                <a:effectLst/>
                <a:latin typeface="+mn-lt"/>
                <a:ea typeface="+mn-ea"/>
                <a:cs typeface="+mn-cs"/>
              </a:rPr>
              <a:t>, Actinomyces, </a:t>
            </a:r>
            <a:r>
              <a:rPr lang="en-US" sz="1200" b="0" i="1" kern="1200" dirty="0" err="1">
                <a:solidFill>
                  <a:schemeClr val="tx1"/>
                </a:solidFill>
                <a:effectLst/>
                <a:latin typeface="+mn-lt"/>
                <a:ea typeface="+mn-ea"/>
                <a:cs typeface="+mn-cs"/>
              </a:rPr>
              <a:t>Veillonella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Porphyromonas</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Fusobacterium</a:t>
            </a:r>
            <a:r>
              <a:rPr lang="en-US" sz="1200" b="0" i="0" kern="1200" dirty="0">
                <a:solidFill>
                  <a:schemeClr val="tx1"/>
                </a:solidFill>
                <a:effectLst/>
                <a:latin typeface="+mn-lt"/>
                <a:ea typeface="+mn-ea"/>
                <a:cs typeface="+mn-cs"/>
              </a:rPr>
              <a:t>. These are all commonly found in the normal bacteria of the mouth.</a:t>
            </a:r>
            <a:endParaRPr lang="en-US" dirty="0"/>
          </a:p>
          <a:p>
            <a:endParaRPr lang="en-US" dirty="0"/>
          </a:p>
          <a:p>
            <a:r>
              <a:rPr lang="en-US" dirty="0"/>
              <a:t>Microbiota become similar the more frequently couples intimately kiss over a year. A person would need to kiss about 9 times per day to have enough bacterial exchange, and recently, within 1:45 minutes, in order to show that the microbiota are similar. They evaluated the transfer of bacteria by monitoring the exchange when couples drank the probiotic yogurt drink.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Reference: Remco Kort, Martien Caspers,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Shaping the oral microbiota through intimate kissing,” </a:t>
            </a:r>
            <a:r>
              <a:rPr lang="en-US" sz="1200" b="0" i="1" kern="1200" dirty="0">
                <a:solidFill>
                  <a:schemeClr val="tx1"/>
                </a:solidFill>
                <a:effectLst/>
                <a:latin typeface="+mn-lt"/>
                <a:ea typeface="+mn-ea"/>
                <a:cs typeface="+mn-cs"/>
              </a:rPr>
              <a:t>Microbiome</a:t>
            </a:r>
            <a:r>
              <a:rPr lang="en-US" sz="1200" b="0" i="0" kern="1200" dirty="0">
                <a:solidFill>
                  <a:schemeClr val="tx1"/>
                </a:solidFill>
                <a:effectLst/>
                <a:latin typeface="+mn-lt"/>
                <a:ea typeface="+mn-ea"/>
                <a:cs typeface="+mn-cs"/>
              </a:rPr>
              <a:t>, 2–41 (November 17, 2014),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/10.1186/2049-2618-2-41.</a:t>
            </a:r>
            <a:endParaRPr lang="en-US" dirty="0"/>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25</a:t>
            </a:fld>
            <a:endParaRPr lang="en-US"/>
          </a:p>
        </p:txBody>
      </p:sp>
    </p:spTree>
    <p:extLst>
      <p:ext uri="{BB962C8B-B14F-4D97-AF65-F5344CB8AC3E}">
        <p14:creationId xmlns:p14="http://schemas.microsoft.com/office/powerpoint/2010/main" val="3940893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the big picture for a moment.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cross-sectional study of parents and children in Japan, they found that there was a significant association between vertical transmission prevention behaviors and caries experience; however, this relationship disappeared after confounding variables were accounted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this study did not look at individual bacteria or microbiomes, it does show that other variables account for caries experience in children, and that environment plays a role in tooth decay (which alludes to the role of saliva).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effectLst/>
              </a:rPr>
              <a:t>Reference: S. </a:t>
            </a:r>
            <a:r>
              <a:rPr lang="en-US" dirty="0" err="1">
                <a:effectLst/>
              </a:rPr>
              <a:t>Wakaguri</a:t>
            </a:r>
            <a:r>
              <a:rPr lang="en-US" dirty="0">
                <a:effectLst/>
              </a:rPr>
              <a:t>, J. Aida, et al., “</a:t>
            </a:r>
            <a:r>
              <a:rPr lang="en-US" sz="1200" b="0" i="0" kern="1200" dirty="0">
                <a:solidFill>
                  <a:schemeClr val="tx1"/>
                </a:solidFill>
                <a:effectLst/>
                <a:latin typeface="+mn-lt"/>
                <a:ea typeface="+mn-ea"/>
                <a:cs typeface="+mn-cs"/>
              </a:rPr>
              <a:t>Association between caregiver </a:t>
            </a:r>
            <a:r>
              <a:rPr lang="en-US" sz="1200" b="0" i="0" kern="1200" dirty="0" err="1">
                <a:solidFill>
                  <a:schemeClr val="tx1"/>
                </a:solidFill>
                <a:effectLst/>
                <a:latin typeface="+mn-lt"/>
                <a:ea typeface="+mn-ea"/>
                <a:cs typeface="+mn-cs"/>
              </a:rPr>
              <a:t>behaviours</a:t>
            </a:r>
            <a:r>
              <a:rPr lang="en-US" sz="1200" b="0" i="0" kern="1200" dirty="0">
                <a:solidFill>
                  <a:schemeClr val="tx1"/>
                </a:solidFill>
                <a:effectLst/>
                <a:latin typeface="+mn-lt"/>
                <a:ea typeface="+mn-ea"/>
                <a:cs typeface="+mn-cs"/>
              </a:rPr>
              <a:t> to prevent vertical transmission and dental caries in their 3-year-old children,” </a:t>
            </a:r>
            <a:r>
              <a:rPr lang="en-US" sz="1200" b="0" i="1" kern="1200" dirty="0">
                <a:solidFill>
                  <a:schemeClr val="tx1"/>
                </a:solidFill>
                <a:effectLst/>
                <a:latin typeface="+mn-lt"/>
                <a:ea typeface="+mn-ea"/>
                <a:cs typeface="+mn-cs"/>
              </a:rPr>
              <a:t>Caries research</a:t>
            </a:r>
            <a:r>
              <a:rPr lang="en-US" sz="1200" b="0" i="0" kern="1200" dirty="0">
                <a:solidFill>
                  <a:schemeClr val="tx1"/>
                </a:solidFill>
                <a:effectLst/>
                <a:latin typeface="+mn-lt"/>
                <a:ea typeface="+mn-ea"/>
                <a:cs typeface="+mn-cs"/>
              </a:rPr>
              <a:t>, 45(3), 281–286 (2011),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/10.1159/000327211.</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modified from: Susan Fisher-Owens, Stuart Gansky, Larry Platt, Jane Weintraub, Mah-J </a:t>
            </a:r>
            <a:r>
              <a:rPr lang="en-US" sz="1200" b="0" i="0" kern="1200" dirty="0" err="1">
                <a:solidFill>
                  <a:schemeClr val="tx1"/>
                </a:solidFill>
                <a:effectLst/>
                <a:latin typeface="+mn-lt"/>
                <a:ea typeface="+mn-ea"/>
                <a:cs typeface="+mn-cs"/>
              </a:rPr>
              <a:t>Soobader</a:t>
            </a:r>
            <a:r>
              <a:rPr lang="en-US" sz="1200" b="0" i="0" kern="1200" dirty="0">
                <a:solidFill>
                  <a:schemeClr val="tx1"/>
                </a:solidFill>
                <a:effectLst/>
                <a:latin typeface="+mn-lt"/>
                <a:ea typeface="+mn-ea"/>
                <a:cs typeface="+mn-cs"/>
              </a:rPr>
              <a:t>, Matthew Bramlett, and Paul </a:t>
            </a:r>
            <a:r>
              <a:rPr lang="en-US" sz="1200" b="0" i="0" kern="1200" dirty="0" err="1">
                <a:solidFill>
                  <a:schemeClr val="tx1"/>
                </a:solidFill>
                <a:effectLst/>
                <a:latin typeface="+mn-lt"/>
                <a:ea typeface="+mn-ea"/>
                <a:cs typeface="+mn-cs"/>
              </a:rPr>
              <a:t>Newacheck</a:t>
            </a:r>
            <a:r>
              <a:rPr lang="en-US" sz="1200" b="0" i="0" kern="1200" dirty="0">
                <a:solidFill>
                  <a:schemeClr val="tx1"/>
                </a:solidFill>
                <a:effectLst/>
                <a:latin typeface="+mn-lt"/>
                <a:ea typeface="+mn-ea"/>
                <a:cs typeface="+mn-cs"/>
              </a:rPr>
              <a:t>, “Influences on Children’s Oral Health: A Conceptual Model,” </a:t>
            </a:r>
            <a:r>
              <a:rPr lang="en-US" sz="1200" b="0" i="1" kern="1200" dirty="0">
                <a:solidFill>
                  <a:schemeClr val="tx1"/>
                </a:solidFill>
                <a:effectLst/>
                <a:latin typeface="+mn-lt"/>
                <a:ea typeface="+mn-ea"/>
                <a:cs typeface="+mn-cs"/>
              </a:rPr>
              <a:t>Pediatrics</a:t>
            </a:r>
            <a:r>
              <a:rPr lang="en-US" sz="1200" b="0" i="0" kern="1200" dirty="0">
                <a:solidFill>
                  <a:schemeClr val="tx1"/>
                </a:solidFill>
                <a:effectLst/>
                <a:latin typeface="+mn-lt"/>
                <a:ea typeface="+mn-ea"/>
                <a:cs typeface="+mn-cs"/>
              </a:rPr>
              <a:t>, 120(3):e510-20 (September 2007),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10.1542/peds.2006-3084.</a:t>
            </a:r>
            <a:endParaRPr lang="en-US" sz="1200" dirty="0">
              <a:latin typeface="Abdullah" pitchFamily="2" charset="77"/>
              <a:ea typeface="Calibri" panose="020F0502020204030204" pitchFamily="34" charset="0"/>
              <a:cs typeface="Times New Roman" panose="02020603050405020304" pitchFamily="18" charset="0"/>
            </a:endParaRPr>
          </a:p>
          <a:p>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26</a:t>
            </a:fld>
            <a:endParaRPr lang="en-US"/>
          </a:p>
        </p:txBody>
      </p:sp>
    </p:spTree>
    <p:extLst>
      <p:ext uri="{BB962C8B-B14F-4D97-AF65-F5344CB8AC3E}">
        <p14:creationId xmlns:p14="http://schemas.microsoft.com/office/powerpoint/2010/main" val="2198598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Next, we will examine a family with younger children.</a:t>
            </a:r>
          </a:p>
        </p:txBody>
      </p:sp>
      <p:sp>
        <p:nvSpPr>
          <p:cNvPr id="4" name="Slide Number Placeholder 3"/>
          <p:cNvSpPr>
            <a:spLocks noGrp="1"/>
          </p:cNvSpPr>
          <p:nvPr>
            <p:ph type="sldNum" sz="quarter" idx="5"/>
          </p:nvPr>
        </p:nvSpPr>
        <p:spPr/>
        <p:txBody>
          <a:bodyPr/>
          <a:lstStyle/>
          <a:p>
            <a:fld id="{A2EC831D-AA7D-6D4B-9E9A-AC97125AEC8A}" type="slidenum">
              <a:rPr lang="en-US" smtClean="0"/>
              <a:t>27</a:t>
            </a:fld>
            <a:endParaRPr lang="en-US"/>
          </a:p>
        </p:txBody>
      </p:sp>
    </p:spTree>
    <p:extLst>
      <p:ext uri="{BB962C8B-B14F-4D97-AF65-F5344CB8AC3E}">
        <p14:creationId xmlns:p14="http://schemas.microsoft.com/office/powerpoint/2010/main" val="97163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radiographs for the 6-year-old brother. He</a:t>
            </a:r>
            <a:r>
              <a:rPr lang="en-US" sz="1200" b="0" i="0" kern="1200" dirty="0">
                <a:solidFill>
                  <a:schemeClr val="tx1"/>
                </a:solidFill>
                <a:effectLst/>
                <a:latin typeface="+mn-lt"/>
                <a:ea typeface="+mn-ea"/>
                <a:cs typeface="+mn-cs"/>
              </a:rPr>
              <a:t> exhibits an extremely high risk of developing cavities, as evidenced by his dietary habits, which include consuming gummies, chocolate candy bars, and soda. Also, he regularly eats pizza and chicken nuggets after school, further increasing his risk. His salivary diagnostic results (not pictured) indicate he has a high level of cariogenic bacteria, high acidity, and low buffer capacity.</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Recommendations for this patient include: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eating candy with Basic Bites and xylitol candy.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“Leave the foam alone.” This term was created by Dr. Brian Novy. “</a:t>
            </a:r>
            <a:r>
              <a:rPr lang="en-US" dirty="0">
                <a:effectLst/>
              </a:rPr>
              <a:t>Leave the foam alone” (LFA) means not rinsing after. When a person brushes and spits out the extra toothpaste, there are little bubbles around the gums and teeth. It’s important to leave those bubbles there instead of rinsing them out. Those bubbles contain </a:t>
            </a:r>
            <a:r>
              <a:rPr lang="en-US" sz="1200" b="0" i="0" kern="1200" dirty="0">
                <a:solidFill>
                  <a:schemeClr val="tx1"/>
                </a:solidFill>
                <a:effectLst/>
                <a:latin typeface="+mn-lt"/>
                <a:ea typeface="+mn-ea"/>
                <a:cs typeface="+mn-cs"/>
              </a:rPr>
              <a:t>active ingredients for enhancing the oral microbiome and strengthening teeth.</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2EC831D-AA7D-6D4B-9E9A-AC97125AEC8A}" type="slidenum">
              <a:rPr lang="en-US" smtClean="0"/>
              <a:t>28</a:t>
            </a:fld>
            <a:endParaRPr lang="en-US"/>
          </a:p>
        </p:txBody>
      </p:sp>
    </p:spTree>
    <p:extLst>
      <p:ext uri="{BB962C8B-B14F-4D97-AF65-F5344CB8AC3E}">
        <p14:creationId xmlns:p14="http://schemas.microsoft.com/office/powerpoint/2010/main" val="503350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radiographs for his 9-year-old sister. These radiographs are being shown in sequence of age to show that the environment impacts oral health. The older children have been in this cariogenic environment for longer, so they are going to have more advanced lesions. </a:t>
            </a:r>
          </a:p>
          <a:p>
            <a:endParaRPr lang="en-US" dirty="0"/>
          </a:p>
          <a:p>
            <a:r>
              <a:rPr lang="en-US" sz="1200" b="0" i="0" kern="1200" dirty="0">
                <a:solidFill>
                  <a:schemeClr val="tx1"/>
                </a:solidFill>
                <a:effectLst/>
                <a:latin typeface="+mn-lt"/>
                <a:ea typeface="+mn-ea"/>
                <a:cs typeface="+mn-cs"/>
              </a:rPr>
              <a:t>She has similar habits as her brother but ate less candy than he does. She does have </a:t>
            </a:r>
            <a:r>
              <a:rPr lang="en-US" dirty="0"/>
              <a:t>more advanced lesions since she has been in this environment longer. Her salivary diagnostic results (not pictured) indicate she has a high level of cariogenic bacteria, moderate acidity level, and moderate buffer capacity since she was exposed to less sugar.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Recommendations for this patient include: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Use xylitol toothpaste and xylitol packets in her water bottle. She uses her water bottle every day at school.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“Leave the foam alone.” </a:t>
            </a:r>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29</a:t>
            </a:fld>
            <a:endParaRPr lang="en-US"/>
          </a:p>
        </p:txBody>
      </p:sp>
    </p:spTree>
    <p:extLst>
      <p:ext uri="{BB962C8B-B14F-4D97-AF65-F5344CB8AC3E}">
        <p14:creationId xmlns:p14="http://schemas.microsoft.com/office/powerpoint/2010/main" val="162315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gone on an adventure to gather acorns? </a:t>
            </a:r>
          </a:p>
          <a:p>
            <a:endParaRPr lang="en-US" dirty="0"/>
          </a:p>
          <a:p>
            <a:r>
              <a:rPr lang="en-US" dirty="0"/>
              <a:t>The thing about oak trees is that you would not look for acorns 50 feet away from the tree. You would look for all the baby acorns, brothers and sisters if you will, close to the tree and right underneath the tree. </a:t>
            </a:r>
          </a:p>
          <a:p>
            <a:endParaRPr lang="en-US" dirty="0"/>
          </a:p>
          <a:p>
            <a:r>
              <a:rPr lang="en-US" dirty="0"/>
              <a:t>Consider the same approach when you think about the transmission of bacteria that result in caries. Children first receive bacteria from the family members that are closest to them, often meaning the oral health of family members directly affect the parent and their children. </a:t>
            </a:r>
          </a:p>
          <a:p>
            <a:endParaRPr lang="en-US" dirty="0"/>
          </a:p>
          <a:p>
            <a:r>
              <a:rPr lang="en-US" dirty="0"/>
              <a:t>When it comes to families, we often see a pattern of oral disease. It can show up in different ways: </a:t>
            </a:r>
          </a:p>
          <a:p>
            <a:endParaRPr lang="en-US" dirty="0"/>
          </a:p>
          <a:p>
            <a:pPr marL="171450" indent="-171450">
              <a:buFont typeface="Arial" panose="020B0604020202020204" pitchFamily="34" charset="0"/>
              <a:buChar char="•"/>
            </a:pPr>
            <a:r>
              <a:rPr lang="en-US" dirty="0"/>
              <a:t>Perhaps someone comes into your office and says, “My grandmother always told me that we have ‘soft teeth.’” </a:t>
            </a:r>
          </a:p>
          <a:p>
            <a:pPr marL="171450" indent="-171450">
              <a:buFont typeface="Arial" panose="020B0604020202020204" pitchFamily="34" charset="0"/>
              <a:buChar char="•"/>
            </a:pPr>
            <a:r>
              <a:rPr lang="en-US" dirty="0"/>
              <a:t>Or “Everyone in my family has dentures before they are 40 years old.”</a:t>
            </a:r>
          </a:p>
          <a:p>
            <a:pPr marL="171450" indent="-171450">
              <a:buFont typeface="Arial" panose="020B0604020202020204" pitchFamily="34" charset="0"/>
              <a:buChar char="•"/>
            </a:pPr>
            <a:r>
              <a:rPr lang="en-US" dirty="0"/>
              <a:t>Or maybe it is a series of kids, and you see a progression and/or severity of disease that is very similar among all the children, from three to five to seven years old. </a:t>
            </a:r>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3</a:t>
            </a:fld>
            <a:endParaRPr lang="en-US"/>
          </a:p>
        </p:txBody>
      </p:sp>
    </p:spTree>
    <p:extLst>
      <p:ext uri="{BB962C8B-B14F-4D97-AF65-F5344CB8AC3E}">
        <p14:creationId xmlns:p14="http://schemas.microsoft.com/office/powerpoint/2010/main" val="488840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their 11-year-old brother. He has more advanced lesions, since he has been in the environment longer than his siblings. He drinks orange juice all day long and mainly eats chicken fingers. </a:t>
            </a:r>
          </a:p>
          <a:p>
            <a:endParaRPr lang="en-US" dirty="0"/>
          </a:p>
          <a:p>
            <a:r>
              <a:rPr lang="en-US" dirty="0"/>
              <a:t>His age made it a challenge to create behavior changes right away, so no food substitutions were given at first. The first recommendation was for him to “leave the foam alone.”</a:t>
            </a:r>
          </a:p>
          <a:p>
            <a:endParaRPr lang="en-US" dirty="0"/>
          </a:p>
          <a:p>
            <a:r>
              <a:rPr lang="en-US" dirty="0"/>
              <a:t>His salivary diagnostic results (not pictured) indicate he has a high level of cariogenic bacteria, moderate acidity levels, and low buffer capacity. He did not want to brush his teeth, so he had severe gingivitis, which results in the high level of blood leukocytes and proteins. He also has high ammonia levels. </a:t>
            </a:r>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30</a:t>
            </a:fld>
            <a:endParaRPr lang="en-US"/>
          </a:p>
        </p:txBody>
      </p:sp>
    </p:spTree>
    <p:extLst>
      <p:ext uri="{BB962C8B-B14F-4D97-AF65-F5344CB8AC3E}">
        <p14:creationId xmlns:p14="http://schemas.microsoft.com/office/powerpoint/2010/main" val="2117167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Next, we will examine involve a family with older children.</a:t>
            </a:r>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31</a:t>
            </a:fld>
            <a:endParaRPr lang="en-US"/>
          </a:p>
        </p:txBody>
      </p:sp>
    </p:spTree>
    <p:extLst>
      <p:ext uri="{BB962C8B-B14F-4D97-AF65-F5344CB8AC3E}">
        <p14:creationId xmlns:p14="http://schemas.microsoft.com/office/powerpoint/2010/main" val="3078085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patient is currently in high school and participates in football. They are planning to apply to college, aiming for either a philosophy program or a seminary.</a:t>
            </a:r>
          </a:p>
          <a:p>
            <a:r>
              <a:rPr lang="en-US" sz="1200" b="0" i="0" kern="1200" dirty="0">
                <a:solidFill>
                  <a:schemeClr val="tx1"/>
                </a:solidFill>
                <a:effectLst/>
                <a:latin typeface="+mn-lt"/>
                <a:ea typeface="+mn-ea"/>
                <a:cs typeface="+mn-cs"/>
              </a:rPr>
              <a:t>Upon reviewing the medical history, it was noted that the patient experiences seasonal asthma and frequently uses inhalers. As a recommendation, it was advised to rinse their mouth after using the inhaler to mitigate any potential adverse effects.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Regarding the findings from the examination: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There are incipient lesions present on teeth #2, #3, #4, #5, #12, #13, #14, #15, #18, #19, #20, #21, #29, and #30.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Staining is observed on the occlusal surfaces of teeth #2, #14, #15, #18, #19, and #30.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Teeth #8 and #9 exhibit caries extending into dentin.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Moderate caries into dentin are noted on teeth #3 and #31.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dental care products, it was recommended to use baking soda toothpaste and incorporate xylitol into sports bottles.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months later, upon reevaluation of the medical history, the patient reported no changes. They have discontinued the consumption of seltzer and soda, opting for water instead. However, they are encountering difficulty with nighttime brushing. To address this, it was suggested that they use topical tooth crème containing calcium and phosphate before bedtime if they happen to forget brushing.</a:t>
            </a:r>
          </a:p>
          <a:p>
            <a:r>
              <a:rPr lang="en-US" sz="1200" b="1" i="0" kern="1200" dirty="0">
                <a:solidFill>
                  <a:schemeClr val="tx1"/>
                </a:solidFill>
                <a:effectLst/>
                <a:latin typeface="+mn-lt"/>
                <a:ea typeface="+mn-ea"/>
                <a:cs typeface="+mn-cs"/>
              </a:rPr>
              <a:t> </a:t>
            </a:r>
          </a:p>
          <a:p>
            <a:br>
              <a:rPr lang="en-US" dirty="0"/>
            </a:br>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32</a:t>
            </a:fld>
            <a:endParaRPr lang="en-US"/>
          </a:p>
        </p:txBody>
      </p:sp>
    </p:spTree>
    <p:extLst>
      <p:ext uri="{BB962C8B-B14F-4D97-AF65-F5344CB8AC3E}">
        <p14:creationId xmlns:p14="http://schemas.microsoft.com/office/powerpoint/2010/main" val="1774418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patient, currently a math major at University of Massachusetts Boston, is navigating the challenges of balancing oral hygiene with their busy college schedule.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Upon examination, the following findings were noted: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Incipient lesions are present on teeth #4, #5, #28, and #29.</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Staining is observed on the occlusal surfaces of teeth #2, #3, #14, #15, #18, #19, #30, and #31.</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third molars are impacted, making them difficult to clean effectively.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for recommended dental products, the patient was advised to use baking soda toothpaste and non-alcohol mouthwash with xylitol, which ultimately resulted in an addition to the Modified Reitan’s Criteria (MRC) scale.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months later, during a follow-up discussion about the patient's home care routine, it was noted that while they have increased their frequency of brushing, they continue to struggle with maintaining a consistent routine. Additionally, heavy biofilm and inflamed gingiva were observed. Reviewing the patient’s daily schedule for school revealed that they wake up early and are out until late evening, often eating meals outside. Despite their efforts to improve their brushing habits, the patient still encountered difficulties. However, trying </a:t>
            </a:r>
            <a:r>
              <a:rPr lang="en-US" sz="1200" b="0" i="0" kern="1200" dirty="0" err="1">
                <a:solidFill>
                  <a:schemeClr val="tx1"/>
                </a:solidFill>
                <a:effectLst/>
                <a:latin typeface="+mn-lt"/>
                <a:ea typeface="+mn-ea"/>
                <a:cs typeface="+mn-cs"/>
              </a:rPr>
              <a:t>LivFresh</a:t>
            </a:r>
            <a:r>
              <a:rPr lang="en-US" sz="1200" b="0" i="0" kern="1200" dirty="0">
                <a:solidFill>
                  <a:schemeClr val="tx1"/>
                </a:solidFill>
                <a:effectLst/>
                <a:latin typeface="+mn-lt"/>
                <a:ea typeface="+mn-ea"/>
                <a:cs typeface="+mn-cs"/>
              </a:rPr>
              <a:t> toothpaste and practicing brushing techniques together proved to be beneficial.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Six months later, the patient's current home care routine involves brushing with </a:t>
            </a:r>
            <a:r>
              <a:rPr lang="en-US" sz="1200" b="0" i="0" kern="1200" dirty="0" err="1">
                <a:solidFill>
                  <a:schemeClr val="tx1"/>
                </a:solidFill>
                <a:effectLst/>
                <a:latin typeface="+mn-lt"/>
                <a:ea typeface="+mn-ea"/>
                <a:cs typeface="+mn-cs"/>
              </a:rPr>
              <a:t>Livionex</a:t>
            </a:r>
            <a:r>
              <a:rPr lang="en-US" sz="1200" b="0" i="0" kern="1200" dirty="0">
                <a:solidFill>
                  <a:schemeClr val="tx1"/>
                </a:solidFill>
                <a:effectLst/>
                <a:latin typeface="+mn-lt"/>
                <a:ea typeface="+mn-ea"/>
                <a:cs typeface="+mn-cs"/>
              </a:rPr>
              <a:t> toothpaste several times a week and using "regular fluoridated toothpaste" for brushing. They also rinse with non-alcohol mouthwash with xylitol daily.</a:t>
            </a:r>
          </a:p>
          <a:p>
            <a:r>
              <a:rPr lang="en-US" sz="1200" b="1" i="0" kern="1200" dirty="0">
                <a:solidFill>
                  <a:schemeClr val="tx1"/>
                </a:solidFill>
                <a:effectLst/>
                <a:latin typeface="+mn-lt"/>
                <a:ea typeface="+mn-ea"/>
                <a:cs typeface="+mn-cs"/>
              </a:rPr>
              <a:t> </a:t>
            </a:r>
          </a:p>
          <a:p>
            <a:br>
              <a:rPr lang="en-US" dirty="0"/>
            </a:br>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33</a:t>
            </a:fld>
            <a:endParaRPr lang="en-US"/>
          </a:p>
        </p:txBody>
      </p:sp>
    </p:spTree>
    <p:extLst>
      <p:ext uri="{BB962C8B-B14F-4D97-AF65-F5344CB8AC3E}">
        <p14:creationId xmlns:p14="http://schemas.microsoft.com/office/powerpoint/2010/main" val="3961505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patient, accompanied by his mother, shared information about his lifestyle habits, noting that he is actively engaged in swimming, drama, and choir activities at high school. He has a lot fewer lesions than his older brother did.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Upon reviewing the medical history, it was reported that the patient has no medical complications, allergies, or medications.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the examination, the following findings were noted: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Initial incipient lesions are present on teeth #3, #4, #5, #28, and #29.</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Deep occlusal surfaces are observed on teeth #18, #19, and #31.</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Tooth #30 has an amalgam filling with leaking margins.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part of the recommended dental care regimen, the patient was advised to use baking soda toothpaste and make dietary changes. Nutritional counseling was also reviewed with the patient.</a:t>
            </a:r>
          </a:p>
          <a:p>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34</a:t>
            </a:fld>
            <a:endParaRPr lang="en-US"/>
          </a:p>
        </p:txBody>
      </p:sp>
    </p:spTree>
    <p:extLst>
      <p:ext uri="{BB962C8B-B14F-4D97-AF65-F5344CB8AC3E}">
        <p14:creationId xmlns:p14="http://schemas.microsoft.com/office/powerpoint/2010/main" val="3904785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sz="1200" b="0" i="0" kern="1200" dirty="0">
                <a:solidFill>
                  <a:schemeClr val="tx1"/>
                </a:solidFill>
                <a:effectLst/>
                <a:latin typeface="+mn-lt"/>
                <a:ea typeface="+mn-ea"/>
                <a:cs typeface="+mn-cs"/>
              </a:rPr>
              <a:t>When we discuss goal setting, it pertains to families because we are addressing transmission within a familial context.</a:t>
            </a: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35</a:t>
            </a:fld>
            <a:endParaRPr lang="en-US"/>
          </a:p>
        </p:txBody>
      </p:sp>
    </p:spTree>
    <p:extLst>
      <p:ext uri="{BB962C8B-B14F-4D97-AF65-F5344CB8AC3E}">
        <p14:creationId xmlns:p14="http://schemas.microsoft.com/office/powerpoint/2010/main" val="361935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F0A1-84DD-D13B-01D6-FA2622722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56D22-CB6F-62E6-7C01-A78F195AA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DE13E-D4D4-5F6A-3D2F-A3ADF69BA3AF}"/>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When setting goals with families, it’s important to have each child set their own goals. In addition to individual goals, think about establishing a collective goal for the entire family, such as reducing the purchase of juice from six gallons to just one. Encourage the whole family to use the recommended products while considering any allergies. </a:t>
            </a:r>
            <a:endParaRPr lang="en-US" dirty="0"/>
          </a:p>
        </p:txBody>
      </p:sp>
      <p:sp>
        <p:nvSpPr>
          <p:cNvPr id="4" name="Slide Number Placeholder 3">
            <a:extLst>
              <a:ext uri="{FF2B5EF4-FFF2-40B4-BE49-F238E27FC236}">
                <a16:creationId xmlns:a16="http://schemas.microsoft.com/office/drawing/2014/main" id="{6EABC709-729E-9258-E353-FF8C09F98453}"/>
              </a:ext>
            </a:extLst>
          </p:cNvPr>
          <p:cNvSpPr>
            <a:spLocks noGrp="1"/>
          </p:cNvSpPr>
          <p:nvPr>
            <p:ph type="sldNum" sz="quarter" idx="5"/>
          </p:nvPr>
        </p:nvSpPr>
        <p:spPr/>
        <p:txBody>
          <a:bodyPr/>
          <a:lstStyle/>
          <a:p>
            <a:fld id="{A2EC831D-AA7D-6D4B-9E9A-AC97125AEC8A}" type="slidenum">
              <a:rPr lang="en-US" smtClean="0"/>
              <a:t>36</a:t>
            </a:fld>
            <a:endParaRPr lang="en-US"/>
          </a:p>
        </p:txBody>
      </p:sp>
    </p:spTree>
    <p:extLst>
      <p:ext uri="{BB962C8B-B14F-4D97-AF65-F5344CB8AC3E}">
        <p14:creationId xmlns:p14="http://schemas.microsoft.com/office/powerpoint/2010/main" val="2076513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1D209-AFE5-0EA8-3A2B-1777649DC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84CBD-22B6-233A-DE28-A0597181C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03DB1-807F-ADE4-6E77-28BCDE7197BC}"/>
              </a:ext>
            </a:extLst>
          </p:cNvPr>
          <p:cNvSpPr>
            <a:spLocks noGrp="1"/>
          </p:cNvSpPr>
          <p:nvPr>
            <p:ph type="body" idx="1"/>
          </p:nvPr>
        </p:nvSpPr>
        <p:spPr/>
        <p:txBody>
          <a:bodyPr/>
          <a:lstStyle/>
          <a:p>
            <a:r>
              <a:rPr lang="en-US" dirty="0"/>
              <a:t>Ask the family how each person could help support the shared goal. </a:t>
            </a:r>
          </a:p>
          <a:p>
            <a:r>
              <a:rPr lang="en-US" dirty="0"/>
              <a:t>Children can take age-appropriate roles that make them part of the process. </a:t>
            </a:r>
          </a:p>
          <a:p>
            <a:r>
              <a:rPr lang="en-US" dirty="0"/>
              <a:t>Many families respond well to simple reward systems, similar to a chore chart where children earn recognition for completing tasks. </a:t>
            </a:r>
          </a:p>
          <a:p>
            <a:r>
              <a:rPr lang="en-US" dirty="0"/>
              <a:t>For example, a child who sets the table might help remind the family to drink water instead of juice at dinner. </a:t>
            </a:r>
          </a:p>
          <a:p>
            <a:r>
              <a:rPr lang="en-US" dirty="0"/>
              <a:t>This approach supports teamwork and helps distribute responsibility rather than placing the full burden on the parent.</a:t>
            </a:r>
          </a:p>
          <a:p>
            <a:endParaRPr lang="en-US" dirty="0"/>
          </a:p>
        </p:txBody>
      </p:sp>
      <p:sp>
        <p:nvSpPr>
          <p:cNvPr id="4" name="Slide Number Placeholder 3">
            <a:extLst>
              <a:ext uri="{FF2B5EF4-FFF2-40B4-BE49-F238E27FC236}">
                <a16:creationId xmlns:a16="http://schemas.microsoft.com/office/drawing/2014/main" id="{1E8BFF79-8469-97AC-575A-EBC92CCE9D73}"/>
              </a:ext>
            </a:extLst>
          </p:cNvPr>
          <p:cNvSpPr>
            <a:spLocks noGrp="1"/>
          </p:cNvSpPr>
          <p:nvPr>
            <p:ph type="sldNum" sz="quarter" idx="5"/>
          </p:nvPr>
        </p:nvSpPr>
        <p:spPr/>
        <p:txBody>
          <a:bodyPr/>
          <a:lstStyle/>
          <a:p>
            <a:fld id="{A2EC831D-AA7D-6D4B-9E9A-AC97125AEC8A}" type="slidenum">
              <a:rPr lang="en-US" smtClean="0"/>
              <a:t>37</a:t>
            </a:fld>
            <a:endParaRPr lang="en-US"/>
          </a:p>
        </p:txBody>
      </p:sp>
    </p:spTree>
    <p:extLst>
      <p:ext uri="{BB962C8B-B14F-4D97-AF65-F5344CB8AC3E}">
        <p14:creationId xmlns:p14="http://schemas.microsoft.com/office/powerpoint/2010/main" val="920453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45B7-6873-F772-6FB6-D49C16908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C298C-169E-06CF-129E-7DCD1C301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1E671-F3F5-0CA6-7918-AB63B7B0BF20}"/>
              </a:ext>
            </a:extLst>
          </p:cNvPr>
          <p:cNvSpPr>
            <a:spLocks noGrp="1"/>
          </p:cNvSpPr>
          <p:nvPr>
            <p:ph type="body" idx="1"/>
          </p:nvPr>
        </p:nvSpPr>
        <p:spPr/>
        <p:txBody>
          <a:bodyPr/>
          <a:lstStyle/>
          <a:p>
            <a:r>
              <a:rPr lang="en-US" dirty="0"/>
              <a:t>Environmental changes often depend on what foods and beverages are available in the home. Engage parents in a conversation about grocery purchasing and household routines. Ask what options might work for them and discuss possible substitutions, such as replacing sugary beverages with water or milk. The goal is to identify changes that the family feels confident they can maintain.</a:t>
            </a:r>
          </a:p>
        </p:txBody>
      </p:sp>
      <p:sp>
        <p:nvSpPr>
          <p:cNvPr id="4" name="Slide Number Placeholder 3">
            <a:extLst>
              <a:ext uri="{FF2B5EF4-FFF2-40B4-BE49-F238E27FC236}">
                <a16:creationId xmlns:a16="http://schemas.microsoft.com/office/drawing/2014/main" id="{D0B68C35-A71B-9093-0039-341B04291D36}"/>
              </a:ext>
            </a:extLst>
          </p:cNvPr>
          <p:cNvSpPr>
            <a:spLocks noGrp="1"/>
          </p:cNvSpPr>
          <p:nvPr>
            <p:ph type="sldNum" sz="quarter" idx="5"/>
          </p:nvPr>
        </p:nvSpPr>
        <p:spPr/>
        <p:txBody>
          <a:bodyPr/>
          <a:lstStyle/>
          <a:p>
            <a:fld id="{A2EC831D-AA7D-6D4B-9E9A-AC97125AEC8A}" type="slidenum">
              <a:rPr lang="en-US" smtClean="0"/>
              <a:t>38</a:t>
            </a:fld>
            <a:endParaRPr lang="en-US"/>
          </a:p>
        </p:txBody>
      </p:sp>
    </p:spTree>
    <p:extLst>
      <p:ext uri="{BB962C8B-B14F-4D97-AF65-F5344CB8AC3E}">
        <p14:creationId xmlns:p14="http://schemas.microsoft.com/office/powerpoint/2010/main" val="3344041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summary, we've explored the transmission of caries-causing bacteria, noting horizontal spread among family, friends, and caregivers, while vertical transmission from mother to child during pregnancy and breastfeeding establishes oral microbiome susceptibility. The Fisher-Owens conceptual model highlights various influences on children’s oral health, including family dynamics and environmental factors. When setting goals with families, individual and collective aims should be considered, fostering shared responsibility and involvement. Lastly, addressing environmental change requires collaboration with parents to explore feasible substitutions and alternatives in household products.</a:t>
            </a:r>
          </a:p>
        </p:txBody>
      </p:sp>
      <p:sp>
        <p:nvSpPr>
          <p:cNvPr id="4" name="Slide Number Placeholder 3"/>
          <p:cNvSpPr>
            <a:spLocks noGrp="1"/>
          </p:cNvSpPr>
          <p:nvPr>
            <p:ph type="sldNum" sz="quarter" idx="5"/>
          </p:nvPr>
        </p:nvSpPr>
        <p:spPr/>
        <p:txBody>
          <a:bodyPr/>
          <a:lstStyle/>
          <a:p>
            <a:fld id="{A2EC831D-AA7D-6D4B-9E9A-AC97125AEC8A}" type="slidenum">
              <a:rPr lang="en-US" smtClean="0"/>
              <a:t>39</a:t>
            </a:fld>
            <a:endParaRPr lang="en-US"/>
          </a:p>
        </p:txBody>
      </p:sp>
    </p:spTree>
    <p:extLst>
      <p:ext uri="{BB962C8B-B14F-4D97-AF65-F5344CB8AC3E}">
        <p14:creationId xmlns:p14="http://schemas.microsoft.com/office/powerpoint/2010/main" val="1805466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Fisher-Owens conceptual model shows the big picture and how a variety of elements make an impact on the oral health of a child. When it comes to looking at caries in the population, and more specifically children (since we are all children at some point), there are influences for caries at multiple levels, including the personal level, child level, family level, and community level. </a:t>
            </a:r>
          </a:p>
          <a:p>
            <a:endParaRPr lang="en-US" dirty="0"/>
          </a:p>
          <a:p>
            <a:r>
              <a:rPr lang="en-US" dirty="0"/>
              <a:t>The Fisher-Owens conceptual model shows that there are many influences on a child’s oral health, with the oral microbiome being one of them. However, infants are not born with tooth decay or tooth decay–causing bacteria in their oral cavities. This raises questions: Where do these bacteria come from? </a:t>
            </a:r>
            <a:r>
              <a:rPr lang="en-US" sz="1200" dirty="0">
                <a:latin typeface="Abdullah" pitchFamily="2" charset="77"/>
                <a:ea typeface="Calibri" panose="020F0502020204030204" pitchFamily="34" charset="0"/>
                <a:cs typeface="Times New Roman" panose="02020603050405020304" pitchFamily="18" charset="0"/>
              </a:rPr>
              <a:t>Do we </a:t>
            </a:r>
            <a:r>
              <a:rPr lang="en-US" sz="1200" dirty="0">
                <a:solidFill>
                  <a:srgbClr val="EB5A44"/>
                </a:solidFill>
                <a:latin typeface="Abdullah" pitchFamily="2" charset="77"/>
                <a:ea typeface="Calibri" panose="020F0502020204030204" pitchFamily="34" charset="0"/>
                <a:cs typeface="Times New Roman" panose="02020603050405020304" pitchFamily="18" charset="0"/>
              </a:rPr>
              <a:t>transmit</a:t>
            </a:r>
            <a:r>
              <a:rPr lang="en-US" sz="1200" dirty="0">
                <a:latin typeface="Abdullah" pitchFamily="2" charset="77"/>
                <a:ea typeface="Calibri" panose="020F0502020204030204" pitchFamily="34" charset="0"/>
                <a:cs typeface="Times New Roman" panose="02020603050405020304" pitchFamily="18" charset="0"/>
              </a:rPr>
              <a:t> the bacteria that cause tooth decay? If so, when? With whom? And how? </a:t>
            </a:r>
          </a:p>
          <a:p>
            <a:endParaRPr lang="en-US" sz="1200" dirty="0">
              <a:latin typeface="Abdullah" pitchFamily="2" charset="77"/>
              <a:ea typeface="Calibri" panose="020F0502020204030204" pitchFamily="34" charset="0"/>
              <a:cs typeface="Times New Roman" panose="02020603050405020304" pitchFamily="18" charset="0"/>
            </a:endParaRPr>
          </a:p>
          <a:p>
            <a:r>
              <a:rPr lang="en-US" sz="1200" b="0" i="0" kern="1200" dirty="0">
                <a:solidFill>
                  <a:schemeClr val="tx1"/>
                </a:solidFill>
                <a:effectLst/>
                <a:latin typeface="+mn-lt"/>
                <a:ea typeface="+mn-ea"/>
                <a:cs typeface="+mn-cs"/>
              </a:rPr>
              <a:t>Image modified from: Susan Fisher-Owens, Stuart Gansky, Larry Platt, Jane Weintraub, Mah-J </a:t>
            </a:r>
            <a:r>
              <a:rPr lang="en-US" sz="1200" b="0" i="0" kern="1200" dirty="0" err="1">
                <a:solidFill>
                  <a:schemeClr val="tx1"/>
                </a:solidFill>
                <a:effectLst/>
                <a:latin typeface="+mn-lt"/>
                <a:ea typeface="+mn-ea"/>
                <a:cs typeface="+mn-cs"/>
              </a:rPr>
              <a:t>Soobader</a:t>
            </a:r>
            <a:r>
              <a:rPr lang="en-US" sz="1200" b="0" i="0" kern="1200" dirty="0">
                <a:solidFill>
                  <a:schemeClr val="tx1"/>
                </a:solidFill>
                <a:effectLst/>
                <a:latin typeface="+mn-lt"/>
                <a:ea typeface="+mn-ea"/>
                <a:cs typeface="+mn-cs"/>
              </a:rPr>
              <a:t>, Matthew Bramlett, and Paul </a:t>
            </a:r>
            <a:r>
              <a:rPr lang="en-US" sz="1200" b="0" i="0" kern="1200" dirty="0" err="1">
                <a:solidFill>
                  <a:schemeClr val="tx1"/>
                </a:solidFill>
                <a:effectLst/>
                <a:latin typeface="+mn-lt"/>
                <a:ea typeface="+mn-ea"/>
                <a:cs typeface="+mn-cs"/>
              </a:rPr>
              <a:t>Newacheck</a:t>
            </a:r>
            <a:r>
              <a:rPr lang="en-US" sz="1200" b="0" i="0" kern="1200" dirty="0">
                <a:solidFill>
                  <a:schemeClr val="tx1"/>
                </a:solidFill>
                <a:effectLst/>
                <a:latin typeface="+mn-lt"/>
                <a:ea typeface="+mn-ea"/>
                <a:cs typeface="+mn-cs"/>
              </a:rPr>
              <a:t>, “Influences on Children's Oral Health: A Conceptual Model,” </a:t>
            </a:r>
            <a:r>
              <a:rPr lang="en-US" sz="1200" b="0" i="1" kern="1200" dirty="0">
                <a:solidFill>
                  <a:schemeClr val="tx1"/>
                </a:solidFill>
                <a:effectLst/>
                <a:latin typeface="+mn-lt"/>
                <a:ea typeface="+mn-ea"/>
                <a:cs typeface="+mn-cs"/>
              </a:rPr>
              <a:t>Pediatrics</a:t>
            </a:r>
            <a:r>
              <a:rPr lang="en-US" sz="1200" b="0" i="0" kern="1200" dirty="0">
                <a:solidFill>
                  <a:schemeClr val="tx1"/>
                </a:solidFill>
                <a:effectLst/>
                <a:latin typeface="+mn-lt"/>
                <a:ea typeface="+mn-ea"/>
                <a:cs typeface="+mn-cs"/>
              </a:rPr>
              <a:t>, 120(3):e510–20 (September 2007),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10.1542/peds.2006-3084.</a:t>
            </a:r>
            <a:endParaRPr lang="en-US" sz="1200" dirty="0">
              <a:latin typeface="Abdullah" pitchFamily="2" charset="77"/>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EC831D-AA7D-6D4B-9E9A-AC97125AEC8A}" type="slidenum">
              <a:rPr lang="en-US" smtClean="0"/>
              <a:t>4</a:t>
            </a:fld>
            <a:endParaRPr lang="en-US"/>
          </a:p>
        </p:txBody>
      </p:sp>
    </p:spTree>
    <p:extLst>
      <p:ext uri="{BB962C8B-B14F-4D97-AF65-F5344CB8AC3E}">
        <p14:creationId xmlns:p14="http://schemas.microsoft.com/office/powerpoint/2010/main" val="2733758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40</a:t>
            </a:fld>
            <a:endParaRPr lang="en-US"/>
          </a:p>
        </p:txBody>
      </p:sp>
    </p:spTree>
    <p:extLst>
      <p:ext uri="{BB962C8B-B14F-4D97-AF65-F5344CB8AC3E}">
        <p14:creationId xmlns:p14="http://schemas.microsoft.com/office/powerpoint/2010/main" val="25959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41</a:t>
            </a:fld>
            <a:endParaRPr lang="en-US"/>
          </a:p>
        </p:txBody>
      </p:sp>
    </p:spTree>
    <p:extLst>
      <p:ext uri="{BB962C8B-B14F-4D97-AF65-F5344CB8AC3E}">
        <p14:creationId xmlns:p14="http://schemas.microsoft.com/office/powerpoint/2010/main" val="409794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received a case called “Will you marry me?” We are going to review the questions from the case.</a:t>
            </a:r>
          </a:p>
          <a:p>
            <a:endParaRPr lang="en-US" dirty="0"/>
          </a:p>
          <a:p>
            <a:r>
              <a:rPr lang="en-US" dirty="0"/>
              <a:t>[After reading each question, allow the students a couple of minutes to answer. Here are answers for the questions. The answers are not limited to the ones below.]</a:t>
            </a:r>
          </a:p>
          <a:p>
            <a:endParaRPr lang="en-US" dirty="0"/>
          </a:p>
          <a:p>
            <a:pPr marL="228600" indent="-228600">
              <a:buAutoNum type="arabicPeriod"/>
            </a:pPr>
            <a:r>
              <a:rPr lang="en-US" dirty="0"/>
              <a:t>How important is the oral health system to individual oral health? The patient mentioned in Ukraine he did not have access to a system for oral health care. </a:t>
            </a:r>
            <a:r>
              <a:rPr lang="en-US" sz="1200" b="0" i="0" kern="1200" dirty="0">
                <a:solidFill>
                  <a:schemeClr val="tx1"/>
                </a:solidFill>
                <a:effectLst/>
                <a:latin typeface="+mn-lt"/>
                <a:ea typeface="+mn-ea"/>
                <a:cs typeface="+mn-cs"/>
              </a:rPr>
              <a:t>From the image and the description provided in the case, it is evident that this lack of access is adversely affecting his individual oral health. This emphasizes the significant role played by the environment, as we discussed how the surroundings one is in can influence and promote specific behaviors.</a:t>
            </a:r>
          </a:p>
          <a:p>
            <a:pPr marL="228600" indent="-228600">
              <a:buAutoNum type="arabicPeriod"/>
            </a:pPr>
            <a:r>
              <a:rPr lang="en-US" sz="1200" b="0" i="0" kern="1200" dirty="0">
                <a:solidFill>
                  <a:schemeClr val="tx1"/>
                </a:solidFill>
                <a:effectLst/>
                <a:latin typeface="+mn-lt"/>
                <a:ea typeface="+mn-ea"/>
                <a:cs typeface="+mn-cs"/>
              </a:rPr>
              <a:t>How does caries affect quality of life? It’s likely the patient has sensitivities to both hot and cold beverages. Additionally, he might feel self-conscious about his smile, potentially causing him to come across as less warm to others than he would prefer.</a:t>
            </a:r>
          </a:p>
          <a:p>
            <a:pPr marL="228600" indent="-228600">
              <a:buAutoNum type="arabicPeriod"/>
            </a:pPr>
            <a:r>
              <a:rPr lang="en-US" sz="1200" b="0" i="0" kern="1200" dirty="0">
                <a:solidFill>
                  <a:schemeClr val="tx1"/>
                </a:solidFill>
                <a:effectLst/>
                <a:latin typeface="+mn-lt"/>
                <a:ea typeface="+mn-ea"/>
                <a:cs typeface="+mn-cs"/>
              </a:rPr>
              <a:t>What are some cultural influences of the development of caries? Various cultures adhere to distinct dietary patterns, and in some cases, oral health may not be common practice. Misinformation about oral health practices may also contribute to the practice of oral hygiene and nutrition factors that influences caries development. It's worth noting that a significant portion of Ukraine lacks fluoridation, which can impact overall oral health in the region.</a:t>
            </a:r>
          </a:p>
        </p:txBody>
      </p:sp>
      <p:sp>
        <p:nvSpPr>
          <p:cNvPr id="4" name="Slide Number Placeholder 3"/>
          <p:cNvSpPr>
            <a:spLocks noGrp="1"/>
          </p:cNvSpPr>
          <p:nvPr>
            <p:ph type="sldNum" sz="quarter" idx="5"/>
          </p:nvPr>
        </p:nvSpPr>
        <p:spPr/>
        <p:txBody>
          <a:bodyPr/>
          <a:lstStyle/>
          <a:p>
            <a:fld id="{A2EC831D-AA7D-6D4B-9E9A-AC97125AEC8A}" type="slidenum">
              <a:rPr lang="en-US" smtClean="0"/>
              <a:t>5</a:t>
            </a:fld>
            <a:endParaRPr lang="en-US"/>
          </a:p>
        </p:txBody>
      </p:sp>
    </p:spTree>
    <p:extLst>
      <p:ext uri="{BB962C8B-B14F-4D97-AF65-F5344CB8AC3E}">
        <p14:creationId xmlns:p14="http://schemas.microsoft.com/office/powerpoint/2010/main" val="385632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reading each question, allow the students a couple of minutes to answer. Here are answers for the questions. The answers are not limited to the ones below.]</a:t>
            </a:r>
          </a:p>
          <a:p>
            <a:endParaRPr lang="en-US" dirty="0"/>
          </a:p>
          <a:p>
            <a:pPr marL="228600" indent="-228600">
              <a:buAutoNum type="arabicPeriod"/>
            </a:pPr>
            <a:r>
              <a:rPr lang="en-US" dirty="0"/>
              <a:t>What should be considered when the patient has multiple locations of carious lesions? Implement </a:t>
            </a:r>
            <a:r>
              <a:rPr lang="en-US" sz="1200" b="0" i="0" kern="1200" dirty="0">
                <a:solidFill>
                  <a:schemeClr val="tx1"/>
                </a:solidFill>
                <a:effectLst/>
                <a:latin typeface="+mn-lt"/>
                <a:ea typeface="+mn-ea"/>
                <a:cs typeface="+mn-cs"/>
              </a:rPr>
              <a:t>caries control in stages, starting with the initial step of arresting decay and preventing pulpal involvement and exposure. Following this, a systematic repair approach is undertaken, where priority is placed on preventive measures alongside the restoration of affected areas.</a:t>
            </a:r>
          </a:p>
          <a:p>
            <a:pPr marL="228600" indent="-228600">
              <a:buAutoNum type="arabicPeriod"/>
            </a:pPr>
            <a:r>
              <a:rPr lang="en-US" sz="1200" b="0" i="0" kern="1200" dirty="0">
                <a:solidFill>
                  <a:schemeClr val="tx1"/>
                </a:solidFill>
                <a:effectLst/>
                <a:latin typeface="+mn-lt"/>
                <a:ea typeface="+mn-ea"/>
                <a:cs typeface="+mn-cs"/>
              </a:rPr>
              <a:t>What is the caries management and caries lesion management plan of this patient? Since his wedding is approaching within the year, it’s recommended that he comes in for appointments either once a month or every 6–8 weeks. Although addressing his smoking habit of 2 to 3 packs a day may be challenging, consider suggesting a gradual reduction strategy, like reducing one cigarette at a time. For smoking cessation, recommend nicotine gum and delve into the reasons behind his smoking habit — is it social, stress-related, or anxiety-driven? Encourage the use of xylitol water or gum as an alternative. Conduct a saliva test to assess his caries risk and implement all the necessary CAMBRA protocols. Adjust the treatment plan and switch to different oral care products as needed.</a:t>
            </a:r>
          </a:p>
          <a:p>
            <a:pPr marL="228600" indent="-228600">
              <a:buAutoNum type="arabicPeriod"/>
            </a:pPr>
            <a:r>
              <a:rPr lang="en-US" sz="1200" b="0" i="0" kern="1200" dirty="0">
                <a:solidFill>
                  <a:schemeClr val="tx1"/>
                </a:solidFill>
                <a:effectLst/>
                <a:latin typeface="+mn-lt"/>
                <a:ea typeface="+mn-ea"/>
                <a:cs typeface="+mn-cs"/>
              </a:rPr>
              <a:t>What are ways to improve the dental hard tissue mineralization? Calcium, phosphate, and Vitamin D.</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2EC831D-AA7D-6D4B-9E9A-AC97125AEC8A}" type="slidenum">
              <a:rPr lang="en-US" smtClean="0"/>
              <a:t>6</a:t>
            </a:fld>
            <a:endParaRPr lang="en-US"/>
          </a:p>
        </p:txBody>
      </p:sp>
    </p:spTree>
    <p:extLst>
      <p:ext uri="{BB962C8B-B14F-4D97-AF65-F5344CB8AC3E}">
        <p14:creationId xmlns:p14="http://schemas.microsoft.com/office/powerpoint/2010/main" val="973403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reading each question, allow the students a couple of minutes to answer. Here are answers for the questions. The answers are not limited to the ones below.]</a:t>
            </a:r>
          </a:p>
          <a:p>
            <a:endParaRPr lang="en-US" dirty="0"/>
          </a:p>
          <a:p>
            <a:pPr marL="228600" indent="-228600">
              <a:buAutoNum type="arabicPeriod"/>
            </a:pPr>
            <a:r>
              <a:rPr lang="en-US" dirty="0"/>
              <a:t>What type of bacteria are mostly found in dental caries? </a:t>
            </a:r>
            <a:r>
              <a:rPr lang="en-US" i="1" dirty="0"/>
              <a:t>S. mutans </a:t>
            </a:r>
            <a:r>
              <a:rPr lang="en-US" i="0" dirty="0"/>
              <a:t>and</a:t>
            </a:r>
            <a:r>
              <a:rPr lang="en-US" i="1" dirty="0"/>
              <a:t> </a:t>
            </a:r>
            <a:r>
              <a:rPr lang="en-US" i="0" dirty="0"/>
              <a:t>lactobacilli</a:t>
            </a:r>
          </a:p>
          <a:p>
            <a:pPr marL="228600" indent="-228600">
              <a:buAutoNum type="arabicPeriod"/>
            </a:pPr>
            <a:r>
              <a:rPr lang="en-US" i="0" dirty="0"/>
              <a:t>What factors influence the growth of a healthy layer of plaque in a patient?</a:t>
            </a:r>
          </a:p>
          <a:p>
            <a:pPr marL="685800" lvl="1" indent="-228600">
              <a:buFont typeface="Arial" panose="020B0604020202020204" pitchFamily="34" charset="0"/>
              <a:buChar char="•"/>
            </a:pPr>
            <a:r>
              <a:rPr lang="en-US" i="0" dirty="0"/>
              <a:t>Inorganic components: Calcium, phosphate, fluoride</a:t>
            </a:r>
          </a:p>
          <a:p>
            <a:pPr marL="685800" lvl="1" indent="-228600">
              <a:buFont typeface="Arial" panose="020B0604020202020204" pitchFamily="34" charset="0"/>
              <a:buChar char="•"/>
            </a:pPr>
            <a:r>
              <a:rPr lang="en-US" i="0" dirty="0"/>
              <a:t>Organic: Glycoproteins, lipids, and pH</a:t>
            </a:r>
          </a:p>
          <a:p>
            <a:pPr marL="228600" lvl="0" indent="-228600">
              <a:buFont typeface="+mj-lt"/>
              <a:buAutoNum type="arabicPeriod"/>
            </a:pPr>
            <a:r>
              <a:rPr lang="en-US" i="0" dirty="0"/>
              <a:t>How is saliva important to caries development? Saliva is a buffer and has cleansing action for carbohydrates. Saliva alters pH and delivers calcium and phosphate to teeth.</a:t>
            </a:r>
          </a:p>
          <a:p>
            <a:pPr marL="228600" lvl="0" indent="-228600">
              <a:buFont typeface="+mj-lt"/>
              <a:buAutoNum type="arabicPeriod"/>
            </a:pPr>
            <a:r>
              <a:rPr lang="en-US" i="0" dirty="0"/>
              <a:t>How to differentiate white spot caries lesion from abnormalities of dental hard tissues?</a:t>
            </a:r>
            <a:r>
              <a:rPr lang="en-US" i="1" dirty="0"/>
              <a:t> </a:t>
            </a:r>
            <a:r>
              <a:rPr lang="en-US" i="0" dirty="0"/>
              <a:t>White spot caries are rough and dull in appearance.</a:t>
            </a:r>
          </a:p>
        </p:txBody>
      </p:sp>
      <p:sp>
        <p:nvSpPr>
          <p:cNvPr id="4" name="Slide Number Placeholder 3"/>
          <p:cNvSpPr>
            <a:spLocks noGrp="1"/>
          </p:cNvSpPr>
          <p:nvPr>
            <p:ph type="sldNum" sz="quarter" idx="5"/>
          </p:nvPr>
        </p:nvSpPr>
        <p:spPr/>
        <p:txBody>
          <a:bodyPr/>
          <a:lstStyle/>
          <a:p>
            <a:fld id="{A2EC831D-AA7D-6D4B-9E9A-AC97125AEC8A}" type="slidenum">
              <a:rPr lang="en-US" smtClean="0"/>
              <a:t>7</a:t>
            </a:fld>
            <a:endParaRPr lang="en-US"/>
          </a:p>
        </p:txBody>
      </p:sp>
    </p:spTree>
    <p:extLst>
      <p:ext uri="{BB962C8B-B14F-4D97-AF65-F5344CB8AC3E}">
        <p14:creationId xmlns:p14="http://schemas.microsoft.com/office/powerpoint/2010/main" val="3753756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when we think of the first mode of transmission, we think of the relationship between a mother and child. During pregnancy and the perinatal period, there is a close relationship with a mother and her child. </a:t>
            </a:r>
          </a:p>
          <a:p>
            <a:endParaRPr lang="en-US" dirty="0"/>
          </a:p>
          <a:p>
            <a:r>
              <a:rPr lang="en-US" dirty="0"/>
              <a:t>For one, when the child is in utero, and a mother and child share a blood system, and excretory system, the child is completely dependent on that mother. During birth (especially vaginal deliveries) is a major exchange of bacteria/information between the mother and child. </a:t>
            </a:r>
          </a:p>
          <a:p>
            <a:endParaRPr lang="en-US" dirty="0"/>
          </a:p>
          <a:p>
            <a:r>
              <a:rPr lang="en-US" dirty="0"/>
              <a:t>However, that exchange of material, whether it be blood or bacteria, doesn’t stop at delivery most of the time. During the perinatal period after birth where the child is still dependent on that mother/caregiver, often through breast feeding. </a:t>
            </a:r>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8</a:t>
            </a:fld>
            <a:endParaRPr lang="en-US"/>
          </a:p>
        </p:txBody>
      </p:sp>
    </p:spTree>
    <p:extLst>
      <p:ext uri="{BB962C8B-B14F-4D97-AF65-F5344CB8AC3E}">
        <p14:creationId xmlns:p14="http://schemas.microsoft.com/office/powerpoint/2010/main" val="210833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07168-B6E1-4A32-5F1C-8E027409A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7E74F-6B0B-87F4-3740-37F849297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86769-B102-E1DB-8075-D6817DBE48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a:solidFill>
                  <a:srgbClr val="EB5A44"/>
                </a:solidFill>
              </a:rPr>
              <a:t>mother</a:t>
            </a:r>
            <a:r>
              <a:rPr lang="en-US" dirty="0"/>
              <a:t> is often a major source of </a:t>
            </a:r>
            <a:r>
              <a:rPr lang="en-US" i="1" dirty="0"/>
              <a:t>S. </a:t>
            </a:r>
            <a:r>
              <a:rPr lang="en-US" i="1" dirty="0" err="1"/>
              <a:t>mutans</a:t>
            </a:r>
            <a:r>
              <a:rPr lang="en-US" i="1" dirty="0"/>
              <a:t> </a:t>
            </a:r>
            <a:r>
              <a:rPr lang="en-US" dirty="0"/>
              <a:t>for the child, and mother and children have biotypes in common. (Davey </a:t>
            </a:r>
            <a:r>
              <a:rPr lang="en-US" i="1" dirty="0"/>
              <a:t>et al</a:t>
            </a:r>
            <a:r>
              <a:rPr lang="en-US" dirty="0"/>
              <a:t>. 1984, Masuda </a:t>
            </a:r>
            <a:r>
              <a:rPr lang="en-US" i="1" dirty="0"/>
              <a:t>et al</a:t>
            </a:r>
            <a:r>
              <a:rPr lang="en-US" dirty="0"/>
              <a:t>. 1985)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early 1980s, Davey studied the saliva and plaque bacteria of mothers, children, and fathers through 10 families, 5 of which were studied 6 months later. Of the 46 subjects, 93% had </a:t>
            </a:r>
            <a:r>
              <a:rPr lang="en-US" sz="1200" i="1" kern="1200" dirty="0">
                <a:solidFill>
                  <a:schemeClr val="tx1"/>
                </a:solidFill>
                <a:effectLst/>
                <a:latin typeface="+mn-lt"/>
                <a:ea typeface="+mn-ea"/>
                <a:cs typeface="+mn-cs"/>
              </a:rPr>
              <a:t>S. mutans;</a:t>
            </a:r>
            <a:r>
              <a:rPr lang="en-US" sz="1200" kern="1200" dirty="0">
                <a:solidFill>
                  <a:schemeClr val="tx1"/>
                </a:solidFill>
                <a:effectLst/>
                <a:latin typeface="+mn-lt"/>
                <a:ea typeface="+mn-ea"/>
                <a:cs typeface="+mn-cs"/>
              </a:rPr>
              <a:t> of the biotypes, all mouths had c/e/f. 46% had d/g biotypes. Serotyping or bacteriocin looks at the different biotypes of </a:t>
            </a:r>
            <a:r>
              <a:rPr lang="en-US" sz="1200" i="1" kern="1200" dirty="0">
                <a:solidFill>
                  <a:schemeClr val="tx1"/>
                </a:solidFill>
                <a:effectLst/>
                <a:latin typeface="+mn-lt"/>
                <a:ea typeface="+mn-ea"/>
                <a:cs typeface="+mn-cs"/>
              </a:rPr>
              <a:t>S. </a:t>
            </a:r>
            <a:r>
              <a:rPr lang="en-US" sz="1200" i="1" kern="1200" dirty="0" err="1">
                <a:solidFill>
                  <a:schemeClr val="tx1"/>
                </a:solidFill>
                <a:effectLst/>
                <a:latin typeface="+mn-lt"/>
                <a:ea typeface="+mn-ea"/>
                <a:cs typeface="+mn-cs"/>
              </a:rPr>
              <a:t>mutans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whether or not they are similar.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most fathers did not share strains with children, but all the infected children had at least one strain in common with their mother.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Reference: </a:t>
            </a:r>
            <a:r>
              <a:rPr lang="en-US" sz="1200" b="0" i="0" kern="1200" dirty="0">
                <a:solidFill>
                  <a:schemeClr val="tx1"/>
                </a:solidFill>
                <a:effectLst/>
                <a:latin typeface="+mn-lt"/>
                <a:ea typeface="+mn-ea"/>
                <a:cs typeface="+mn-cs"/>
              </a:rPr>
              <a:t>A.L. Davey, A.H. Rogers, “Multiple types of the bacterium </a:t>
            </a:r>
            <a:r>
              <a:rPr lang="en-US" sz="1200" b="0" i="1" kern="1200" dirty="0">
                <a:solidFill>
                  <a:schemeClr val="tx1"/>
                </a:solidFill>
                <a:effectLst/>
                <a:latin typeface="+mn-lt"/>
                <a:ea typeface="+mn-ea"/>
                <a:cs typeface="+mn-cs"/>
              </a:rPr>
              <a:t>Streptococcus mutans </a:t>
            </a:r>
            <a:r>
              <a:rPr lang="en-US" sz="1200" b="0" i="0" kern="1200" dirty="0">
                <a:solidFill>
                  <a:schemeClr val="tx1"/>
                </a:solidFill>
                <a:effectLst/>
                <a:latin typeface="+mn-lt"/>
                <a:ea typeface="+mn-ea"/>
                <a:cs typeface="+mn-cs"/>
              </a:rPr>
              <a:t>in the human mouth and their intra-family transmission,” </a:t>
            </a:r>
            <a:r>
              <a:rPr lang="en-US" sz="1200" b="0" i="1" kern="1200" dirty="0">
                <a:solidFill>
                  <a:schemeClr val="tx1"/>
                </a:solidFill>
                <a:effectLst/>
                <a:latin typeface="+mn-lt"/>
                <a:ea typeface="+mn-ea"/>
                <a:cs typeface="+mn-cs"/>
              </a:rPr>
              <a:t>Arch Oral Biol</a:t>
            </a:r>
            <a:r>
              <a:rPr lang="en-US" sz="1200" b="0" i="0" kern="1200" dirty="0">
                <a:solidFill>
                  <a:schemeClr val="tx1"/>
                </a:solidFill>
                <a:effectLst/>
                <a:latin typeface="+mn-lt"/>
                <a:ea typeface="+mn-ea"/>
                <a:cs typeface="+mn-cs"/>
              </a:rPr>
              <a:t>, 29(6):453–60 (1984),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10.1016/0003-9969(84)90026-8. </a:t>
            </a:r>
            <a:endParaRPr lang="en-US" dirty="0"/>
          </a:p>
        </p:txBody>
      </p:sp>
      <p:sp>
        <p:nvSpPr>
          <p:cNvPr id="4" name="Slide Number Placeholder 3">
            <a:extLst>
              <a:ext uri="{FF2B5EF4-FFF2-40B4-BE49-F238E27FC236}">
                <a16:creationId xmlns:a16="http://schemas.microsoft.com/office/drawing/2014/main" id="{FCEC2DB7-C0D0-EE0D-68CD-EF5D65C95AD8}"/>
              </a:ext>
            </a:extLst>
          </p:cNvPr>
          <p:cNvSpPr>
            <a:spLocks noGrp="1"/>
          </p:cNvSpPr>
          <p:nvPr>
            <p:ph type="sldNum" sz="quarter" idx="5"/>
          </p:nvPr>
        </p:nvSpPr>
        <p:spPr/>
        <p:txBody>
          <a:bodyPr/>
          <a:lstStyle/>
          <a:p>
            <a:fld id="{A2EC831D-AA7D-6D4B-9E9A-AC97125AEC8A}" type="slidenum">
              <a:rPr lang="en-US" smtClean="0"/>
              <a:t>9</a:t>
            </a:fld>
            <a:endParaRPr lang="en-US"/>
          </a:p>
        </p:txBody>
      </p:sp>
    </p:spTree>
    <p:extLst>
      <p:ext uri="{BB962C8B-B14F-4D97-AF65-F5344CB8AC3E}">
        <p14:creationId xmlns:p14="http://schemas.microsoft.com/office/powerpoint/2010/main" val="3822666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5255156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2"/>
                </a:solidFill>
              </a:defRPr>
            </a:lvl1pPr>
          </a:lstStyle>
          <a:p>
            <a:pPr lvl="0"/>
            <a:r>
              <a:rPr lang="en-US" dirty="0"/>
              <a:t>Click to edit date</a:t>
            </a:r>
          </a:p>
        </p:txBody>
      </p:sp>
    </p:spTree>
    <p:extLst>
      <p:ext uri="{BB962C8B-B14F-4D97-AF65-F5344CB8AC3E}">
        <p14:creationId xmlns:p14="http://schemas.microsoft.com/office/powerpoint/2010/main" val="2734912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5755493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318348467"/>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1764898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DBE34A8C-692E-584C-9ACB-8B9E24195584}"/>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5" name="TextBox 14">
            <a:extLst>
              <a:ext uri="{FF2B5EF4-FFF2-40B4-BE49-F238E27FC236}">
                <a16:creationId xmlns:a16="http://schemas.microsoft.com/office/drawing/2014/main" id="{7D6514E9-F46E-5546-BFFF-6C5403D2DB11}"/>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14" name="Picture 13">
            <a:extLst>
              <a:ext uri="{FF2B5EF4-FFF2-40B4-BE49-F238E27FC236}">
                <a16:creationId xmlns:a16="http://schemas.microsoft.com/office/drawing/2014/main" id="{C3DCCAC0-DDDC-8E4F-BEBF-BD212ABCB16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539404295"/>
      </p:ext>
    </p:extLst>
  </p:cSld>
  <p:clrMapOvr>
    <a:masterClrMapping/>
  </p:clrMapOvr>
  <p:extLst>
    <p:ext uri="{DCECCB84-F9BA-43D5-87BE-67443E8EF086}">
      <p15:sldGuideLst xmlns:p15="http://schemas.microsoft.com/office/powerpoint/2012/main">
        <p15:guide id="1" pos="2418">
          <p15:clr>
            <a:srgbClr val="FBAE40"/>
          </p15:clr>
        </p15:guide>
        <p15:guide id="2" pos="2844">
          <p15:clr>
            <a:srgbClr val="FBAE40"/>
          </p15:clr>
        </p15:guide>
        <p15:guide id="3" pos="4834">
          <p15:clr>
            <a:srgbClr val="FBAE40"/>
          </p15:clr>
        </p15:guide>
        <p15:guide id="4" pos="5262">
          <p15:clr>
            <a:srgbClr val="FBAE40"/>
          </p15:clr>
        </p15:guide>
        <p15:guide id="5" pos="429">
          <p15:clr>
            <a:srgbClr val="FBAE40"/>
          </p15:clr>
        </p15:guide>
        <p15:guide id="6" pos="7251">
          <p15:clr>
            <a:srgbClr val="FBAE40"/>
          </p15:clr>
        </p15:guide>
        <p15:guide id="7" orient="horz" pos="916">
          <p15:clr>
            <a:srgbClr val="FBAE40"/>
          </p15:clr>
        </p15:guide>
        <p15:guide id="8" orient="horz" pos="304">
          <p15:clr>
            <a:srgbClr val="FBAE40"/>
          </p15:clr>
        </p15:guide>
        <p15:guide id="9" orient="horz" pos="974">
          <p15:clr>
            <a:srgbClr val="FBAE40"/>
          </p15:clr>
        </p15:guide>
        <p15:guide id="10" orient="horz" pos="3789">
          <p15:clr>
            <a:srgbClr val="FBAE40"/>
          </p15:clr>
        </p15:guide>
        <p15:guide id="12" orient="horz" pos="41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lternat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029796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79"/>
            <a:ext cx="31496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69850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C5D95B0A-AFCF-8E47-8231-980049A3FF59}"/>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977276354"/>
      </p:ext>
    </p:extLst>
  </p:cSld>
  <p:clrMapOvr>
    <a:masterClrMapping/>
  </p:clrMapOvr>
  <p:extLst>
    <p:ext uri="{DCECCB84-F9BA-43D5-87BE-67443E8EF086}">
      <p15:sldGuideLst xmlns:p15="http://schemas.microsoft.com/office/powerpoint/2012/main">
        <p15:guide id="1" pos="2418" userDrawn="1">
          <p15:clr>
            <a:srgbClr val="FBAE40"/>
          </p15:clr>
        </p15:guide>
        <p15:guide id="2" pos="2846" userDrawn="1">
          <p15:clr>
            <a:srgbClr val="FBAE40"/>
          </p15:clr>
        </p15:guide>
        <p15:guide id="3" pos="432" userDrawn="1">
          <p15:clr>
            <a:srgbClr val="FBAE40"/>
          </p15:clr>
        </p15:guide>
        <p15:guide id="4" pos="7251" userDrawn="1">
          <p15:clr>
            <a:srgbClr val="FBAE40"/>
          </p15:clr>
        </p15:guide>
        <p15:guide id="5" orient="horz" pos="918" userDrawn="1">
          <p15:clr>
            <a:srgbClr val="FBAE40"/>
          </p15:clr>
        </p15:guide>
        <p15:guide id="6" orient="horz" pos="308" userDrawn="1">
          <p15:clr>
            <a:srgbClr val="FBAE40"/>
          </p15:clr>
        </p15:guide>
        <p15:guide id="7" orient="horz" pos="974" userDrawn="1">
          <p15:clr>
            <a:srgbClr val="FBAE40"/>
          </p15:clr>
        </p15:guide>
        <p15:guide id="8" orient="horz" pos="3792" userDrawn="1">
          <p15:clr>
            <a:srgbClr val="FBAE40"/>
          </p15:clr>
        </p15:guide>
        <p15:guide id="10" orient="horz" pos="41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8615680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p:nvPr>
        </p:nvSpPr>
        <p:spPr>
          <a:xfrm>
            <a:off x="685800" y="1554479"/>
            <a:ext cx="4657724" cy="4242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685800" y="486167"/>
            <a:ext cx="4657725" cy="966701"/>
          </a:xfrm>
        </p:spPr>
        <p:txBody>
          <a:bodyPr/>
          <a:lstStyle/>
          <a:p>
            <a:r>
              <a:rPr lang="en-US" dirty="0"/>
              <a:t>Click to edit title</a:t>
            </a:r>
          </a:p>
        </p:txBody>
      </p:sp>
      <p:sp>
        <p:nvSpPr>
          <p:cNvPr id="8" name="Picture Placeholder 7">
            <a:extLst>
              <a:ext uri="{FF2B5EF4-FFF2-40B4-BE49-F238E27FC236}">
                <a16:creationId xmlns:a16="http://schemas.microsoft.com/office/drawing/2014/main" id="{D4AEBFDB-020C-BA45-BD44-18B5B63448F6}"/>
              </a:ext>
            </a:extLst>
          </p:cNvPr>
          <p:cNvSpPr>
            <a:spLocks noGrp="1"/>
          </p:cNvSpPr>
          <p:nvPr>
            <p:ph type="pic" sz="quarter" idx="11"/>
          </p:nvPr>
        </p:nvSpPr>
        <p:spPr>
          <a:xfrm>
            <a:off x="6096000" y="-1"/>
            <a:ext cx="6096000" cy="6857999"/>
          </a:xfrm>
          <a:solidFill>
            <a:schemeClr val="bg1"/>
          </a:solidFill>
        </p:spPr>
        <p:txBody>
          <a:bodyPr/>
          <a:lstStyle>
            <a:lvl1pPr>
              <a:defRPr>
                <a:solidFill>
                  <a:srgbClr val="FF0000"/>
                </a:solidFill>
              </a:defRPr>
            </a:lvl1pPr>
          </a:lstStyle>
          <a:p>
            <a:r>
              <a:rPr lang="en-US"/>
              <a:t>Click icon to add picture</a:t>
            </a:r>
            <a:endParaRPr lang="en-US" dirty="0"/>
          </a:p>
        </p:txBody>
      </p:sp>
    </p:spTree>
    <p:extLst>
      <p:ext uri="{BB962C8B-B14F-4D97-AF65-F5344CB8AC3E}">
        <p14:creationId xmlns:p14="http://schemas.microsoft.com/office/powerpoint/2010/main" val="3867402642"/>
      </p:ext>
    </p:extLst>
  </p:cSld>
  <p:clrMapOvr>
    <a:masterClrMapping/>
  </p:clrMapOvr>
  <p:extLst>
    <p:ext uri="{DCECCB84-F9BA-43D5-87BE-67443E8EF086}">
      <p15:sldGuideLst xmlns:p15="http://schemas.microsoft.com/office/powerpoint/2012/main">
        <p15:guide id="1" pos="3840" userDrawn="1">
          <p15:clr>
            <a:srgbClr val="FBAE40"/>
          </p15:clr>
        </p15:guide>
        <p15:guide id="2" pos="3366" userDrawn="1">
          <p15:clr>
            <a:srgbClr val="FBAE40"/>
          </p15:clr>
        </p15:guide>
        <p15:guide id="3" pos="429" userDrawn="1">
          <p15:clr>
            <a:srgbClr val="FBAE40"/>
          </p15:clr>
        </p15:guide>
        <p15:guide id="4" orient="horz" pos="918" userDrawn="1">
          <p15:clr>
            <a:srgbClr val="FBAE40"/>
          </p15:clr>
        </p15:guide>
        <p15:guide id="5" orient="horz" pos="305" userDrawn="1">
          <p15:clr>
            <a:srgbClr val="FBAE40"/>
          </p15:clr>
        </p15:guide>
        <p15:guide id="6" orient="horz" pos="974" userDrawn="1">
          <p15:clr>
            <a:srgbClr val="FBAE40"/>
          </p15:clr>
        </p15:guide>
        <p15:guide id="7" orient="horz" pos="3792" userDrawn="1">
          <p15:clr>
            <a:srgbClr val="FBAE40"/>
          </p15:clr>
        </p15:guide>
        <p15:guide id="9" orient="horz" pos="41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608710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457951" y="1554479"/>
            <a:ext cx="5048249" cy="426039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72A61A17-3CE4-794D-9056-719C8031E218}"/>
              </a:ext>
            </a:extLst>
          </p:cNvPr>
          <p:cNvSpPr>
            <a:spLocks noGrp="1"/>
          </p:cNvSpPr>
          <p:nvPr>
            <p:ph sz="half" idx="1"/>
          </p:nvPr>
        </p:nvSpPr>
        <p:spPr>
          <a:xfrm>
            <a:off x="685800" y="1554480"/>
            <a:ext cx="5048250" cy="426039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457950" y="1554479"/>
            <a:ext cx="5048249" cy="4260395"/>
          </a:xfrm>
        </p:spPr>
        <p:txBody>
          <a:bodyPr/>
          <a:lstStyle/>
          <a:p>
            <a:r>
              <a:rPr lang="en-US"/>
              <a:t>Click icon to add chart</a:t>
            </a:r>
            <a:endParaRPr lang="en-US" dirty="0"/>
          </a:p>
        </p:txBody>
      </p:sp>
      <p:sp>
        <p:nvSpPr>
          <p:cNvPr id="9" name="Text Placeholder 3">
            <a:extLst>
              <a:ext uri="{FF2B5EF4-FFF2-40B4-BE49-F238E27FC236}">
                <a16:creationId xmlns:a16="http://schemas.microsoft.com/office/drawing/2014/main" id="{CE34E907-8ECD-A247-90F0-8089C11A7453}"/>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4290532623"/>
      </p:ext>
    </p:extLst>
  </p:cSld>
  <p:clrMapOvr>
    <a:masterClrMapping/>
  </p:clrMapOvr>
  <p:extLst>
    <p:ext uri="{DCECCB84-F9BA-43D5-87BE-67443E8EF086}">
      <p15:sldGuideLst xmlns:p15="http://schemas.microsoft.com/office/powerpoint/2012/main">
        <p15:guide id="1" pos="4068" userDrawn="1">
          <p15:clr>
            <a:srgbClr val="FBAE40"/>
          </p15:clr>
        </p15:guide>
        <p15:guide id="2" pos="3612" userDrawn="1">
          <p15:clr>
            <a:srgbClr val="FBAE40"/>
          </p15:clr>
        </p15:guide>
        <p15:guide id="3" pos="429" userDrawn="1">
          <p15:clr>
            <a:srgbClr val="FBAE40"/>
          </p15:clr>
        </p15:guide>
        <p15:guide id="4" pos="7251" userDrawn="1">
          <p15:clr>
            <a:srgbClr val="FBAE40"/>
          </p15:clr>
        </p15:guide>
        <p15:guide id="5" orient="horz" pos="305" userDrawn="1">
          <p15:clr>
            <a:srgbClr val="FBAE40"/>
          </p15:clr>
        </p15:guide>
        <p15:guide id="6" orient="horz" pos="918"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706056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85801" y="1554480"/>
            <a:ext cx="10820400" cy="424263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85800" y="1554479"/>
            <a:ext cx="10820400" cy="4242639"/>
          </a:xfrm>
        </p:spPr>
        <p:txBody>
          <a:bodyPr/>
          <a:lstStyle/>
          <a:p>
            <a:r>
              <a:rPr lang="en-US"/>
              <a:t>Click icon to add chart</a:t>
            </a:r>
            <a:endParaRPr lang="en-US" dirty="0"/>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864941192"/>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0378513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90563" y="1554479"/>
            <a:ext cx="10820400" cy="4283614"/>
          </a:xfrm>
        </p:spPr>
        <p:txBody>
          <a:bodyPr/>
          <a:lstStyle/>
          <a:p>
            <a:r>
              <a:rPr lang="en-US"/>
              <a:t>Click icon to add chart</a:t>
            </a:r>
            <a:endParaRPr lang="en-US" dirty="0"/>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9152642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2B43944D-6D92-4F40-BFAA-5B27C8ABD3EB}"/>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2381292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305" userDrawn="1">
          <p15:clr>
            <a:srgbClr val="FBAE40"/>
          </p15:clr>
        </p15:guide>
        <p15:guide id="4" orient="horz" pos="918" userDrawn="1">
          <p15:clr>
            <a:srgbClr val="FBAE40"/>
          </p15:clr>
        </p15:guide>
        <p15:guide id="5" orient="horz" pos="3789" userDrawn="1">
          <p15:clr>
            <a:srgbClr val="FBAE40"/>
          </p15:clr>
        </p15:guide>
        <p15:guide id="7" orient="horz" pos="41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314AD9C5-6228-ED44-889E-6904764410D1}"/>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9" name="TextBox 8">
            <a:extLst>
              <a:ext uri="{FF2B5EF4-FFF2-40B4-BE49-F238E27FC236}">
                <a16:creationId xmlns:a16="http://schemas.microsoft.com/office/drawing/2014/main" id="{A27CB764-653A-3D40-A383-E25B1CA34C60}"/>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8" name="Picture 7">
            <a:extLst>
              <a:ext uri="{FF2B5EF4-FFF2-40B4-BE49-F238E27FC236}">
                <a16:creationId xmlns:a16="http://schemas.microsoft.com/office/drawing/2014/main" id="{65C25B89-0A47-6847-B754-E3CA7837F726}"/>
              </a:ext>
            </a:extLst>
          </p:cNvPr>
          <p:cNvPicPr>
            <a:picLocks noChangeAspect="1"/>
          </p:cNvPicPr>
          <p:nvPr userDrawn="1"/>
        </p:nvPicPr>
        <p:blipFill>
          <a:blip r:embed="rId2"/>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795886014"/>
      </p:ext>
    </p:extLst>
  </p:cSld>
  <p:clrMapOvr>
    <a:masterClrMapping/>
  </p:clrMapOvr>
  <p:extLst>
    <p:ext uri="{DCECCB84-F9BA-43D5-87BE-67443E8EF086}">
      <p15:sldGuideLst xmlns:p15="http://schemas.microsoft.com/office/powerpoint/2012/main">
        <p15:guide id="1" pos="7251" userDrawn="1">
          <p15:clr>
            <a:srgbClr val="FBAE40"/>
          </p15:clr>
        </p15:guide>
        <p15:guide id="2" pos="429" userDrawn="1">
          <p15:clr>
            <a:srgbClr val="FBAE40"/>
          </p15:clr>
        </p15:guide>
        <p15:guide id="3" orient="horz" pos="918" userDrawn="1">
          <p15:clr>
            <a:srgbClr val="FBAE40"/>
          </p15:clr>
        </p15:guide>
        <p15:guide id="4" orient="horz" pos="305" userDrawn="1">
          <p15:clr>
            <a:srgbClr val="FBAE40"/>
          </p15:clr>
        </p15:guide>
        <p15:guide id="5" orient="horz" pos="3789" userDrawn="1">
          <p15:clr>
            <a:srgbClr val="FBAE40"/>
          </p15:clr>
        </p15:guide>
        <p15:guide id="7" orient="horz" pos="41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25220057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2"/>
                </a:solidFill>
              </a:defRPr>
            </a:lvl1pPr>
          </a:lstStyle>
          <a:p>
            <a:r>
              <a:rPr lang="en-US" dirty="0"/>
              <a:t>Click to Edit Divider</a:t>
            </a:r>
          </a:p>
        </p:txBody>
      </p:sp>
      <p:sp>
        <p:nvSpPr>
          <p:cNvPr id="4" name="Content Placeholder 3">
            <a:extLst>
              <a:ext uri="{FF2B5EF4-FFF2-40B4-BE49-F238E27FC236}">
                <a16:creationId xmlns:a16="http://schemas.microsoft.com/office/drawing/2014/main" id="{A806201F-83F0-4304-B1F9-B02CCDB0F901}"/>
              </a:ext>
            </a:extLst>
          </p:cNvPr>
          <p:cNvSpPr>
            <a:spLocks noGrp="1"/>
          </p:cNvSpPr>
          <p:nvPr>
            <p:ph sz="quarter" idx="10" hasCustomPrompt="1"/>
          </p:nvPr>
        </p:nvSpPr>
        <p:spPr>
          <a:xfrm>
            <a:off x="763588" y="3789363"/>
            <a:ext cx="10136187" cy="1462087"/>
          </a:xfrm>
        </p:spPr>
        <p:txBody>
          <a:bodyPr/>
          <a:lstStyle>
            <a:lvl1pPr>
              <a:defRPr sz="3600">
                <a:solidFill>
                  <a:schemeClr val="tx2"/>
                </a:solidFill>
              </a:defRPr>
            </a:lvl1pPr>
          </a:lstStyle>
          <a:p>
            <a:pPr lvl="0"/>
            <a:r>
              <a:rPr lang="en-US" dirty="0"/>
              <a:t>Click to edit Subtitle</a:t>
            </a:r>
          </a:p>
        </p:txBody>
      </p:sp>
    </p:spTree>
    <p:extLst>
      <p:ext uri="{BB962C8B-B14F-4D97-AF65-F5344CB8AC3E}">
        <p14:creationId xmlns:p14="http://schemas.microsoft.com/office/powerpoint/2010/main" val="44525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Ref idx="1001">
        <a:schemeClr val="bg2"/>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489424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1"/>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1"/>
                </a:solidFill>
              </a:defRPr>
            </a:lvl1pPr>
          </a:lstStyle>
          <a:p>
            <a:pPr lvl="0"/>
            <a:r>
              <a:rPr lang="en-US" dirty="0"/>
              <a:t>Click to edit date</a:t>
            </a:r>
          </a:p>
        </p:txBody>
      </p:sp>
      <p:pic>
        <p:nvPicPr>
          <p:cNvPr id="6" name="Picture 5">
            <a:extLst>
              <a:ext uri="{FF2B5EF4-FFF2-40B4-BE49-F238E27FC236}">
                <a16:creationId xmlns:a16="http://schemas.microsoft.com/office/drawing/2014/main" id="{C2CB8D2B-0080-194E-8F31-E630E9CA43B7}"/>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97848008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508536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dirty="0"/>
              <a:t>Click to Edit Divider</a:t>
            </a:r>
          </a:p>
        </p:txBody>
      </p:sp>
      <p:sp>
        <p:nvSpPr>
          <p:cNvPr id="4" name="Content Placeholder 3">
            <a:extLst>
              <a:ext uri="{FF2B5EF4-FFF2-40B4-BE49-F238E27FC236}">
                <a16:creationId xmlns:a16="http://schemas.microsoft.com/office/drawing/2014/main" id="{AE250DA8-42F8-45FD-9083-3FD90963044A}"/>
              </a:ext>
            </a:extLst>
          </p:cNvPr>
          <p:cNvSpPr>
            <a:spLocks noGrp="1"/>
          </p:cNvSpPr>
          <p:nvPr>
            <p:ph sz="quarter" idx="10" hasCustomPrompt="1"/>
          </p:nvPr>
        </p:nvSpPr>
        <p:spPr>
          <a:xfrm>
            <a:off x="763588" y="3789363"/>
            <a:ext cx="10734675" cy="1657350"/>
          </a:xfrm>
        </p:spPr>
        <p:txBody>
          <a:bodyPr/>
          <a:lstStyle>
            <a:lvl1pPr>
              <a:defRPr sz="3600">
                <a:solidFill>
                  <a:schemeClr val="tx2"/>
                </a:solidFill>
              </a:defRPr>
            </a:lvl1pPr>
          </a:lstStyle>
          <a:p>
            <a:pPr lvl="0"/>
            <a:r>
              <a:rPr lang="en-US" dirty="0"/>
              <a:t>Click to edit Subtitle</a:t>
            </a:r>
          </a:p>
        </p:txBody>
      </p:sp>
    </p:spTree>
    <p:extLst>
      <p:ext uri="{BB962C8B-B14F-4D97-AF65-F5344CB8AC3E}">
        <p14:creationId xmlns:p14="http://schemas.microsoft.com/office/powerpoint/2010/main" val="2664721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33506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bg1"/>
                </a:solidFill>
              </a:defRPr>
            </a:lvl1pPr>
          </a:lstStyle>
          <a:p>
            <a:r>
              <a:rPr lang="en-US" dirty="0"/>
              <a:t>Click to Edit Divider</a:t>
            </a:r>
          </a:p>
        </p:txBody>
      </p:sp>
      <p:sp>
        <p:nvSpPr>
          <p:cNvPr id="8" name="TextBox 7">
            <a:extLst>
              <a:ext uri="{FF2B5EF4-FFF2-40B4-BE49-F238E27FC236}">
                <a16:creationId xmlns:a16="http://schemas.microsoft.com/office/drawing/2014/main" id="{C4C0B21A-34FD-434E-AD6A-6FD7FA899829}"/>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sp>
        <p:nvSpPr>
          <p:cNvPr id="4" name="Content Placeholder 3">
            <a:extLst>
              <a:ext uri="{FF2B5EF4-FFF2-40B4-BE49-F238E27FC236}">
                <a16:creationId xmlns:a16="http://schemas.microsoft.com/office/drawing/2014/main" id="{56E1FCE1-4399-4142-8D1B-EC751D53CBD2}"/>
              </a:ext>
            </a:extLst>
          </p:cNvPr>
          <p:cNvSpPr>
            <a:spLocks noGrp="1"/>
          </p:cNvSpPr>
          <p:nvPr>
            <p:ph sz="quarter" idx="10" hasCustomPrompt="1"/>
          </p:nvPr>
        </p:nvSpPr>
        <p:spPr>
          <a:xfrm>
            <a:off x="763588" y="3789363"/>
            <a:ext cx="10664825" cy="1462087"/>
          </a:xfrm>
        </p:spPr>
        <p:txBody>
          <a:bodyPr/>
          <a:lstStyle>
            <a:lvl1pPr>
              <a:defRPr sz="3600">
                <a:solidFill>
                  <a:schemeClr val="bg1"/>
                </a:solidFill>
              </a:defRPr>
            </a:lvl1pPr>
            <a:lvl2pPr>
              <a:buNone/>
              <a:defRPr/>
            </a:lvl2pPr>
          </a:lstStyle>
          <a:p>
            <a:pPr lvl="0"/>
            <a:r>
              <a:rPr lang="en-US" dirty="0"/>
              <a:t>Click to edit Subtitle</a:t>
            </a:r>
          </a:p>
        </p:txBody>
      </p:sp>
      <p:pic>
        <p:nvPicPr>
          <p:cNvPr id="9" name="Picture 8">
            <a:extLst>
              <a:ext uri="{FF2B5EF4-FFF2-40B4-BE49-F238E27FC236}">
                <a16:creationId xmlns:a16="http://schemas.microsoft.com/office/drawing/2014/main" id="{2C0BD4CA-9931-9E4E-BB70-EA84A5F4CE3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41999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601020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1"/>
                </a:solidFill>
              </a:defRPr>
            </a:lvl1pPr>
          </a:lstStyle>
          <a:p>
            <a:r>
              <a:rPr lang="en-US" dirty="0"/>
              <a:t>Click to Edit Divider</a:t>
            </a:r>
          </a:p>
        </p:txBody>
      </p:sp>
    </p:spTree>
    <p:extLst>
      <p:ext uri="{BB962C8B-B14F-4D97-AF65-F5344CB8AC3E}">
        <p14:creationId xmlns:p14="http://schemas.microsoft.com/office/powerpoint/2010/main" val="3328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5987588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dirty="0"/>
              <a:t>Click to Edit Divider</a:t>
            </a:r>
          </a:p>
        </p:txBody>
      </p:sp>
    </p:spTree>
    <p:extLst>
      <p:ext uri="{BB962C8B-B14F-4D97-AF65-F5344CB8AC3E}">
        <p14:creationId xmlns:p14="http://schemas.microsoft.com/office/powerpoint/2010/main" val="776108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11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4A32-2950-5840-B535-B41E4F58B975}"/>
              </a:ext>
            </a:extLst>
          </p:cNvPr>
          <p:cNvPicPr>
            <a:picLocks noChangeAspect="1"/>
          </p:cNvPicPr>
          <p:nvPr userDrawn="1"/>
        </p:nvPicPr>
        <p:blipFill>
          <a:blip r:embed="rId2"/>
          <a:stretch>
            <a:fillRect/>
          </a:stretch>
        </p:blipFill>
        <p:spPr>
          <a:xfrm>
            <a:off x="4120361" y="2383747"/>
            <a:ext cx="3943453" cy="1455322"/>
          </a:xfrm>
          <a:prstGeom prst="rect">
            <a:avLst/>
          </a:prstGeom>
        </p:spPr>
      </p:pic>
    </p:spTree>
    <p:extLst>
      <p:ext uri="{BB962C8B-B14F-4D97-AF65-F5344CB8AC3E}">
        <p14:creationId xmlns:p14="http://schemas.microsoft.com/office/powerpoint/2010/main" val="26184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3F6D07F-A63F-E542-B09E-E79310F1AB1D}"/>
              </a:ext>
            </a:extLst>
          </p:cNvPr>
          <p:cNvGraphicFramePr>
            <a:graphicFrameLocks noChangeAspect="1"/>
          </p:cNvGraphicFramePr>
          <p:nvPr>
            <p:custDataLst>
              <p:tags r:id="rId1"/>
            </p:custDataLst>
            <p:extLst>
              <p:ext uri="{D42A27DB-BD31-4B8C-83A1-F6EECF244321}">
                <p14:modId xmlns:p14="http://schemas.microsoft.com/office/powerpoint/2010/main" val="2232920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3F6D07F-A63F-E542-B09E-E79310F1AB1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descr="Logo&#10;&#10;Description automatically generated">
            <a:extLst>
              <a:ext uri="{FF2B5EF4-FFF2-40B4-BE49-F238E27FC236}">
                <a16:creationId xmlns:a16="http://schemas.microsoft.com/office/drawing/2014/main" id="{02434B36-8E71-9446-A1BC-5D5BF99F3232}"/>
              </a:ext>
            </a:extLst>
          </p:cNvPr>
          <p:cNvPicPr>
            <a:picLocks noChangeAspect="1"/>
          </p:cNvPicPr>
          <p:nvPr userDrawn="1"/>
        </p:nvPicPr>
        <p:blipFill>
          <a:blip r:embed="rId5"/>
          <a:stretch>
            <a:fillRect/>
          </a:stretch>
        </p:blipFill>
        <p:spPr>
          <a:xfrm>
            <a:off x="4120362" y="2362297"/>
            <a:ext cx="3943452" cy="1455322"/>
          </a:xfrm>
          <a:prstGeom prst="rect">
            <a:avLst/>
          </a:prstGeom>
        </p:spPr>
      </p:pic>
    </p:spTree>
    <p:extLst>
      <p:ext uri="{BB962C8B-B14F-4D97-AF65-F5344CB8AC3E}">
        <p14:creationId xmlns:p14="http://schemas.microsoft.com/office/powerpoint/2010/main" val="574196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co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302371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Picture Placeholder 16">
            <a:extLst>
              <a:ext uri="{FF2B5EF4-FFF2-40B4-BE49-F238E27FC236}">
                <a16:creationId xmlns:a16="http://schemas.microsoft.com/office/drawing/2014/main" id="{05B91738-4B95-2140-9C94-01849D0CBAF5}"/>
              </a:ext>
            </a:extLst>
          </p:cNvPr>
          <p:cNvSpPr>
            <a:spLocks noGrp="1"/>
          </p:cNvSpPr>
          <p:nvPr>
            <p:ph type="pic" sz="quarter" idx="14"/>
          </p:nvPr>
        </p:nvSpPr>
        <p:spPr>
          <a:xfrm>
            <a:off x="683260" y="1546225"/>
            <a:ext cx="2423160" cy="1094189"/>
          </a:xfrm>
        </p:spPr>
        <p:txBody>
          <a:bodyPr/>
          <a:lstStyle>
            <a:lvl1pPr>
              <a:defRPr sz="1200">
                <a:solidFill>
                  <a:srgbClr val="FF0000"/>
                </a:solidFill>
              </a:defRPr>
            </a:lvl1pPr>
          </a:lstStyle>
          <a:p>
            <a:r>
              <a:rPr lang="en-US"/>
              <a:t>Click icon to add picture</a:t>
            </a:r>
            <a:endParaRPr lang="en-US" dirty="0"/>
          </a:p>
        </p:txBody>
      </p:sp>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6" name="Text Placeholder 5">
            <a:extLst>
              <a:ext uri="{FF2B5EF4-FFF2-40B4-BE49-F238E27FC236}">
                <a16:creationId xmlns:a16="http://schemas.microsoft.com/office/drawing/2014/main" id="{D2EE55E4-2AC4-1643-B946-18BF3435E294}"/>
              </a:ext>
            </a:extLst>
          </p:cNvPr>
          <p:cNvSpPr>
            <a:spLocks noGrp="1"/>
          </p:cNvSpPr>
          <p:nvPr>
            <p:ph type="body" sz="quarter" idx="10" hasCustomPrompt="1"/>
          </p:nvPr>
        </p:nvSpPr>
        <p:spPr>
          <a:xfrm>
            <a:off x="685800" y="3133725"/>
            <a:ext cx="2423160" cy="2286000"/>
          </a:xfrm>
        </p:spPr>
        <p:txBody>
          <a:bodyPr/>
          <a:lstStyle>
            <a:lvl1pPr>
              <a:defRPr sz="2200"/>
            </a:lvl1pPr>
          </a:lstStyle>
          <a:p>
            <a:pPr lvl="0"/>
            <a:r>
              <a:rPr lang="en-US" dirty="0"/>
              <a:t>Click to edit text</a:t>
            </a:r>
          </a:p>
        </p:txBody>
      </p:sp>
      <p:sp>
        <p:nvSpPr>
          <p:cNvPr id="12" name="Text Placeholder 5">
            <a:extLst>
              <a:ext uri="{FF2B5EF4-FFF2-40B4-BE49-F238E27FC236}">
                <a16:creationId xmlns:a16="http://schemas.microsoft.com/office/drawing/2014/main" id="{FA8A2AFC-14B9-4E44-807C-AA683A7D1DD4}"/>
              </a:ext>
            </a:extLst>
          </p:cNvPr>
          <p:cNvSpPr>
            <a:spLocks noGrp="1"/>
          </p:cNvSpPr>
          <p:nvPr>
            <p:ph type="body" sz="quarter" idx="11" hasCustomPrompt="1"/>
          </p:nvPr>
        </p:nvSpPr>
        <p:spPr>
          <a:xfrm>
            <a:off x="3486468" y="3133725"/>
            <a:ext cx="2423160" cy="2286000"/>
          </a:xfrm>
        </p:spPr>
        <p:txBody>
          <a:bodyPr/>
          <a:lstStyle>
            <a:lvl1pPr>
              <a:defRPr sz="2200"/>
            </a:lvl1pPr>
          </a:lstStyle>
          <a:p>
            <a:pPr lvl="0"/>
            <a:r>
              <a:rPr lang="en-US" dirty="0"/>
              <a:t>Click to edit text</a:t>
            </a:r>
          </a:p>
        </p:txBody>
      </p:sp>
      <p:sp>
        <p:nvSpPr>
          <p:cNvPr id="13" name="Text Placeholder 5">
            <a:extLst>
              <a:ext uri="{FF2B5EF4-FFF2-40B4-BE49-F238E27FC236}">
                <a16:creationId xmlns:a16="http://schemas.microsoft.com/office/drawing/2014/main" id="{9041BBF7-1139-944E-BB1F-E4A521CA43D1}"/>
              </a:ext>
            </a:extLst>
          </p:cNvPr>
          <p:cNvSpPr>
            <a:spLocks noGrp="1"/>
          </p:cNvSpPr>
          <p:nvPr>
            <p:ph type="body" sz="quarter" idx="12" hasCustomPrompt="1"/>
          </p:nvPr>
        </p:nvSpPr>
        <p:spPr>
          <a:xfrm>
            <a:off x="6287136" y="3133725"/>
            <a:ext cx="2423160" cy="2286000"/>
          </a:xfrm>
        </p:spPr>
        <p:txBody>
          <a:bodyPr/>
          <a:lstStyle>
            <a:lvl1pPr>
              <a:defRPr sz="2200"/>
            </a:lvl1pPr>
          </a:lstStyle>
          <a:p>
            <a:pPr lvl="0"/>
            <a:r>
              <a:rPr lang="en-US" dirty="0"/>
              <a:t>Click to edit text</a:t>
            </a:r>
          </a:p>
        </p:txBody>
      </p:sp>
      <p:sp>
        <p:nvSpPr>
          <p:cNvPr id="14" name="Text Placeholder 5">
            <a:extLst>
              <a:ext uri="{FF2B5EF4-FFF2-40B4-BE49-F238E27FC236}">
                <a16:creationId xmlns:a16="http://schemas.microsoft.com/office/drawing/2014/main" id="{FE708A00-168A-1744-A1FD-95C224DF40D2}"/>
              </a:ext>
            </a:extLst>
          </p:cNvPr>
          <p:cNvSpPr>
            <a:spLocks noGrp="1"/>
          </p:cNvSpPr>
          <p:nvPr>
            <p:ph type="body" sz="quarter" idx="13" hasCustomPrompt="1"/>
          </p:nvPr>
        </p:nvSpPr>
        <p:spPr>
          <a:xfrm>
            <a:off x="9087803" y="3133725"/>
            <a:ext cx="2423160" cy="2286000"/>
          </a:xfrm>
        </p:spPr>
        <p:txBody>
          <a:bodyPr/>
          <a:lstStyle>
            <a:lvl1pPr>
              <a:defRPr sz="2200"/>
            </a:lvl1pPr>
          </a:lstStyle>
          <a:p>
            <a:pPr lvl="0"/>
            <a:r>
              <a:rPr lang="en-US" dirty="0"/>
              <a:t>Click to edit text</a:t>
            </a:r>
          </a:p>
        </p:txBody>
      </p:sp>
      <p:sp>
        <p:nvSpPr>
          <p:cNvPr id="18" name="Picture Placeholder 16">
            <a:extLst>
              <a:ext uri="{FF2B5EF4-FFF2-40B4-BE49-F238E27FC236}">
                <a16:creationId xmlns:a16="http://schemas.microsoft.com/office/drawing/2014/main" id="{82E5E583-0CCC-5749-A61E-8B68166D0C33}"/>
              </a:ext>
            </a:extLst>
          </p:cNvPr>
          <p:cNvSpPr>
            <a:spLocks noGrp="1"/>
          </p:cNvSpPr>
          <p:nvPr>
            <p:ph type="pic" sz="quarter" idx="15"/>
          </p:nvPr>
        </p:nvSpPr>
        <p:spPr>
          <a:xfrm>
            <a:off x="3484774" y="1546225"/>
            <a:ext cx="2423160" cy="1094189"/>
          </a:xfrm>
        </p:spPr>
        <p:txBody>
          <a:bodyPr/>
          <a:lstStyle>
            <a:lvl1pPr>
              <a:defRPr sz="1200">
                <a:solidFill>
                  <a:srgbClr val="FF0000"/>
                </a:solidFill>
              </a:defRPr>
            </a:lvl1pPr>
          </a:lstStyle>
          <a:p>
            <a:r>
              <a:rPr lang="en-US"/>
              <a:t>Click icon to add picture</a:t>
            </a:r>
          </a:p>
        </p:txBody>
      </p:sp>
      <p:sp>
        <p:nvSpPr>
          <p:cNvPr id="19" name="Picture Placeholder 16">
            <a:extLst>
              <a:ext uri="{FF2B5EF4-FFF2-40B4-BE49-F238E27FC236}">
                <a16:creationId xmlns:a16="http://schemas.microsoft.com/office/drawing/2014/main" id="{73B3615F-7B7F-C049-A051-269B92BDA1EA}"/>
              </a:ext>
            </a:extLst>
          </p:cNvPr>
          <p:cNvSpPr>
            <a:spLocks noGrp="1"/>
          </p:cNvSpPr>
          <p:nvPr>
            <p:ph type="pic" sz="quarter" idx="16"/>
          </p:nvPr>
        </p:nvSpPr>
        <p:spPr>
          <a:xfrm>
            <a:off x="6286288" y="1546225"/>
            <a:ext cx="2423160" cy="1094189"/>
          </a:xfrm>
        </p:spPr>
        <p:txBody>
          <a:bodyPr/>
          <a:lstStyle>
            <a:lvl1pPr>
              <a:defRPr sz="1200">
                <a:solidFill>
                  <a:srgbClr val="FF0000"/>
                </a:solidFill>
              </a:defRPr>
            </a:lvl1pPr>
          </a:lstStyle>
          <a:p>
            <a:r>
              <a:rPr lang="en-US"/>
              <a:t>Click icon to add picture</a:t>
            </a:r>
          </a:p>
        </p:txBody>
      </p:sp>
      <p:sp>
        <p:nvSpPr>
          <p:cNvPr id="20" name="Picture Placeholder 16">
            <a:extLst>
              <a:ext uri="{FF2B5EF4-FFF2-40B4-BE49-F238E27FC236}">
                <a16:creationId xmlns:a16="http://schemas.microsoft.com/office/drawing/2014/main" id="{7BED6C5F-628A-634C-A1BE-5BCC177EAC29}"/>
              </a:ext>
            </a:extLst>
          </p:cNvPr>
          <p:cNvSpPr>
            <a:spLocks noGrp="1"/>
          </p:cNvSpPr>
          <p:nvPr>
            <p:ph type="pic" sz="quarter" idx="17"/>
          </p:nvPr>
        </p:nvSpPr>
        <p:spPr>
          <a:xfrm>
            <a:off x="9087803" y="1546225"/>
            <a:ext cx="2423160" cy="1094189"/>
          </a:xfrm>
        </p:spPr>
        <p:txBody>
          <a:bodyPr/>
          <a:lstStyle>
            <a:lvl1pPr>
              <a:defRPr sz="1200">
                <a:solidFill>
                  <a:srgbClr val="FF0000"/>
                </a:solidFill>
              </a:defRPr>
            </a:lvl1pPr>
          </a:lstStyle>
          <a:p>
            <a:r>
              <a:rPr lang="en-US"/>
              <a:t>Click icon to add picture</a:t>
            </a:r>
            <a:endParaRPr lang="en-US" dirty="0"/>
          </a:p>
        </p:txBody>
      </p:sp>
      <p:sp>
        <p:nvSpPr>
          <p:cNvPr id="16" name="Text Placeholder 3">
            <a:extLst>
              <a:ext uri="{FF2B5EF4-FFF2-40B4-BE49-F238E27FC236}">
                <a16:creationId xmlns:a16="http://schemas.microsoft.com/office/drawing/2014/main" id="{08E43F54-A4C7-E048-AEC6-C190217EF53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11729529"/>
      </p:ext>
    </p:extLst>
  </p:cSld>
  <p:clrMapOvr>
    <a:masterClrMapping/>
  </p:clrMapOvr>
  <p:extLst>
    <p:ext uri="{DCECCB84-F9BA-43D5-87BE-67443E8EF086}">
      <p15:sldGuideLst xmlns:p15="http://schemas.microsoft.com/office/powerpoint/2012/main">
        <p15:guide id="1" pos="432" userDrawn="1">
          <p15:clr>
            <a:srgbClr val="FBAE40"/>
          </p15:clr>
        </p15:guide>
        <p15:guide id="2" pos="7251" userDrawn="1">
          <p15:clr>
            <a:srgbClr val="FBAE40"/>
          </p15:clr>
        </p15:guide>
        <p15:guide id="3" orient="horz" pos="918" userDrawn="1">
          <p15:clr>
            <a:srgbClr val="FBAE40"/>
          </p15:clr>
        </p15:guide>
        <p15:guide id="4" orient="horz" pos="974" userDrawn="1">
          <p15:clr>
            <a:srgbClr val="FBAE40"/>
          </p15:clr>
        </p15:guide>
        <p15:guide id="5" orient="horz" pos="305" userDrawn="1">
          <p15:clr>
            <a:srgbClr val="FBAE40"/>
          </p15:clr>
        </p15:guide>
        <p15:guide id="6" pos="1968" userDrawn="1">
          <p15:clr>
            <a:srgbClr val="FBAE40"/>
          </p15:clr>
        </p15:guide>
        <p15:guide id="7" pos="2184" userDrawn="1">
          <p15:clr>
            <a:srgbClr val="FBAE40"/>
          </p15:clr>
        </p15:guide>
        <p15:guide id="8" pos="3720" userDrawn="1">
          <p15:clr>
            <a:srgbClr val="FBAE40"/>
          </p15:clr>
        </p15:guide>
        <p15:guide id="9" pos="3960" userDrawn="1">
          <p15:clr>
            <a:srgbClr val="FBAE40"/>
          </p15:clr>
        </p15:guide>
        <p15:guide id="10" pos="5472" userDrawn="1">
          <p15:clr>
            <a:srgbClr val="FBAE40"/>
          </p15:clr>
        </p15:guide>
        <p15:guide id="11" pos="5712" userDrawn="1">
          <p15:clr>
            <a:srgbClr val="FBAE40"/>
          </p15:clr>
        </p15:guide>
        <p15:guide id="12" orient="horz" pos="1663" userDrawn="1">
          <p15:clr>
            <a:srgbClr val="FBAE40"/>
          </p15:clr>
        </p15:guide>
        <p15:guide id="13" orient="horz" pos="1968" userDrawn="1">
          <p15:clr>
            <a:srgbClr val="FBAE40"/>
          </p15:clr>
        </p15:guide>
        <p15:guide id="15" orient="horz" pos="4145" userDrawn="1">
          <p15:clr>
            <a:srgbClr val="FBAE40"/>
          </p15:clr>
        </p15:guide>
        <p15:guide id="16" orient="horz" pos="379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8572048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0"/>
            <a:ext cx="3149600" cy="2752817"/>
          </a:xfrm>
        </p:spPr>
        <p:txBody>
          <a:bodyPr/>
          <a:lstStyle/>
          <a:p>
            <a:pPr lvl="0"/>
            <a:r>
              <a:rPr lang="en-US" dirty="0"/>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52817"/>
          </a:xfrm>
        </p:spPr>
        <p:txBody>
          <a:bodyPr/>
          <a:lstStyle/>
          <a:p>
            <a:pPr lvl="0"/>
            <a:r>
              <a:rPr lang="en-US" dirty="0"/>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52817"/>
          </a:xfrm>
        </p:spPr>
        <p:txBody>
          <a:bodyPr/>
          <a:lstStyle/>
          <a:p>
            <a:pPr lvl="0"/>
            <a:r>
              <a:rPr lang="en-US" dirty="0"/>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tx2"/>
                </a:solidFill>
              </a:defRPr>
            </a:lvl1pPr>
          </a:lstStyle>
          <a:p>
            <a:pPr lvl="0"/>
            <a:r>
              <a:rPr lang="en-US" dirty="0"/>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tx2"/>
                </a:solidFill>
              </a:defRPr>
            </a:lvl1pPr>
          </a:lstStyle>
          <a:p>
            <a:pPr lvl="0"/>
            <a:r>
              <a:rPr lang="en-US" dirty="0"/>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tx2"/>
                </a:solidFill>
              </a:defRPr>
            </a:lvl1pPr>
          </a:lstStyle>
          <a:p>
            <a:pPr lvl="0"/>
            <a:r>
              <a:rPr lang="en-US" dirty="0"/>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24596383"/>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guide id="13" orient="horz" pos="196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8987715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1"/>
            <a:ext cx="3149600" cy="2726184"/>
          </a:xfrm>
        </p:spPr>
        <p:txBody>
          <a:bodyPr/>
          <a:lstStyle/>
          <a:p>
            <a:pPr lvl="0"/>
            <a:r>
              <a:rPr lang="en-US" dirty="0"/>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26185"/>
          </a:xfrm>
        </p:spPr>
        <p:txBody>
          <a:bodyPr/>
          <a:lstStyle/>
          <a:p>
            <a:pPr lvl="0"/>
            <a:r>
              <a:rPr lang="en-US" dirty="0"/>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26185"/>
          </a:xfrm>
        </p:spPr>
        <p:txBody>
          <a:bodyPr/>
          <a:lstStyle/>
          <a:p>
            <a:pPr lvl="0"/>
            <a:r>
              <a:rPr lang="en-US" dirty="0"/>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accent2"/>
                </a:solidFill>
              </a:defRPr>
            </a:lvl1pPr>
          </a:lstStyle>
          <a:p>
            <a:pPr lvl="0"/>
            <a:r>
              <a:rPr lang="en-US" dirty="0"/>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accent2"/>
                </a:solidFill>
              </a:defRPr>
            </a:lvl1pPr>
          </a:lstStyle>
          <a:p>
            <a:pPr lvl="0"/>
            <a:r>
              <a:rPr lang="en-US" dirty="0"/>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accent2"/>
                </a:solidFill>
              </a:defRPr>
            </a:lvl1pPr>
          </a:lstStyle>
          <a:p>
            <a:pPr lvl="0"/>
            <a:r>
              <a:rPr lang="en-US" dirty="0"/>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670737002"/>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guide id="13" orient="horz" pos="19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0" name="Title 9">
            <a:extLst>
              <a:ext uri="{FF2B5EF4-FFF2-40B4-BE49-F238E27FC236}">
                <a16:creationId xmlns:a16="http://schemas.microsoft.com/office/drawing/2014/main" id="{9EA2F1B1-9452-3B47-A410-6A92F8E7FD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5039199"/>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4 Statistics">
    <p:bg>
      <p:bgPr>
        <a:solidFill>
          <a:srgbClr val="C3DEF9"/>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E98416-ED3F-DA4E-8DAD-172FB9B1A3D7}"/>
              </a:ext>
            </a:extLst>
          </p:cNvPr>
          <p:cNvGraphicFramePr>
            <a:graphicFrameLocks noChangeAspect="1"/>
          </p:cNvGraphicFramePr>
          <p:nvPr>
            <p:custDataLst>
              <p:tags r:id="rId1"/>
            </p:custDataLst>
            <p:extLst>
              <p:ext uri="{D42A27DB-BD31-4B8C-83A1-F6EECF244321}">
                <p14:modId xmlns:p14="http://schemas.microsoft.com/office/powerpoint/2010/main" val="16480947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2BE98416-ED3F-DA4E-8DAD-172FB9B1A3D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BA4B35-07F1-924E-A4FB-E9D9F676503D}"/>
              </a:ext>
            </a:extLst>
          </p:cNvPr>
          <p:cNvSpPr>
            <a:spLocks noGrp="1"/>
          </p:cNvSpPr>
          <p:nvPr>
            <p:ph type="title"/>
          </p:nvPr>
        </p:nvSpPr>
        <p:spPr>
          <a:xfrm>
            <a:off x="685800" y="486167"/>
            <a:ext cx="10820400" cy="966701"/>
          </a:xfrm>
        </p:spPr>
        <p:txBody>
          <a:bodyPr/>
          <a:lstStyle/>
          <a:p>
            <a:r>
              <a:rPr lang="en-US"/>
              <a:t>Click to edit Master title style</a:t>
            </a:r>
          </a:p>
        </p:txBody>
      </p:sp>
      <p:sp>
        <p:nvSpPr>
          <p:cNvPr id="7" name="Text Placeholder 6">
            <a:extLst>
              <a:ext uri="{FF2B5EF4-FFF2-40B4-BE49-F238E27FC236}">
                <a16:creationId xmlns:a16="http://schemas.microsoft.com/office/drawing/2014/main" id="{305A373B-F92F-AD4D-ACB1-2A44B9F69654}"/>
              </a:ext>
            </a:extLst>
          </p:cNvPr>
          <p:cNvSpPr>
            <a:spLocks noGrp="1"/>
          </p:cNvSpPr>
          <p:nvPr>
            <p:ph type="body" sz="quarter" idx="10" hasCustomPrompt="1"/>
          </p:nvPr>
        </p:nvSpPr>
        <p:spPr>
          <a:xfrm>
            <a:off x="3095625" y="1752600"/>
            <a:ext cx="2571749" cy="1188720"/>
          </a:xfrm>
        </p:spPr>
        <p:txBody>
          <a:bodyPr/>
          <a:lstStyle/>
          <a:p>
            <a:pPr lvl="0"/>
            <a:r>
              <a:rPr lang="en-US" dirty="0"/>
              <a:t>Click to edit content</a:t>
            </a:r>
          </a:p>
        </p:txBody>
      </p:sp>
      <p:sp>
        <p:nvSpPr>
          <p:cNvPr id="8" name="Text Placeholder 6">
            <a:extLst>
              <a:ext uri="{FF2B5EF4-FFF2-40B4-BE49-F238E27FC236}">
                <a16:creationId xmlns:a16="http://schemas.microsoft.com/office/drawing/2014/main" id="{7F6735D1-DD43-874F-A02D-C8C48903BB4C}"/>
              </a:ext>
            </a:extLst>
          </p:cNvPr>
          <p:cNvSpPr>
            <a:spLocks noGrp="1"/>
          </p:cNvSpPr>
          <p:nvPr>
            <p:ph type="body" sz="quarter" idx="11" hasCustomPrompt="1"/>
          </p:nvPr>
        </p:nvSpPr>
        <p:spPr>
          <a:xfrm>
            <a:off x="685800" y="1552576"/>
            <a:ext cx="2409825" cy="1343026"/>
          </a:xfrm>
        </p:spPr>
        <p:txBody>
          <a:bodyPr anchor="t"/>
          <a:lstStyle>
            <a:lvl1pPr>
              <a:defRPr sz="8200">
                <a:solidFill>
                  <a:schemeClr val="accent1"/>
                </a:solidFill>
              </a:defRPr>
            </a:lvl1pPr>
          </a:lstStyle>
          <a:p>
            <a:pPr lvl="0"/>
            <a:r>
              <a:rPr lang="en-US" dirty="0"/>
              <a:t>00%</a:t>
            </a:r>
          </a:p>
        </p:txBody>
      </p:sp>
      <p:sp>
        <p:nvSpPr>
          <p:cNvPr id="9" name="Text Placeholder 6">
            <a:extLst>
              <a:ext uri="{FF2B5EF4-FFF2-40B4-BE49-F238E27FC236}">
                <a16:creationId xmlns:a16="http://schemas.microsoft.com/office/drawing/2014/main" id="{A7C01DEE-14A2-DE44-98D6-0BFE7F615DEB}"/>
              </a:ext>
            </a:extLst>
          </p:cNvPr>
          <p:cNvSpPr>
            <a:spLocks noGrp="1"/>
          </p:cNvSpPr>
          <p:nvPr>
            <p:ph type="body" sz="quarter" idx="12" hasCustomPrompt="1"/>
          </p:nvPr>
        </p:nvSpPr>
        <p:spPr>
          <a:xfrm>
            <a:off x="3095625" y="3876675"/>
            <a:ext cx="2571749" cy="1188720"/>
          </a:xfrm>
        </p:spPr>
        <p:txBody>
          <a:bodyPr/>
          <a:lstStyle/>
          <a:p>
            <a:pPr lvl="0"/>
            <a:r>
              <a:rPr lang="en-US" dirty="0"/>
              <a:t>Click to edit content</a:t>
            </a:r>
          </a:p>
        </p:txBody>
      </p:sp>
      <p:sp>
        <p:nvSpPr>
          <p:cNvPr id="10" name="Text Placeholder 6">
            <a:extLst>
              <a:ext uri="{FF2B5EF4-FFF2-40B4-BE49-F238E27FC236}">
                <a16:creationId xmlns:a16="http://schemas.microsoft.com/office/drawing/2014/main" id="{20A6BDAC-0412-8943-B027-07A2B58B9CC1}"/>
              </a:ext>
            </a:extLst>
          </p:cNvPr>
          <p:cNvSpPr>
            <a:spLocks noGrp="1"/>
          </p:cNvSpPr>
          <p:nvPr>
            <p:ph type="body" sz="quarter" idx="13" hasCustomPrompt="1"/>
          </p:nvPr>
        </p:nvSpPr>
        <p:spPr>
          <a:xfrm>
            <a:off x="685800" y="3676651"/>
            <a:ext cx="2409825" cy="1343026"/>
          </a:xfrm>
        </p:spPr>
        <p:txBody>
          <a:bodyPr anchor="t"/>
          <a:lstStyle>
            <a:lvl1pPr>
              <a:defRPr sz="8200">
                <a:solidFill>
                  <a:schemeClr val="accent1"/>
                </a:solidFill>
              </a:defRPr>
            </a:lvl1pPr>
          </a:lstStyle>
          <a:p>
            <a:pPr lvl="0"/>
            <a:r>
              <a:rPr lang="en-US" dirty="0"/>
              <a:t>00%</a:t>
            </a:r>
          </a:p>
        </p:txBody>
      </p:sp>
      <p:sp>
        <p:nvSpPr>
          <p:cNvPr id="11" name="Text Placeholder 6">
            <a:extLst>
              <a:ext uri="{FF2B5EF4-FFF2-40B4-BE49-F238E27FC236}">
                <a16:creationId xmlns:a16="http://schemas.microsoft.com/office/drawing/2014/main" id="{953080F4-ADD6-8B4C-900B-D999C52FCE02}"/>
              </a:ext>
            </a:extLst>
          </p:cNvPr>
          <p:cNvSpPr>
            <a:spLocks noGrp="1"/>
          </p:cNvSpPr>
          <p:nvPr>
            <p:ph type="body" sz="quarter" idx="14" hasCustomPrompt="1"/>
          </p:nvPr>
        </p:nvSpPr>
        <p:spPr>
          <a:xfrm>
            <a:off x="8934451" y="1752600"/>
            <a:ext cx="2571749" cy="1188720"/>
          </a:xfrm>
        </p:spPr>
        <p:txBody>
          <a:bodyPr/>
          <a:lstStyle/>
          <a:p>
            <a:pPr lvl="0"/>
            <a:r>
              <a:rPr lang="en-US" dirty="0"/>
              <a:t>Click to edit content</a:t>
            </a:r>
          </a:p>
        </p:txBody>
      </p:sp>
      <p:sp>
        <p:nvSpPr>
          <p:cNvPr id="12" name="Text Placeholder 6">
            <a:extLst>
              <a:ext uri="{FF2B5EF4-FFF2-40B4-BE49-F238E27FC236}">
                <a16:creationId xmlns:a16="http://schemas.microsoft.com/office/drawing/2014/main" id="{584C6C70-4A44-1042-BE56-7AADBDA24F35}"/>
              </a:ext>
            </a:extLst>
          </p:cNvPr>
          <p:cNvSpPr>
            <a:spLocks noGrp="1"/>
          </p:cNvSpPr>
          <p:nvPr>
            <p:ph type="body" sz="quarter" idx="15" hasCustomPrompt="1"/>
          </p:nvPr>
        </p:nvSpPr>
        <p:spPr>
          <a:xfrm>
            <a:off x="6524626" y="1552576"/>
            <a:ext cx="2409825" cy="1343026"/>
          </a:xfrm>
        </p:spPr>
        <p:txBody>
          <a:bodyPr anchor="t"/>
          <a:lstStyle>
            <a:lvl1pPr>
              <a:defRPr sz="8200">
                <a:solidFill>
                  <a:schemeClr val="accent1"/>
                </a:solidFill>
              </a:defRPr>
            </a:lvl1pPr>
          </a:lstStyle>
          <a:p>
            <a:pPr lvl="0"/>
            <a:r>
              <a:rPr lang="en-US" dirty="0"/>
              <a:t>00%</a:t>
            </a:r>
          </a:p>
        </p:txBody>
      </p:sp>
      <p:sp>
        <p:nvSpPr>
          <p:cNvPr id="13" name="Text Placeholder 6">
            <a:extLst>
              <a:ext uri="{FF2B5EF4-FFF2-40B4-BE49-F238E27FC236}">
                <a16:creationId xmlns:a16="http://schemas.microsoft.com/office/drawing/2014/main" id="{A5C41753-5911-7E4B-961D-22FADC3D56E9}"/>
              </a:ext>
            </a:extLst>
          </p:cNvPr>
          <p:cNvSpPr>
            <a:spLocks noGrp="1"/>
          </p:cNvSpPr>
          <p:nvPr>
            <p:ph type="body" sz="quarter" idx="16" hasCustomPrompt="1"/>
          </p:nvPr>
        </p:nvSpPr>
        <p:spPr>
          <a:xfrm>
            <a:off x="8934451" y="3876675"/>
            <a:ext cx="2571749" cy="1188720"/>
          </a:xfrm>
        </p:spPr>
        <p:txBody>
          <a:bodyPr/>
          <a:lstStyle/>
          <a:p>
            <a:pPr lvl="0"/>
            <a:r>
              <a:rPr lang="en-US" dirty="0"/>
              <a:t>Click to edit content</a:t>
            </a:r>
          </a:p>
        </p:txBody>
      </p:sp>
      <p:sp>
        <p:nvSpPr>
          <p:cNvPr id="14" name="Text Placeholder 6">
            <a:extLst>
              <a:ext uri="{FF2B5EF4-FFF2-40B4-BE49-F238E27FC236}">
                <a16:creationId xmlns:a16="http://schemas.microsoft.com/office/drawing/2014/main" id="{000562E4-0171-C74A-AC57-85230A0231BE}"/>
              </a:ext>
            </a:extLst>
          </p:cNvPr>
          <p:cNvSpPr>
            <a:spLocks noGrp="1"/>
          </p:cNvSpPr>
          <p:nvPr>
            <p:ph type="body" sz="quarter" idx="17" hasCustomPrompt="1"/>
          </p:nvPr>
        </p:nvSpPr>
        <p:spPr>
          <a:xfrm>
            <a:off x="6524626" y="3676651"/>
            <a:ext cx="2409825" cy="1343026"/>
          </a:xfrm>
        </p:spPr>
        <p:txBody>
          <a:bodyPr anchor="t"/>
          <a:lstStyle>
            <a:lvl1pPr>
              <a:defRPr sz="8200">
                <a:solidFill>
                  <a:schemeClr val="accent1"/>
                </a:solidFill>
              </a:defRPr>
            </a:lvl1pPr>
          </a:lstStyle>
          <a:p>
            <a:pPr lvl="0"/>
            <a:r>
              <a:rPr lang="en-US" dirty="0"/>
              <a:t>00%</a:t>
            </a:r>
          </a:p>
        </p:txBody>
      </p:sp>
      <p:sp>
        <p:nvSpPr>
          <p:cNvPr id="15" name="Text Placeholder 3">
            <a:extLst>
              <a:ext uri="{FF2B5EF4-FFF2-40B4-BE49-F238E27FC236}">
                <a16:creationId xmlns:a16="http://schemas.microsoft.com/office/drawing/2014/main" id="{171F6816-DFC3-AB4A-B1D5-6204CF5FE92F}"/>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1323875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pos="4100" userDrawn="1">
          <p15:clr>
            <a:srgbClr val="FBAE40"/>
          </p15:clr>
        </p15:guide>
        <p15:guide id="4" pos="3575" userDrawn="1">
          <p15:clr>
            <a:srgbClr val="FBAE40"/>
          </p15:clr>
        </p15:guide>
        <p15:guide id="5" orient="horz" pos="4152" userDrawn="1">
          <p15:clr>
            <a:srgbClr val="FBAE40"/>
          </p15:clr>
        </p15:guide>
        <p15:guide id="6" orient="horz" pos="307" userDrawn="1">
          <p15:clr>
            <a:srgbClr val="FBAE40"/>
          </p15:clr>
        </p15:guide>
        <p15:guide id="7" orient="horz" pos="91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611039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0">
              <a:buFont typeface="System Font Regular"/>
              <a:buNone/>
              <a:tabLst/>
              <a:defRPr b="1">
                <a:solidFill>
                  <a:schemeClr val="tx2"/>
                </a:solidFill>
              </a:defRPr>
            </a:lvl1pPr>
          </a:lstStyle>
          <a:p>
            <a:pPr lvl="0"/>
            <a:r>
              <a:rPr lang="en-US" dirty="0"/>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quote. Lorem ipsum dolor sit amet, </a:t>
            </a:r>
            <a:r>
              <a:rPr lang="en-US" dirty="0" err="1"/>
              <a:t>consectetuer</a:t>
            </a:r>
            <a:r>
              <a:rPr lang="en-US" dirty="0"/>
              <a:t>.”</a:t>
            </a:r>
          </a:p>
        </p:txBody>
      </p:sp>
    </p:spTree>
    <p:extLst>
      <p:ext uri="{BB962C8B-B14F-4D97-AF65-F5344CB8AC3E}">
        <p14:creationId xmlns:p14="http://schemas.microsoft.com/office/powerpoint/2010/main" val="210870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1612303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9525">
              <a:buFont typeface="System Font Regular"/>
              <a:buNone/>
              <a:tabLst/>
              <a:defRPr b="1">
                <a:solidFill>
                  <a:schemeClr val="bg1"/>
                </a:solidFill>
              </a:defRPr>
            </a:lvl1pPr>
          </a:lstStyle>
          <a:p>
            <a:pPr lvl="0"/>
            <a:r>
              <a:rPr lang="en-US" dirty="0"/>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quote. Lorem ipsum dolor sit amet, </a:t>
            </a:r>
            <a:r>
              <a:rPr lang="en-US" dirty="0" err="1"/>
              <a:t>consectetuer</a:t>
            </a:r>
            <a:r>
              <a:rPr lang="en-US" dirty="0"/>
              <a:t>.”</a:t>
            </a:r>
          </a:p>
        </p:txBody>
      </p:sp>
      <p:sp>
        <p:nvSpPr>
          <p:cNvPr id="7" name="TextBox 6">
            <a:extLst>
              <a:ext uri="{FF2B5EF4-FFF2-40B4-BE49-F238E27FC236}">
                <a16:creationId xmlns:a16="http://schemas.microsoft.com/office/drawing/2014/main" id="{4FB031E3-F81C-1243-BF01-61FFFCDD7542}"/>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9" name="Picture 8">
            <a:extLst>
              <a:ext uri="{FF2B5EF4-FFF2-40B4-BE49-F238E27FC236}">
                <a16:creationId xmlns:a16="http://schemas.microsoft.com/office/drawing/2014/main" id="{B96C3A00-852F-484A-97E9-46F8B77C4993}"/>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1968286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41649325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3911"/>
            <a:ext cx="6199086" cy="201168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hasCustomPrompt="1"/>
          </p:nvPr>
        </p:nvSpPr>
        <p:spPr>
          <a:xfrm>
            <a:off x="676276" y="2835404"/>
            <a:ext cx="5486400" cy="150799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DFA6277B-20C5-423E-B414-405623D31E66}"/>
              </a:ext>
            </a:extLst>
          </p:cNvPr>
          <p:cNvSpPr>
            <a:spLocks noGrp="1"/>
          </p:cNvSpPr>
          <p:nvPr>
            <p:ph type="body" sz="quarter" idx="10" hasCustomPrompt="1"/>
          </p:nvPr>
        </p:nvSpPr>
        <p:spPr>
          <a:xfrm>
            <a:off x="676275" y="4348042"/>
            <a:ext cx="5486400" cy="928687"/>
          </a:xfrm>
        </p:spPr>
        <p:txBody>
          <a:bodyPr/>
          <a:lstStyle>
            <a:lvl1pPr>
              <a:defRPr>
                <a:solidFill>
                  <a:schemeClr val="tx2"/>
                </a:solidFill>
              </a:defRPr>
            </a:lvl1pPr>
          </a:lstStyle>
          <a:p>
            <a:pPr lvl="0"/>
            <a:r>
              <a:rPr lang="en-US" dirty="0"/>
              <a:t>Click to edit date</a:t>
            </a:r>
          </a:p>
        </p:txBody>
      </p:sp>
      <p:pic>
        <p:nvPicPr>
          <p:cNvPr id="17" name="Graphic 16">
            <a:extLst>
              <a:ext uri="{FF2B5EF4-FFF2-40B4-BE49-F238E27FC236}">
                <a16:creationId xmlns:a16="http://schemas.microsoft.com/office/drawing/2014/main" id="{3E4E4144-041D-49AA-9014-C5418974F66D}"/>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20293" r="17591"/>
          <a:stretch/>
        </p:blipFill>
        <p:spPr>
          <a:xfrm>
            <a:off x="6604000" y="-8878"/>
            <a:ext cx="5588000" cy="5404750"/>
          </a:xfrm>
          <a:prstGeom prst="rect">
            <a:avLst/>
          </a:prstGeom>
        </p:spPr>
      </p:pic>
      <p:pic>
        <p:nvPicPr>
          <p:cNvPr id="16" name="Picture 15">
            <a:extLst>
              <a:ext uri="{FF2B5EF4-FFF2-40B4-BE49-F238E27FC236}">
                <a16:creationId xmlns:a16="http://schemas.microsoft.com/office/drawing/2014/main" id="{B7ED1FBB-3271-334A-9467-2D6E9E69AB7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42012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766421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7664448" cy="2011680"/>
          </a:xfrm>
        </p:spPr>
        <p:txBody>
          <a:bodyPr/>
          <a:lstStyle>
            <a:lvl1pPr>
              <a:lnSpc>
                <a:spcPct val="90000"/>
              </a:lnSpc>
              <a:defRPr sz="6800">
                <a:solidFill>
                  <a:schemeClr val="tx2"/>
                </a:solidFill>
              </a:defRPr>
            </a:lvl1pPr>
          </a:lstStyle>
          <a:p>
            <a:r>
              <a:rPr lang="en-US" dirty="0"/>
              <a:t>Click to </a:t>
            </a:r>
            <a:br>
              <a:rPr lang="en-US" dirty="0"/>
            </a:br>
            <a:r>
              <a:rPr lang="en-US" dirty="0"/>
              <a:t>Edit Title</a:t>
            </a:r>
          </a:p>
        </p:txBody>
      </p:sp>
      <p:sp>
        <p:nvSpPr>
          <p:cNvPr id="3" name="Subtitle 2"/>
          <p:cNvSpPr>
            <a:spLocks noGrp="1"/>
          </p:cNvSpPr>
          <p:nvPr>
            <p:ph type="subTitle" idx="1" hasCustomPrompt="1"/>
          </p:nvPr>
        </p:nvSpPr>
        <p:spPr>
          <a:xfrm>
            <a:off x="676276" y="2809323"/>
            <a:ext cx="7664448" cy="1280794"/>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F16F5AC9-E4C4-41AA-884C-9D655026443A}"/>
              </a:ext>
            </a:extLst>
          </p:cNvPr>
          <p:cNvSpPr>
            <a:spLocks noGrp="1"/>
          </p:cNvSpPr>
          <p:nvPr>
            <p:ph type="body" sz="quarter" idx="10" hasCustomPrompt="1"/>
          </p:nvPr>
        </p:nvSpPr>
        <p:spPr>
          <a:xfrm>
            <a:off x="676275" y="4343399"/>
            <a:ext cx="4541838" cy="973709"/>
          </a:xfrm>
        </p:spPr>
        <p:txBody>
          <a:bodyPr/>
          <a:lstStyle>
            <a:lvl1pPr>
              <a:defRPr>
                <a:solidFill>
                  <a:schemeClr val="tx2"/>
                </a:solidFill>
              </a:defRPr>
            </a:lvl1pPr>
            <a:lvl2pPr>
              <a:buNone/>
              <a:defRPr/>
            </a:lvl2pPr>
          </a:lstStyle>
          <a:p>
            <a:pPr lvl="0"/>
            <a:r>
              <a:rPr lang="en-US" dirty="0"/>
              <a:t>Click to edit date</a:t>
            </a:r>
          </a:p>
        </p:txBody>
      </p:sp>
      <p:pic>
        <p:nvPicPr>
          <p:cNvPr id="17" name="Graphic 16">
            <a:extLst>
              <a:ext uri="{FF2B5EF4-FFF2-40B4-BE49-F238E27FC236}">
                <a16:creationId xmlns:a16="http://schemas.microsoft.com/office/drawing/2014/main" id="{C2D02CAB-940A-4626-B0D3-2014CBC27B56}"/>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4896" r="34473" b="17572"/>
          <a:stretch/>
        </p:blipFill>
        <p:spPr>
          <a:xfrm>
            <a:off x="6494010" y="470725"/>
            <a:ext cx="4780631" cy="4926900"/>
          </a:xfrm>
          <a:prstGeom prst="rect">
            <a:avLst/>
          </a:prstGeom>
        </p:spPr>
      </p:pic>
      <p:pic>
        <p:nvPicPr>
          <p:cNvPr id="15" name="Picture 14">
            <a:extLst>
              <a:ext uri="{FF2B5EF4-FFF2-40B4-BE49-F238E27FC236}">
                <a16:creationId xmlns:a16="http://schemas.microsoft.com/office/drawing/2014/main" id="{D44D3BF1-777D-EF49-8E9C-CBF5AE0C8A0F}"/>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370136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3900564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7474"/>
            <a:ext cx="5800724" cy="201168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p:nvPr>
        </p:nvSpPr>
        <p:spPr>
          <a:xfrm>
            <a:off x="676276" y="2819399"/>
            <a:ext cx="5162549" cy="1219447"/>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DAC9C9E3-8423-44B8-A95F-6F11501854A5}"/>
              </a:ext>
            </a:extLst>
          </p:cNvPr>
          <p:cNvSpPr>
            <a:spLocks noGrp="1"/>
          </p:cNvSpPr>
          <p:nvPr>
            <p:ph type="body" sz="quarter" idx="10" hasCustomPrompt="1"/>
          </p:nvPr>
        </p:nvSpPr>
        <p:spPr>
          <a:xfrm>
            <a:off x="676275" y="4343400"/>
            <a:ext cx="4711700" cy="758825"/>
          </a:xfrm>
        </p:spPr>
        <p:txBody>
          <a:bodyPr/>
          <a:lstStyle>
            <a:lvl1pPr>
              <a:defRPr>
                <a:solidFill>
                  <a:schemeClr val="tx2"/>
                </a:solidFill>
              </a:defRPr>
            </a:lvl1pPr>
            <a:lvl2pPr>
              <a:buNone/>
              <a:defRPr/>
            </a:lvl2pPr>
          </a:lstStyle>
          <a:p>
            <a:pPr lvl="0"/>
            <a:r>
              <a:rPr lang="en-US" dirty="0"/>
              <a:t>Click to edit date</a:t>
            </a:r>
          </a:p>
        </p:txBody>
      </p:sp>
      <p:pic>
        <p:nvPicPr>
          <p:cNvPr id="17" name="Graphic 16">
            <a:extLst>
              <a:ext uri="{FF2B5EF4-FFF2-40B4-BE49-F238E27FC236}">
                <a16:creationId xmlns:a16="http://schemas.microsoft.com/office/drawing/2014/main" id="{673A5F40-EA22-4E5E-8551-CC19E1817923}"/>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0791" b="10236"/>
          <a:stretch/>
        </p:blipFill>
        <p:spPr>
          <a:xfrm>
            <a:off x="5387975" y="-10119"/>
            <a:ext cx="6828585" cy="5392697"/>
          </a:xfrm>
          <a:prstGeom prst="rect">
            <a:avLst/>
          </a:prstGeom>
        </p:spPr>
      </p:pic>
      <p:pic>
        <p:nvPicPr>
          <p:cNvPr id="16" name="Picture 15">
            <a:extLst>
              <a:ext uri="{FF2B5EF4-FFF2-40B4-BE49-F238E27FC236}">
                <a16:creationId xmlns:a16="http://schemas.microsoft.com/office/drawing/2014/main" id="{E316748D-279F-664B-9E63-17A3F759747D}"/>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838554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9325730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32"/>
            <a:ext cx="5852160"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21612"/>
            <a:ext cx="5486399" cy="1052298"/>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88DB92A2-288E-4509-B168-B13B50C0208F}"/>
              </a:ext>
            </a:extLst>
          </p:cNvPr>
          <p:cNvSpPr>
            <a:spLocks noGrp="1"/>
          </p:cNvSpPr>
          <p:nvPr>
            <p:ph type="body" sz="quarter" idx="10" hasCustomPrompt="1"/>
          </p:nvPr>
        </p:nvSpPr>
        <p:spPr>
          <a:xfrm>
            <a:off x="676275" y="4343400"/>
            <a:ext cx="4013200" cy="758825"/>
          </a:xfrm>
        </p:spPr>
        <p:txBody>
          <a:bodyPr/>
          <a:lstStyle>
            <a:lvl1pPr>
              <a:defRPr>
                <a:solidFill>
                  <a:schemeClr val="bg1"/>
                </a:solidFill>
              </a:defRPr>
            </a:lvl1pPr>
          </a:lstStyle>
          <a:p>
            <a:pPr lvl="0"/>
            <a:r>
              <a:rPr lang="en-US" dirty="0"/>
              <a:t>Click to edit date</a:t>
            </a:r>
          </a:p>
        </p:txBody>
      </p:sp>
      <p:pic>
        <p:nvPicPr>
          <p:cNvPr id="17" name="Graphic 16">
            <a:extLst>
              <a:ext uri="{FF2B5EF4-FFF2-40B4-BE49-F238E27FC236}">
                <a16:creationId xmlns:a16="http://schemas.microsoft.com/office/drawing/2014/main" id="{91449E5C-422E-48D1-BFD0-76D26E85F432}"/>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1" t="21679" r="977"/>
          <a:stretch/>
        </p:blipFill>
        <p:spPr>
          <a:xfrm>
            <a:off x="5358662" y="-17755"/>
            <a:ext cx="6833338" cy="5404749"/>
          </a:xfrm>
          <a:prstGeom prst="rect">
            <a:avLst/>
          </a:prstGeom>
        </p:spPr>
      </p:pic>
      <p:pic>
        <p:nvPicPr>
          <p:cNvPr id="23" name="Picture 22">
            <a:extLst>
              <a:ext uri="{FF2B5EF4-FFF2-40B4-BE49-F238E27FC236}">
                <a16:creationId xmlns:a16="http://schemas.microsoft.com/office/drawing/2014/main" id="{359C9FE7-BDF8-544D-9C65-72E6E3A5DD2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1560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858335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51"/>
            <a:ext cx="6753224"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21631"/>
            <a:ext cx="5486399" cy="1020442"/>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C6AF4D27-7681-462E-859E-C63E3CF05F4D}"/>
              </a:ext>
            </a:extLst>
          </p:cNvPr>
          <p:cNvSpPr>
            <a:spLocks noGrp="1"/>
          </p:cNvSpPr>
          <p:nvPr>
            <p:ph type="body" sz="quarter" idx="10" hasCustomPrompt="1"/>
          </p:nvPr>
        </p:nvSpPr>
        <p:spPr>
          <a:xfrm>
            <a:off x="676275" y="4343400"/>
            <a:ext cx="4052888" cy="838200"/>
          </a:xfrm>
        </p:spPr>
        <p:txBody>
          <a:bodyPr/>
          <a:lstStyle>
            <a:lvl1pPr>
              <a:defRPr>
                <a:solidFill>
                  <a:schemeClr val="bg1"/>
                </a:solidFill>
              </a:defRPr>
            </a:lvl1pPr>
          </a:lstStyle>
          <a:p>
            <a:pPr lvl="0"/>
            <a:r>
              <a:rPr lang="en-US" dirty="0"/>
              <a:t>Click to edit date</a:t>
            </a:r>
          </a:p>
        </p:txBody>
      </p:sp>
      <p:pic>
        <p:nvPicPr>
          <p:cNvPr id="16" name="Graphic 15">
            <a:extLst>
              <a:ext uri="{FF2B5EF4-FFF2-40B4-BE49-F238E27FC236}">
                <a16:creationId xmlns:a16="http://schemas.microsoft.com/office/drawing/2014/main" id="{E56AB389-6986-4D7F-B9B4-E616224F2D98}"/>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b="6145"/>
          <a:stretch/>
        </p:blipFill>
        <p:spPr>
          <a:xfrm>
            <a:off x="5601810" y="-682383"/>
            <a:ext cx="6476213" cy="6078255"/>
          </a:xfrm>
          <a:prstGeom prst="rect">
            <a:avLst/>
          </a:prstGeom>
        </p:spPr>
      </p:pic>
      <p:pic>
        <p:nvPicPr>
          <p:cNvPr id="17" name="Picture 16">
            <a:extLst>
              <a:ext uri="{FF2B5EF4-FFF2-40B4-BE49-F238E27FC236}">
                <a16:creationId xmlns:a16="http://schemas.microsoft.com/office/drawing/2014/main" id="{3F3F6586-BC95-174D-B641-82F4E58E5C4A}"/>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3712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638387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6753224"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5486399" cy="995516"/>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A227D77E-A6BB-438E-B0BB-318CCA9B01C3}"/>
              </a:ext>
            </a:extLst>
          </p:cNvPr>
          <p:cNvSpPr>
            <a:spLocks noGrp="1"/>
          </p:cNvSpPr>
          <p:nvPr>
            <p:ph type="body" sz="quarter" idx="10" hasCustomPrompt="1"/>
          </p:nvPr>
        </p:nvSpPr>
        <p:spPr>
          <a:xfrm>
            <a:off x="676275" y="4343400"/>
            <a:ext cx="4849813" cy="758825"/>
          </a:xfrm>
        </p:spPr>
        <p:txBody>
          <a:bodyPr/>
          <a:lstStyle>
            <a:lvl1pPr>
              <a:defRPr>
                <a:solidFill>
                  <a:schemeClr val="bg1"/>
                </a:solidFill>
              </a:defRPr>
            </a:lvl1pPr>
          </a:lstStyle>
          <a:p>
            <a:pPr lvl="0"/>
            <a:r>
              <a:rPr lang="en-US" dirty="0"/>
              <a:t>Click to edit date</a:t>
            </a:r>
          </a:p>
        </p:txBody>
      </p:sp>
      <p:pic>
        <p:nvPicPr>
          <p:cNvPr id="16" name="Graphic 15">
            <a:extLst>
              <a:ext uri="{FF2B5EF4-FFF2-40B4-BE49-F238E27FC236}">
                <a16:creationId xmlns:a16="http://schemas.microsoft.com/office/drawing/2014/main" id="{0EE69D27-BC45-4783-B1C4-FE8B20711414}"/>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6842" r="10970" b="13899"/>
          <a:stretch/>
        </p:blipFill>
        <p:spPr>
          <a:xfrm>
            <a:off x="5129418" y="6620"/>
            <a:ext cx="7062582" cy="5389252"/>
          </a:xfrm>
          <a:prstGeom prst="rect">
            <a:avLst/>
          </a:prstGeom>
        </p:spPr>
      </p:pic>
      <p:pic>
        <p:nvPicPr>
          <p:cNvPr id="10" name="Picture 9">
            <a:extLst>
              <a:ext uri="{FF2B5EF4-FFF2-40B4-BE49-F238E27FC236}">
                <a16:creationId xmlns:a16="http://schemas.microsoft.com/office/drawing/2014/main" id="{E1AC1052-5426-1848-A915-1ECF5BE6A176}"/>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149103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456298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5DA4983B-2D18-4C45-8655-49D75E8E8334}"/>
              </a:ext>
            </a:extLst>
          </p:cNvPr>
          <p:cNvSpPr>
            <a:spLocks noGrp="1"/>
          </p:cNvSpPr>
          <p:nvPr>
            <p:ph type="pic" sz="quarter" idx="10" hasCustomPrompt="1"/>
          </p:nvPr>
        </p:nvSpPr>
        <p:spPr>
          <a:xfrm>
            <a:off x="0" y="0"/>
            <a:ext cx="12191998" cy="54864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8" name="Text Placeholder 6">
            <a:extLst>
              <a:ext uri="{FF2B5EF4-FFF2-40B4-BE49-F238E27FC236}">
                <a16:creationId xmlns:a16="http://schemas.microsoft.com/office/drawing/2014/main" id="{2EAE58D9-AEE9-D948-98A7-255E23E4A750}"/>
              </a:ext>
            </a:extLst>
          </p:cNvPr>
          <p:cNvSpPr>
            <a:spLocks noGrp="1"/>
          </p:cNvSpPr>
          <p:nvPr>
            <p:ph type="body" sz="quarter" idx="11" hasCustomPrompt="1"/>
          </p:nvPr>
        </p:nvSpPr>
        <p:spPr>
          <a:xfrm>
            <a:off x="0" y="0"/>
            <a:ext cx="12191998" cy="54864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ctrTitle" hasCustomPrompt="1"/>
          </p:nvPr>
        </p:nvSpPr>
        <p:spPr>
          <a:xfrm>
            <a:off x="676276" y="800100"/>
            <a:ext cx="6334124" cy="2011680"/>
          </a:xfrm>
        </p:spPr>
        <p:txBody>
          <a:bodyPr/>
          <a:lstStyle>
            <a:lvl1pPr>
              <a:lnSpc>
                <a:spcPct val="90000"/>
              </a:lnSpc>
              <a:defRPr sz="6800">
                <a:solidFill>
                  <a:schemeClr val="accent2"/>
                </a:solidFill>
              </a:defRPr>
            </a:lvl1pPr>
          </a:lstStyle>
          <a:p>
            <a:r>
              <a:rPr lang="en-US" dirty="0"/>
              <a:t>Click to Edit Title</a:t>
            </a:r>
          </a:p>
        </p:txBody>
      </p:sp>
      <p:sp>
        <p:nvSpPr>
          <p:cNvPr id="3" name="Subtitle 2"/>
          <p:cNvSpPr>
            <a:spLocks noGrp="1"/>
          </p:cNvSpPr>
          <p:nvPr>
            <p:ph type="subTitle" idx="1" hasCustomPrompt="1"/>
          </p:nvPr>
        </p:nvSpPr>
        <p:spPr>
          <a:xfrm>
            <a:off x="676276" y="2825544"/>
            <a:ext cx="5486400" cy="135316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6" name="Text Placeholder 5">
            <a:extLst>
              <a:ext uri="{FF2B5EF4-FFF2-40B4-BE49-F238E27FC236}">
                <a16:creationId xmlns:a16="http://schemas.microsoft.com/office/drawing/2014/main" id="{D4508BD9-A70A-46DE-9B4F-2FCCA30C6F41}"/>
              </a:ext>
            </a:extLst>
          </p:cNvPr>
          <p:cNvSpPr>
            <a:spLocks noGrp="1"/>
          </p:cNvSpPr>
          <p:nvPr>
            <p:ph type="body" sz="quarter" idx="12" hasCustomPrompt="1"/>
          </p:nvPr>
        </p:nvSpPr>
        <p:spPr>
          <a:xfrm>
            <a:off x="676275" y="4343400"/>
            <a:ext cx="4437063" cy="828675"/>
          </a:xfrm>
        </p:spPr>
        <p:txBody>
          <a:bodyPr/>
          <a:lstStyle>
            <a:lvl1pPr>
              <a:defRPr>
                <a:solidFill>
                  <a:schemeClr val="tx2"/>
                </a:solidFill>
              </a:defRPr>
            </a:lvl1pPr>
          </a:lstStyle>
          <a:p>
            <a:pPr lvl="0"/>
            <a:r>
              <a:rPr lang="en-US" dirty="0"/>
              <a:t>Click to edit date</a:t>
            </a:r>
          </a:p>
        </p:txBody>
      </p:sp>
      <p:pic>
        <p:nvPicPr>
          <p:cNvPr id="13" name="Picture 12">
            <a:extLst>
              <a:ext uri="{FF2B5EF4-FFF2-40B4-BE49-F238E27FC236}">
                <a16:creationId xmlns:a16="http://schemas.microsoft.com/office/drawing/2014/main" id="{06B02C21-247E-9340-BC9C-6C97543EE7F2}"/>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22773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4" name="Title 3">
            <a:extLst>
              <a:ext uri="{FF2B5EF4-FFF2-40B4-BE49-F238E27FC236}">
                <a16:creationId xmlns:a16="http://schemas.microsoft.com/office/drawing/2014/main" id="{DEF5FC9D-25EF-E44C-9CF9-C110B83417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8031005"/>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554480"/>
            <a:ext cx="10820400" cy="42337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3D5912A0-2096-8547-ACCA-E84C356C065B}"/>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sp>
        <p:nvSpPr>
          <p:cNvPr id="7" name="Text Placeholder 3">
            <a:extLst>
              <a:ext uri="{FF2B5EF4-FFF2-40B4-BE49-F238E27FC236}">
                <a16:creationId xmlns:a16="http://schemas.microsoft.com/office/drawing/2014/main" id="{C2ECBA4B-6198-5D4F-A9C6-90701BABD074}"/>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pic>
        <p:nvPicPr>
          <p:cNvPr id="5" name="Picture 4" descr="Logo&#10;&#10;Description automatically generated">
            <a:extLst>
              <a:ext uri="{FF2B5EF4-FFF2-40B4-BE49-F238E27FC236}">
                <a16:creationId xmlns:a16="http://schemas.microsoft.com/office/drawing/2014/main" id="{6179E91C-EA2A-EE4B-8F2E-F744CD71DB48}"/>
              </a:ext>
            </a:extLst>
          </p:cNvPr>
          <p:cNvPicPr>
            <a:picLocks noChangeAspect="1"/>
          </p:cNvPicPr>
          <p:nvPr userDrawn="1"/>
        </p:nvPicPr>
        <p:blipFill>
          <a:blip r:embed="rId2"/>
          <a:stretch>
            <a:fillRect/>
          </a:stretch>
        </p:blipFill>
        <p:spPr>
          <a:xfrm>
            <a:off x="676655" y="6076883"/>
            <a:ext cx="1445349" cy="533403"/>
          </a:xfrm>
          <a:prstGeom prst="rect">
            <a:avLst/>
          </a:prstGeom>
        </p:spPr>
      </p:pic>
    </p:spTree>
    <p:extLst>
      <p:ext uri="{BB962C8B-B14F-4D97-AF65-F5344CB8AC3E}">
        <p14:creationId xmlns:p14="http://schemas.microsoft.com/office/powerpoint/2010/main" val="309927765"/>
      </p:ext>
    </p:extLst>
  </p:cSld>
  <p:clrMapOvr>
    <a:masterClrMapping/>
  </p:clrMapOvr>
  <p:extLst>
    <p:ext uri="{DCECCB84-F9BA-43D5-87BE-67443E8EF086}">
      <p15:sldGuideLst xmlns:p15="http://schemas.microsoft.com/office/powerpoint/2012/main">
        <p15:guide id="1" orient="horz" pos="304">
          <p15:clr>
            <a:srgbClr val="FBAE40"/>
          </p15:clr>
        </p15:guide>
        <p15:guide id="2" orient="horz" pos="916">
          <p15:clr>
            <a:srgbClr val="FBAE40"/>
          </p15:clr>
        </p15:guide>
        <p15:guide id="3" orient="horz" pos="974">
          <p15:clr>
            <a:srgbClr val="FBAE40"/>
          </p15:clr>
        </p15:guide>
        <p15:guide id="4" orient="horz" pos="3792">
          <p15:clr>
            <a:srgbClr val="FBAE40"/>
          </p15:clr>
        </p15:guide>
        <p15:guide id="6" pos="430">
          <p15:clr>
            <a:srgbClr val="FBAE40"/>
          </p15:clr>
        </p15:guide>
        <p15:guide id="7" pos="7251">
          <p15:clr>
            <a:srgbClr val="FBAE40"/>
          </p15:clr>
        </p15:guide>
        <p15:guide id="8" orient="horz" pos="41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9594908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134117678"/>
      </p:ext>
    </p:extLst>
  </p:cSld>
  <p:clrMapOvr>
    <a:masterClrMapping/>
  </p:clrMapOvr>
  <p:extLst>
    <p:ext uri="{DCECCB84-F9BA-43D5-87BE-67443E8EF086}">
      <p15:sldGuideLst xmlns:p15="http://schemas.microsoft.com/office/powerpoint/2012/main">
        <p15:guide id="1" pos="3612" userDrawn="1">
          <p15:clr>
            <a:srgbClr val="FBAE40"/>
          </p15:clr>
        </p15:guide>
        <p15:guide id="2" pos="4068" userDrawn="1">
          <p15:clr>
            <a:srgbClr val="FBAE40"/>
          </p15:clr>
        </p15:guide>
        <p15:guide id="3" pos="430" userDrawn="1">
          <p15:clr>
            <a:srgbClr val="FBAE40"/>
          </p15:clr>
        </p15:guide>
        <p15:guide id="4" pos="7251" userDrawn="1">
          <p15:clr>
            <a:srgbClr val="FBAE40"/>
          </p15:clr>
        </p15:guide>
        <p15:guide id="5" orient="horz" pos="304" userDrawn="1">
          <p15:clr>
            <a:srgbClr val="FBAE40"/>
          </p15:clr>
        </p15:guide>
        <p15:guide id="6" orient="horz" pos="916"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877572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1963064450"/>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30">
          <p15:clr>
            <a:srgbClr val="FBAE40"/>
          </p15:clr>
        </p15:guide>
        <p15:guide id="4" pos="7251">
          <p15:clr>
            <a:srgbClr val="FBAE40"/>
          </p15:clr>
        </p15:guide>
        <p15:guide id="5" orient="horz" pos="304">
          <p15:clr>
            <a:srgbClr val="FBAE40"/>
          </p15:clr>
        </p15:guide>
        <p15:guide id="6" orient="horz" pos="916">
          <p15:clr>
            <a:srgbClr val="FBAE40"/>
          </p15:clr>
        </p15:guide>
        <p15:guide id="7" orient="horz" pos="974">
          <p15:clr>
            <a:srgbClr val="FBAE40"/>
          </p15:clr>
        </p15:guide>
        <p15:guide id="8" orient="horz" pos="3789">
          <p15:clr>
            <a:srgbClr val="FBAE40"/>
          </p15:clr>
        </p15:guide>
        <p15:guide id="10" orient="horz" pos="41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210519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80"/>
            <a:ext cx="5048250" cy="4224883"/>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24884"/>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DA49326E-611B-9141-A285-4871899E6BDD}"/>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2" name="TextBox 11">
            <a:extLst>
              <a:ext uri="{FF2B5EF4-FFF2-40B4-BE49-F238E27FC236}">
                <a16:creationId xmlns:a16="http://schemas.microsoft.com/office/drawing/2014/main" id="{BF4E733E-AB5F-8647-9DEF-DAF91768AC0F}"/>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6" name="Picture 5">
            <a:extLst>
              <a:ext uri="{FF2B5EF4-FFF2-40B4-BE49-F238E27FC236}">
                <a16:creationId xmlns:a16="http://schemas.microsoft.com/office/drawing/2014/main" id="{0A04F0CD-F17C-C34F-AE2B-4564FE91770D}"/>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3202611437"/>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28">
          <p15:clr>
            <a:srgbClr val="FBAE40"/>
          </p15:clr>
        </p15:guide>
        <p15:guide id="4" pos="7251">
          <p15:clr>
            <a:srgbClr val="FBAE40"/>
          </p15:clr>
        </p15:guide>
        <p15:guide id="5" orient="horz" pos="916">
          <p15:clr>
            <a:srgbClr val="FBAE40"/>
          </p15:clr>
        </p15:guide>
        <p15:guide id="6" orient="horz" pos="304">
          <p15:clr>
            <a:srgbClr val="FBAE40"/>
          </p15:clr>
        </p15:guide>
        <p15:guide id="7" orient="horz" pos="974">
          <p15:clr>
            <a:srgbClr val="FBAE40"/>
          </p15:clr>
        </p15:guide>
        <p15:guide id="9" orient="horz" pos="3792">
          <p15:clr>
            <a:srgbClr val="FBAE40"/>
          </p15:clr>
        </p15:guide>
        <p15:guide id="10" orient="horz" pos="41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5591562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4014369995"/>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5AB5C1-C09C-4A45-BA68-B59DF3B48E34}"/>
              </a:ext>
            </a:extLst>
          </p:cNvPr>
          <p:cNvGraphicFramePr>
            <a:graphicFrameLocks noChangeAspect="1"/>
          </p:cNvGraphicFramePr>
          <p:nvPr>
            <p:custDataLst>
              <p:tags r:id="rId41"/>
            </p:custDataLst>
            <p:extLst>
              <p:ext uri="{D42A27DB-BD31-4B8C-83A1-F6EECF244321}">
                <p14:modId xmlns:p14="http://schemas.microsoft.com/office/powerpoint/2010/main" val="7927965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3" imgW="7772400" imgH="10058400" progId="TCLayout.ActiveDocument.1">
                  <p:embed/>
                </p:oleObj>
              </mc:Choice>
              <mc:Fallback>
                <p:oleObj name="think-cell Slide" r:id="rId43" imgW="7772400" imgH="10058400" progId="TCLayout.ActiveDocument.1">
                  <p:embed/>
                  <p:pic>
                    <p:nvPicPr>
                      <p:cNvPr id="8" name="Object 7" hidden="1">
                        <a:extLst>
                          <a:ext uri="{FF2B5EF4-FFF2-40B4-BE49-F238E27FC236}">
                            <a16:creationId xmlns:a16="http://schemas.microsoft.com/office/drawing/2014/main" id="{A05AB5C1-C09C-4A45-BA68-B59DF3B48E34}"/>
                          </a:ext>
                        </a:extLst>
                      </p:cNvPr>
                      <p:cNvPicPr/>
                      <p:nvPr/>
                    </p:nvPicPr>
                    <p:blipFill>
                      <a:blip r:embed="rId44"/>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CCA3344-B815-AB4E-9159-EF28A5D04D52}"/>
              </a:ext>
            </a:extLst>
          </p:cNvPr>
          <p:cNvSpPr/>
          <p:nvPr>
            <p:custDataLst>
              <p:tags r:id="rId4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US" sz="3400" b="0" i="0" baseline="0" dirty="0">
              <a:latin typeface="Arial" panose="020B0604020202020204" pitchFamily="34" charset="0"/>
              <a:ea typeface="+mj-ea"/>
              <a:sym typeface="Arial" panose="020B0604020202020204" pitchFamily="34" charset="0"/>
            </a:endParaRPr>
          </a:p>
        </p:txBody>
      </p:sp>
      <p:sp>
        <p:nvSpPr>
          <p:cNvPr id="2" name="Title Placeholder 1"/>
          <p:cNvSpPr>
            <a:spLocks noGrp="1"/>
          </p:cNvSpPr>
          <p:nvPr>
            <p:ph type="title"/>
          </p:nvPr>
        </p:nvSpPr>
        <p:spPr>
          <a:xfrm>
            <a:off x="685800" y="486167"/>
            <a:ext cx="10820400" cy="966701"/>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85800" y="1554481"/>
            <a:ext cx="10820400" cy="4260394"/>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AF02684D-55E1-A14B-A284-921FEE3CD45A}"/>
              </a:ext>
            </a:extLst>
          </p:cNvPr>
          <p:cNvSpPr txBox="1"/>
          <p:nvPr/>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pPr algn="r"/>
              <a:t>‹#›</a:t>
            </a:fld>
            <a:endParaRPr lang="en-US" sz="1000" dirty="0"/>
          </a:p>
        </p:txBody>
      </p:sp>
      <p:pic>
        <p:nvPicPr>
          <p:cNvPr id="5" name="Picture 4">
            <a:extLst>
              <a:ext uri="{FF2B5EF4-FFF2-40B4-BE49-F238E27FC236}">
                <a16:creationId xmlns:a16="http://schemas.microsoft.com/office/drawing/2014/main" id="{8D00682A-6378-764D-85DE-3507FC05C8B0}"/>
              </a:ext>
            </a:extLst>
          </p:cNvPr>
          <p:cNvPicPr>
            <a:picLocks noChangeAspect="1"/>
          </p:cNvPicPr>
          <p:nvPr userDrawn="1"/>
        </p:nvPicPr>
        <p:blipFill>
          <a:blip r:embed="rId45"/>
          <a:stretch>
            <a:fillRect/>
          </a:stretch>
        </p:blipFill>
        <p:spPr>
          <a:xfrm>
            <a:off x="685800" y="6089238"/>
            <a:ext cx="1423325" cy="525275"/>
          </a:xfrm>
          <a:prstGeom prst="rect">
            <a:avLst/>
          </a:prstGeom>
        </p:spPr>
      </p:pic>
      <p:sp>
        <p:nvSpPr>
          <p:cNvPr id="6" name="TextBox 5">
            <a:extLst>
              <a:ext uri="{FF2B5EF4-FFF2-40B4-BE49-F238E27FC236}">
                <a16:creationId xmlns:a16="http://schemas.microsoft.com/office/drawing/2014/main" id="{55A0082C-42D4-452C-FEE9-6BFE45069A5C}"/>
              </a:ext>
            </a:extLst>
          </p:cNvPr>
          <p:cNvSpPr txBox="1"/>
          <p:nvPr userDrawn="1">
            <p:extLst>
              <p:ext uri="{1162E1C5-73C7-4A58-AE30-91384D911F3F}">
                <p184:classification xmlns:p184="http://schemas.microsoft.com/office/powerpoint/2018/4/main" val="ftr"/>
              </p:ext>
            </p:extLst>
          </p:nvPr>
        </p:nvSpPr>
        <p:spPr>
          <a:xfrm>
            <a:off x="63500" y="6642100"/>
            <a:ext cx="747713"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Internal-Only</a:t>
            </a:r>
          </a:p>
        </p:txBody>
      </p:sp>
    </p:spTree>
    <p:extLst>
      <p:ext uri="{BB962C8B-B14F-4D97-AF65-F5344CB8AC3E}">
        <p14:creationId xmlns:p14="http://schemas.microsoft.com/office/powerpoint/2010/main" val="1733591123"/>
      </p:ext>
    </p:extLst>
  </p:cSld>
  <p:clrMap bg1="lt1" tx1="dk1" bg2="lt2" tx2="dk2" accent1="accent1" accent2="accent2" accent3="accent3" accent4="accent4" accent5="accent5" accent6="accent6" hlink="hlink" folHlink="folHlink"/>
  <p:sldLayoutIdLst>
    <p:sldLayoutId id="2147483661" r:id="rId1"/>
    <p:sldLayoutId id="2147483701" r:id="rId2"/>
    <p:sldLayoutId id="2147483662" r:id="rId3"/>
    <p:sldLayoutId id="2147483692" r:id="rId4"/>
    <p:sldLayoutId id="2147483663" r:id="rId5"/>
    <p:sldLayoutId id="2147483664" r:id="rId6"/>
    <p:sldLayoutId id="2147483693" r:id="rId7"/>
    <p:sldLayoutId id="2147483665" r:id="rId8"/>
    <p:sldLayoutId id="2147483666" r:id="rId9"/>
    <p:sldLayoutId id="2147483694" r:id="rId10"/>
    <p:sldLayoutId id="2147483667" r:id="rId11"/>
    <p:sldLayoutId id="2147483668" r:id="rId12"/>
    <p:sldLayoutId id="2147483672" r:id="rId13"/>
    <p:sldLayoutId id="2147483669" r:id="rId14"/>
    <p:sldLayoutId id="2147483670" r:id="rId15"/>
    <p:sldLayoutId id="2147483704" r:id="rId16"/>
    <p:sldLayoutId id="2147483673" r:id="rId17"/>
    <p:sldLayoutId id="2147483674" r:id="rId18"/>
    <p:sldLayoutId id="2147483676" r:id="rId19"/>
    <p:sldLayoutId id="2147483695" r:id="rId20"/>
    <p:sldLayoutId id="2147483677" r:id="rId21"/>
    <p:sldLayoutId id="2147483691" r:id="rId22"/>
    <p:sldLayoutId id="2147483696" r:id="rId23"/>
    <p:sldLayoutId id="2147483675" r:id="rId24"/>
    <p:sldLayoutId id="2147483688" r:id="rId25"/>
    <p:sldLayoutId id="2147483689" r:id="rId26"/>
    <p:sldLayoutId id="2147483671" r:id="rId27"/>
    <p:sldLayoutId id="2147483690" r:id="rId28"/>
    <p:sldLayoutId id="2147483697" r:id="rId29"/>
    <p:sldLayoutId id="2147483699"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txStyles>
    <p:titleStyle>
      <a:lvl1pPr algn="l" defTabSz="457200" rtl="0" eaLnBrk="1" latinLnBrk="0" hangingPunct="1">
        <a:lnSpc>
          <a:spcPct val="90000"/>
        </a:lnSpc>
        <a:spcBef>
          <a:spcPct val="0"/>
        </a:spcBef>
        <a:buNone/>
        <a:defRPr sz="3400" kern="1200">
          <a:solidFill>
            <a:schemeClr val="tx2"/>
          </a:solidFill>
          <a:latin typeface="+mj-lt"/>
          <a:ea typeface="+mj-ea"/>
          <a:cs typeface="+mj-cs"/>
        </a:defRPr>
      </a:lvl1pPr>
    </p:titleStyle>
    <p:body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04">
          <p15:clr>
            <a:srgbClr val="F26B43"/>
          </p15:clr>
        </p15:guide>
        <p15:guide id="4" orient="horz" pos="1776">
          <p15:clr>
            <a:srgbClr val="F26B43"/>
          </p15:clr>
        </p15:guide>
        <p15:guide id="5" orient="horz" pos="2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6.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xml"/><Relationship Id="rId7" Type="http://schemas.openxmlformats.org/officeDocument/2006/relationships/hyperlink" Target="https://doi.org/10.1177/154405910508401011" TargetMode="Externa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4.xml"/><Relationship Id="rId7" Type="http://schemas.openxmlformats.org/officeDocument/2006/relationships/oleObject" Target="../embeddings/oleObject7.bin"/><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28.svg"/><Relationship Id="rId5" Type="http://schemas.microsoft.com/office/2018/10/relationships/comments" Target="../comments/modernComment_15F_FECC9EA3.xml"/><Relationship Id="rId4" Type="http://schemas.openxmlformats.org/officeDocument/2006/relationships/notesSlide" Target="../notesSlides/notesSlide11.xml"/><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oleObject" Target="../embeddings/oleObject7.bin"/><Relationship Id="rId5" Type="http://schemas.openxmlformats.org/officeDocument/2006/relationships/image" Target="../media/image28.sv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1016/j.jdent.2014.12.001" TargetMode="External"/><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2.sv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slideLayout" Target="../slideLayouts/slideLayout4.xml"/><Relationship Id="rId7" Type="http://schemas.openxmlformats.org/officeDocument/2006/relationships/image" Target="../media/image33.emf"/><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5.xml"/><Relationship Id="rId9" Type="http://schemas.openxmlformats.org/officeDocument/2006/relationships/hyperlink" Target="https://doi.org/10.1128/IAI.68.7.4018-4023.2000"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33662253/" TargetMode="External"/><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oleObject" Target="../embeddings/oleObject7.bin"/><Relationship Id="rId5" Type="http://schemas.microsoft.com/office/2018/10/relationships/comments" Target="../comments/modernComment_138_9E294CFC.xml"/><Relationship Id="rId4" Type="http://schemas.openxmlformats.org/officeDocument/2006/relationships/notesSlide" Target="../notesSlides/notesSlide18.xml"/><Relationship Id="rId9" Type="http://schemas.openxmlformats.org/officeDocument/2006/relationships/hyperlink" Target="https://doi.org/10.1177/15440591050840101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4317/medoral.56038" TargetMode="External"/><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9.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20.emf"/><Relationship Id="rId5" Type="http://schemas.openxmlformats.org/officeDocument/2006/relationships/oleObject" Target="../embeddings/oleObject8.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oleObject" Target="../embeddings/oleObject7.bin"/><Relationship Id="rId5" Type="http://schemas.microsoft.com/office/2018/10/relationships/comments" Target="../comments/modernComment_13A_80001092.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3" Type="http://schemas.openxmlformats.org/officeDocument/2006/relationships/slideLayout" Target="../slideLayouts/slideLayout4.xml"/><Relationship Id="rId7" Type="http://schemas.openxmlformats.org/officeDocument/2006/relationships/diagramData" Target="../diagrams/data1.xml"/><Relationship Id="rId12" Type="http://schemas.openxmlformats.org/officeDocument/2006/relationships/diagramData" Target="../diagrams/data2.xml"/><Relationship Id="rId2" Type="http://schemas.openxmlformats.org/officeDocument/2006/relationships/tags" Target="../tags/tag79.xml"/><Relationship Id="rId16" Type="http://schemas.microsoft.com/office/2007/relationships/diagramDrawing" Target="../diagrams/drawing2.xml"/><Relationship Id="rId1" Type="http://schemas.openxmlformats.org/officeDocument/2006/relationships/tags" Target="../tags/tag78.xml"/><Relationship Id="rId6" Type="http://schemas.openxmlformats.org/officeDocument/2006/relationships/image" Target="../media/image17.emf"/><Relationship Id="rId11" Type="http://schemas.microsoft.com/office/2007/relationships/diagramDrawing" Target="../diagrams/drawing1.xml"/><Relationship Id="rId5" Type="http://schemas.openxmlformats.org/officeDocument/2006/relationships/oleObject" Target="../embeddings/oleObject7.bin"/><Relationship Id="rId15" Type="http://schemas.openxmlformats.org/officeDocument/2006/relationships/diagramColors" Target="../diagrams/colors2.xml"/><Relationship Id="rId10" Type="http://schemas.openxmlformats.org/officeDocument/2006/relationships/diagramColors" Target="../diagrams/colors1.xml"/><Relationship Id="rId4" Type="http://schemas.openxmlformats.org/officeDocument/2006/relationships/notesSlide" Target="../notesSlides/notesSlide22.xml"/><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slideLayout" Target="../slideLayouts/slideLayout4.xml"/><Relationship Id="rId7" Type="http://schemas.openxmlformats.org/officeDocument/2006/relationships/image" Target="../media/image41.emf"/><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slideLayout" Target="../slideLayouts/slideLayout4.xml"/><Relationship Id="rId7" Type="http://schemas.openxmlformats.org/officeDocument/2006/relationships/image" Target="../media/image43.emf"/><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4.xml"/><Relationship Id="rId9" Type="http://schemas.openxmlformats.org/officeDocument/2006/relationships/hyperlink" Target="https://doi.org/10.1177/0022034519889015"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oleObject" Target="../embeddings/oleObject7.bin"/><Relationship Id="rId5" Type="http://schemas.microsoft.com/office/2018/10/relationships/comments" Target="../comments/modernComment_13D_916894B1.xml"/><Relationship Id="rId4" Type="http://schemas.openxmlformats.org/officeDocument/2006/relationships/notesSlide" Target="../notesSlides/notesSlide25.xml"/><Relationship Id="rId9" Type="http://schemas.openxmlformats.org/officeDocument/2006/relationships/hyperlink" Target="https://doi.org/10.1186/2049-2618-2-4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oleObject" Target="../embeddings/oleObject7.bin"/><Relationship Id="rId5" Type="http://schemas.microsoft.com/office/2018/10/relationships/comments" Target="../comments/modernComment_140_AC9C3E5.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6.sv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slideLayout" Target="../slideLayouts/slideLayout4.xml"/><Relationship Id="rId7" Type="http://schemas.openxmlformats.org/officeDocument/2006/relationships/image" Target="../media/image47.jp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slideLayout" Target="../slideLayouts/slideLayout4.xml"/><Relationship Id="rId7" Type="http://schemas.openxmlformats.org/officeDocument/2006/relationships/image" Target="../media/image49.jp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22.xml"/><Relationship Id="rId7" Type="http://schemas.openxmlformats.org/officeDocument/2006/relationships/oleObject" Target="../embeddings/oleObject8.bin"/><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4.xml"/><Relationship Id="rId7" Type="http://schemas.openxmlformats.org/officeDocument/2006/relationships/oleObject" Target="../embeddings/oleObject7.bin"/><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3.sv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slideLayout" Target="../slideLayouts/slideLayout4.xml"/><Relationship Id="rId7" Type="http://schemas.openxmlformats.org/officeDocument/2006/relationships/image" Target="../media/image56.jp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55.jpg"/><Relationship Id="rId5" Type="http://schemas.openxmlformats.org/officeDocument/2006/relationships/image" Target="../media/image54.jpg"/><Relationship Id="rId10" Type="http://schemas.openxmlformats.org/officeDocument/2006/relationships/image" Target="../media/image17.emf"/><Relationship Id="rId4" Type="http://schemas.openxmlformats.org/officeDocument/2006/relationships/notesSlide" Target="../notesSlides/notesSlide32.xml"/><Relationship Id="rId9"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slideLayout" Target="../slideLayouts/slideLayout4.xml"/><Relationship Id="rId7" Type="http://schemas.openxmlformats.org/officeDocument/2006/relationships/image" Target="../media/image60.jp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59.jpg"/><Relationship Id="rId5" Type="http://schemas.openxmlformats.org/officeDocument/2006/relationships/image" Target="../media/image58.jpg"/><Relationship Id="rId10" Type="http://schemas.openxmlformats.org/officeDocument/2006/relationships/image" Target="../media/image17.emf"/><Relationship Id="rId4" Type="http://schemas.openxmlformats.org/officeDocument/2006/relationships/notesSlide" Target="../notesSlides/notesSlide33.xml"/><Relationship Id="rId9" Type="http://schemas.openxmlformats.org/officeDocument/2006/relationships/oleObject" Target="../embeddings/oleObject7.bin"/></Relationships>
</file>

<file path=ppt/slides/_rels/slide34.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slideLayout" Target="../slideLayouts/slideLayout4.xml"/><Relationship Id="rId7" Type="http://schemas.openxmlformats.org/officeDocument/2006/relationships/image" Target="../media/image64.jp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63.jpg"/><Relationship Id="rId5" Type="http://schemas.openxmlformats.org/officeDocument/2006/relationships/image" Target="../media/image62.jpg"/><Relationship Id="rId10" Type="http://schemas.openxmlformats.org/officeDocument/2006/relationships/image" Target="../media/image17.emf"/><Relationship Id="rId4" Type="http://schemas.openxmlformats.org/officeDocument/2006/relationships/notesSlide" Target="../notesSlides/notesSlide34.xml"/><Relationship Id="rId9"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22.xml"/><Relationship Id="rId7" Type="http://schemas.openxmlformats.org/officeDocument/2006/relationships/oleObject" Target="../embeddings/oleObject8.bin"/><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8.jpeg"/><Relationship Id="rId5" Type="http://schemas.openxmlformats.org/officeDocument/2006/relationships/image" Target="../media/image6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7.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oleObject" Target="../embeddings/oleObject7.bin"/><Relationship Id="rId5" Type="http://schemas.openxmlformats.org/officeDocument/2006/relationships/image" Target="../media/image6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0.sv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oleObject" Target="../embeddings/oleObject7.bin"/><Relationship Id="rId5" Type="http://schemas.microsoft.com/office/2018/10/relationships/comments" Target="../comments/modernComment_11D_20E2D086.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20.emf"/><Relationship Id="rId5" Type="http://schemas.openxmlformats.org/officeDocument/2006/relationships/oleObject" Target="../embeddings/oleObject8.bin"/><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oleObject" Target="../embeddings/oleObject7.bin"/><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oleObject" Target="../embeddings/oleObject7.bin"/><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oleObject" Target="../embeddings/oleObject7.bin"/><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2.xml"/><Relationship Id="rId7" Type="http://schemas.openxmlformats.org/officeDocument/2006/relationships/image" Target="../media/image18.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0.emf"/><Relationship Id="rId5" Type="http://schemas.openxmlformats.org/officeDocument/2006/relationships/oleObject" Target="../embeddings/oleObject8.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A1CD307-21CA-F943-BF38-5D987122B4C3}"/>
              </a:ext>
            </a:extLst>
          </p:cNvPr>
          <p:cNvGraphicFramePr>
            <a:graphicFrameLocks noChangeAspect="1"/>
          </p:cNvGraphicFramePr>
          <p:nvPr>
            <p:custDataLst>
              <p:tags r:id="rId1"/>
            </p:custDataLst>
            <p:extLst>
              <p:ext uri="{D42A27DB-BD31-4B8C-83A1-F6EECF244321}">
                <p14:modId xmlns:p14="http://schemas.microsoft.com/office/powerpoint/2010/main" val="12910505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7A1CD307-21CA-F943-BF38-5D987122B4C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778954E-6BBE-FA4F-B59A-75966C03D0AB}"/>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6800" dirty="0">
              <a:latin typeface="Arial" panose="020B0604020202020204" pitchFamily="34" charset="0"/>
              <a:ea typeface="+mj-ea"/>
              <a:sym typeface="Arial" panose="020B0604020202020204" pitchFamily="34" charset="0"/>
            </a:endParaRPr>
          </a:p>
        </p:txBody>
      </p:sp>
      <p:sp>
        <p:nvSpPr>
          <p:cNvPr id="2" name="Title 1"/>
          <p:cNvSpPr>
            <a:spLocks noGrp="1"/>
          </p:cNvSpPr>
          <p:nvPr>
            <p:ph type="ctrTitle"/>
          </p:nvPr>
        </p:nvSpPr>
        <p:spPr>
          <a:xfrm>
            <a:off x="676276" y="797642"/>
            <a:ext cx="7664448" cy="2011680"/>
          </a:xfrm>
        </p:spPr>
        <p:txBody>
          <a:bodyPr/>
          <a:lstStyle/>
          <a:p>
            <a:r>
              <a:rPr lang="en-US" dirty="0"/>
              <a:t>Caries</a:t>
            </a:r>
            <a:br>
              <a:rPr lang="en-US" dirty="0"/>
            </a:br>
            <a:r>
              <a:rPr lang="en-US" dirty="0"/>
              <a:t>Transmission</a:t>
            </a:r>
          </a:p>
        </p:txBody>
      </p:sp>
    </p:spTree>
    <p:extLst>
      <p:ext uri="{BB962C8B-B14F-4D97-AF65-F5344CB8AC3E}">
        <p14:creationId xmlns:p14="http://schemas.microsoft.com/office/powerpoint/2010/main" val="163048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51D45-C701-F750-7741-5286EF40ADC8}"/>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AACA03B-0A76-7691-4D38-824463F8836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8AACA03B-0A76-7691-4D38-824463F8836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1B8B5AF-528D-20CC-4638-64C003582C8C}"/>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5422C9F0-E255-D7F6-A663-7FCC690B71E1}"/>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CBAAAE72-6963-71CF-D446-4763ACD368DB}"/>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818BC535-42EA-64B6-3916-C5C4E0E9F6F9}"/>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199C6B7E-028B-2433-713D-DA2F6C956B59}"/>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Vertical vs. Horizontal Transmission of Oral Bacteria</a:t>
            </a:r>
          </a:p>
        </p:txBody>
      </p:sp>
      <p:sp>
        <p:nvSpPr>
          <p:cNvPr id="12" name="Content Placeholder 6">
            <a:extLst>
              <a:ext uri="{FF2B5EF4-FFF2-40B4-BE49-F238E27FC236}">
                <a16:creationId xmlns:a16="http://schemas.microsoft.com/office/drawing/2014/main" id="{DFCA7EBB-0E38-9A80-5779-B171D6A1FECB}"/>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1" name="Text Placeholder 20">
            <a:extLst>
              <a:ext uri="{FF2B5EF4-FFF2-40B4-BE49-F238E27FC236}">
                <a16:creationId xmlns:a16="http://schemas.microsoft.com/office/drawing/2014/main" id="{A694E2FB-8D63-097E-658F-50E4BE6A3542}"/>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C. </a:t>
            </a:r>
            <a:r>
              <a:rPr lang="en-US" dirty="0" err="1"/>
              <a:t>Bedos</a:t>
            </a:r>
            <a:r>
              <a:rPr lang="en-US" dirty="0"/>
              <a:t>, J.M. Brodeur, S. Arpin, and B. Nicolau, “Dental Caries Experience: A Two-generation Study,” </a:t>
            </a:r>
            <a:r>
              <a:rPr lang="en-US" i="1" dirty="0"/>
              <a:t>Journal of Dent Research</a:t>
            </a:r>
            <a:r>
              <a:rPr lang="en-US" dirty="0"/>
              <a:t>. 84(10), 931–936 (2005), doi:</a:t>
            </a:r>
            <a:r>
              <a:rPr lang="en-US" dirty="0">
                <a:hlinkClick r:id="rId7"/>
              </a:rPr>
              <a:t>10.1177/154405910508401011</a:t>
            </a:r>
            <a:r>
              <a:rPr lang="en-US" dirty="0"/>
              <a:t>.</a:t>
            </a:r>
          </a:p>
          <a:p>
            <a:pPr lvl="0" defTabSz="914400">
              <a:lnSpc>
                <a:spcPct val="100000"/>
              </a:lnSpc>
              <a:defRPr/>
            </a:pPr>
            <a:endParaRPr lang="en-US" dirty="0"/>
          </a:p>
        </p:txBody>
      </p:sp>
      <p:graphicFrame>
        <p:nvGraphicFramePr>
          <p:cNvPr id="14" name="Table 13">
            <a:extLst>
              <a:ext uri="{FF2B5EF4-FFF2-40B4-BE49-F238E27FC236}">
                <a16:creationId xmlns:a16="http://schemas.microsoft.com/office/drawing/2014/main" id="{C11CBC2E-7108-B53A-4532-A04F6EAA5601}"/>
              </a:ext>
            </a:extLst>
          </p:cNvPr>
          <p:cNvGraphicFramePr>
            <a:graphicFrameLocks noGrp="1"/>
          </p:cNvGraphicFramePr>
          <p:nvPr>
            <p:extLst>
              <p:ext uri="{D42A27DB-BD31-4B8C-83A1-F6EECF244321}">
                <p14:modId xmlns:p14="http://schemas.microsoft.com/office/powerpoint/2010/main" val="3650111144"/>
              </p:ext>
            </p:extLst>
          </p:nvPr>
        </p:nvGraphicFramePr>
        <p:xfrm>
          <a:off x="8059754" y="1554480"/>
          <a:ext cx="3347358" cy="3899617"/>
        </p:xfrm>
        <a:graphic>
          <a:graphicData uri="http://schemas.openxmlformats.org/drawingml/2006/table">
            <a:tbl>
              <a:tblPr firstRow="1" bandRow="1">
                <a:tableStyleId>{5C22544A-7EE6-4342-B048-85BDC9FD1C3A}</a:tableStyleId>
              </a:tblPr>
              <a:tblGrid>
                <a:gridCol w="3347358">
                  <a:extLst>
                    <a:ext uri="{9D8B030D-6E8A-4147-A177-3AD203B41FA5}">
                      <a16:colId xmlns:a16="http://schemas.microsoft.com/office/drawing/2014/main" val="2605590081"/>
                    </a:ext>
                  </a:extLst>
                </a:gridCol>
              </a:tblGrid>
              <a:tr h="593647">
                <a:tc>
                  <a:txBody>
                    <a:bodyPr/>
                    <a:lstStyle/>
                    <a:p>
                      <a:r>
                        <a:rPr lang="en-US" sz="2000" dirty="0">
                          <a:solidFill>
                            <a:schemeClr val="tx1"/>
                          </a:solidFill>
                        </a:rPr>
                        <a:t>Horizontal transmission</a:t>
                      </a:r>
                    </a:p>
                  </a:txBody>
                  <a:tcPr/>
                </a:tc>
                <a:extLst>
                  <a:ext uri="{0D108BD9-81ED-4DB2-BD59-A6C34878D82A}">
                    <a16:rowId xmlns:a16="http://schemas.microsoft.com/office/drawing/2014/main" val="533845244"/>
                  </a:ext>
                </a:extLst>
              </a:tr>
              <a:tr h="14030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Transfer of oral bacteria between other children or others in the child’s environment</a:t>
                      </a:r>
                    </a:p>
                  </a:txBody>
                  <a:tcPr/>
                </a:tc>
                <a:extLst>
                  <a:ext uri="{0D108BD9-81ED-4DB2-BD59-A6C34878D82A}">
                    <a16:rowId xmlns:a16="http://schemas.microsoft.com/office/drawing/2014/main" val="192591884"/>
                  </a:ext>
                </a:extLst>
              </a:tr>
              <a:tr h="1902924">
                <a:tc>
                  <a: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Siblings sharing drinks or utensils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Children sharing food or cups at school or daycare</a:t>
                      </a:r>
                    </a:p>
                  </a:txBody>
                  <a:tcPr/>
                </a:tc>
                <a:extLst>
                  <a:ext uri="{0D108BD9-81ED-4DB2-BD59-A6C34878D82A}">
                    <a16:rowId xmlns:a16="http://schemas.microsoft.com/office/drawing/2014/main" val="716999461"/>
                  </a:ext>
                </a:extLst>
              </a:tr>
            </a:tbl>
          </a:graphicData>
        </a:graphic>
      </p:graphicFrame>
      <p:graphicFrame>
        <p:nvGraphicFramePr>
          <p:cNvPr id="15" name="Table 14">
            <a:extLst>
              <a:ext uri="{FF2B5EF4-FFF2-40B4-BE49-F238E27FC236}">
                <a16:creationId xmlns:a16="http://schemas.microsoft.com/office/drawing/2014/main" id="{5DD0EE63-E0C7-9FA7-88CA-9972E8C1059F}"/>
              </a:ext>
            </a:extLst>
          </p:cNvPr>
          <p:cNvGraphicFramePr>
            <a:graphicFrameLocks noGrp="1"/>
          </p:cNvGraphicFramePr>
          <p:nvPr>
            <p:extLst>
              <p:ext uri="{D42A27DB-BD31-4B8C-83A1-F6EECF244321}">
                <p14:modId xmlns:p14="http://schemas.microsoft.com/office/powerpoint/2010/main" val="3421248791"/>
              </p:ext>
            </p:extLst>
          </p:nvPr>
        </p:nvGraphicFramePr>
        <p:xfrm>
          <a:off x="769480" y="1571990"/>
          <a:ext cx="3347357" cy="3899617"/>
        </p:xfrm>
        <a:graphic>
          <a:graphicData uri="http://schemas.openxmlformats.org/drawingml/2006/table">
            <a:tbl>
              <a:tblPr firstRow="1" bandRow="1">
                <a:tableStyleId>{5C22544A-7EE6-4342-B048-85BDC9FD1C3A}</a:tableStyleId>
              </a:tblPr>
              <a:tblGrid>
                <a:gridCol w="3347357">
                  <a:extLst>
                    <a:ext uri="{9D8B030D-6E8A-4147-A177-3AD203B41FA5}">
                      <a16:colId xmlns:a16="http://schemas.microsoft.com/office/drawing/2014/main" val="3833179815"/>
                    </a:ext>
                  </a:extLst>
                </a:gridCol>
              </a:tblGrid>
              <a:tr h="593647">
                <a:tc>
                  <a:txBody>
                    <a:bodyPr/>
                    <a:lstStyle/>
                    <a:p>
                      <a:r>
                        <a:rPr lang="en-US" sz="2000" dirty="0">
                          <a:solidFill>
                            <a:schemeClr val="tx1"/>
                          </a:solidFill>
                        </a:rPr>
                        <a:t>Vertical transmission</a:t>
                      </a:r>
                    </a:p>
                  </a:txBody>
                  <a:tcPr/>
                </a:tc>
                <a:extLst>
                  <a:ext uri="{0D108BD9-81ED-4DB2-BD59-A6C34878D82A}">
                    <a16:rowId xmlns:a16="http://schemas.microsoft.com/office/drawing/2014/main" val="533845244"/>
                  </a:ext>
                </a:extLst>
              </a:tr>
              <a:tr h="14030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Transfer of oral bacteria from a caregiver to a child, usually early in life through saliva contact</a:t>
                      </a:r>
                    </a:p>
                  </a:txBody>
                  <a:tcPr/>
                </a:tc>
                <a:extLst>
                  <a:ext uri="{0D108BD9-81ED-4DB2-BD59-A6C34878D82A}">
                    <a16:rowId xmlns:a16="http://schemas.microsoft.com/office/drawing/2014/main" val="192591884"/>
                  </a:ext>
                </a:extLst>
              </a:tr>
              <a:tr h="1902924">
                <a:tc>
                  <a: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Parent or grandparent sharing utensils with a child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Caregiver tasting food before feeding a child</a:t>
                      </a:r>
                    </a:p>
                  </a:txBody>
                  <a:tcPr/>
                </a:tc>
                <a:extLst>
                  <a:ext uri="{0D108BD9-81ED-4DB2-BD59-A6C34878D82A}">
                    <a16:rowId xmlns:a16="http://schemas.microsoft.com/office/drawing/2014/main" val="716999461"/>
                  </a:ext>
                </a:extLst>
              </a:tr>
            </a:tbl>
          </a:graphicData>
        </a:graphic>
      </p:graphicFrame>
      <p:pic>
        <p:nvPicPr>
          <p:cNvPr id="5" name="Picture 4">
            <a:extLst>
              <a:ext uri="{FF2B5EF4-FFF2-40B4-BE49-F238E27FC236}">
                <a16:creationId xmlns:a16="http://schemas.microsoft.com/office/drawing/2014/main" id="{5695E3DF-1C60-818A-F46C-0B6D55D3AF8F}"/>
              </a:ext>
            </a:extLst>
          </p:cNvPr>
          <p:cNvPicPr>
            <a:picLocks noChangeAspect="1"/>
          </p:cNvPicPr>
          <p:nvPr/>
        </p:nvPicPr>
        <p:blipFill>
          <a:blip r:embed="rId8"/>
          <a:srcRect l="14072" t="6079" r="18455" b="2512"/>
          <a:stretch>
            <a:fillRect/>
          </a:stretch>
        </p:blipFill>
        <p:spPr>
          <a:xfrm>
            <a:off x="4392762" y="1799029"/>
            <a:ext cx="3391067" cy="3445537"/>
          </a:xfrm>
          <a:prstGeom prst="rect">
            <a:avLst/>
          </a:prstGeom>
        </p:spPr>
      </p:pic>
    </p:spTree>
    <p:extLst>
      <p:ext uri="{BB962C8B-B14F-4D97-AF65-F5344CB8AC3E}">
        <p14:creationId xmlns:p14="http://schemas.microsoft.com/office/powerpoint/2010/main" val="389774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D4FF-B880-14BF-EBE1-11FE7737AFEF}"/>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98DA451D-212D-DB57-A798-44D22D4C827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25983" y="438978"/>
            <a:ext cx="7620000" cy="5715000"/>
          </a:xfrm>
          <a:prstGeom prst="rect">
            <a:avLst/>
          </a:prstGeom>
        </p:spPr>
      </p:pic>
      <p:graphicFrame>
        <p:nvGraphicFramePr>
          <p:cNvPr id="3" name="Object 2" hidden="1">
            <a:extLst>
              <a:ext uri="{FF2B5EF4-FFF2-40B4-BE49-F238E27FC236}">
                <a16:creationId xmlns:a16="http://schemas.microsoft.com/office/drawing/2014/main" id="{E1DF2964-24A1-736F-BF65-A10FA65D2D8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3" name="Object 2" hidden="1">
                        <a:extLst>
                          <a:ext uri="{FF2B5EF4-FFF2-40B4-BE49-F238E27FC236}">
                            <a16:creationId xmlns:a16="http://schemas.microsoft.com/office/drawing/2014/main" id="{E1DF2964-24A1-736F-BF65-A10FA65D2D84}"/>
                          </a:ext>
                        </a:extLst>
                      </p:cNvPr>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60B345FA-3D53-E098-D1B3-21822F937358}"/>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EE6DB44F-7E5B-466E-78BC-56A9A7A75F78}"/>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C81220C5-37D9-939D-2787-DB454513B033}"/>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2CC8F61-19B2-EBCB-7EC2-480EDE992D09}"/>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783CD9C3-E483-4FC3-90E5-E427CDB78A90}"/>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Transmission of Oral Bacteria in Early Life</a:t>
            </a:r>
          </a:p>
        </p:txBody>
      </p:sp>
      <p:sp>
        <p:nvSpPr>
          <p:cNvPr id="12" name="Content Placeholder 6">
            <a:extLst>
              <a:ext uri="{FF2B5EF4-FFF2-40B4-BE49-F238E27FC236}">
                <a16:creationId xmlns:a16="http://schemas.microsoft.com/office/drawing/2014/main" id="{C1538CF1-9300-D917-F447-6D1DFB298D50}"/>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3" name="Content Placeholder 6">
            <a:extLst>
              <a:ext uri="{FF2B5EF4-FFF2-40B4-BE49-F238E27FC236}">
                <a16:creationId xmlns:a16="http://schemas.microsoft.com/office/drawing/2014/main" id="{9E28C14F-1464-F7BF-15DE-3FF78C73ACDE}"/>
              </a:ext>
            </a:extLst>
          </p:cNvPr>
          <p:cNvSpPr txBox="1">
            <a:spLocks/>
          </p:cNvSpPr>
          <p:nvPr/>
        </p:nvSpPr>
        <p:spPr>
          <a:xfrm>
            <a:off x="805692" y="2001796"/>
            <a:ext cx="6204857" cy="3567448"/>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Higher levels of </a:t>
            </a:r>
            <a:r>
              <a:rPr lang="en-US" i="1" dirty="0"/>
              <a:t>Streptococcus mutans </a:t>
            </a:r>
            <a:r>
              <a:rPr lang="en-US" dirty="0"/>
              <a:t>in a caregiver’s saliva increase the likelihood that a child will acquire the bacteria.</a:t>
            </a:r>
          </a:p>
          <a:p>
            <a:endParaRPr lang="en-US" dirty="0"/>
          </a:p>
          <a:p>
            <a:br>
              <a:rPr lang="en-US" dirty="0"/>
            </a:br>
            <a:r>
              <a:rPr lang="en-US" b="1" dirty="0"/>
              <a:t>Transmission involves </a:t>
            </a:r>
            <a:r>
              <a:rPr lang="en-US" b="1" dirty="0">
                <a:solidFill>
                  <a:schemeClr val="tx2"/>
                </a:solidFill>
              </a:rPr>
              <a:t>bacteria</a:t>
            </a:r>
            <a:r>
              <a:rPr lang="en-US" b="1" dirty="0"/>
              <a:t>, </a:t>
            </a:r>
            <a:r>
              <a:rPr lang="en-US" b="1" dirty="0">
                <a:solidFill>
                  <a:schemeClr val="accent2"/>
                </a:solidFill>
              </a:rPr>
              <a:t>not</a:t>
            </a:r>
            <a:r>
              <a:rPr lang="en-US" b="1" dirty="0"/>
              <a:t> </a:t>
            </a:r>
            <a:r>
              <a:rPr lang="en-US" b="1" dirty="0">
                <a:solidFill>
                  <a:schemeClr val="tx2"/>
                </a:solidFill>
              </a:rPr>
              <a:t>the disease itself.</a:t>
            </a:r>
          </a:p>
        </p:txBody>
      </p:sp>
      <p:pic>
        <p:nvPicPr>
          <p:cNvPr id="10" name="Graphic 9">
            <a:extLst>
              <a:ext uri="{FF2B5EF4-FFF2-40B4-BE49-F238E27FC236}">
                <a16:creationId xmlns:a16="http://schemas.microsoft.com/office/drawing/2014/main" id="{ECB8A920-694C-9045-E26D-B9038E29FE7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092593" y="1935146"/>
            <a:ext cx="5533499" cy="4150124"/>
          </a:xfrm>
          <a:prstGeom prst="rect">
            <a:avLst/>
          </a:prstGeom>
        </p:spPr>
      </p:pic>
      <p:sp>
        <p:nvSpPr>
          <p:cNvPr id="14" name="Text Placeholder 20">
            <a:extLst>
              <a:ext uri="{FF2B5EF4-FFF2-40B4-BE49-F238E27FC236}">
                <a16:creationId xmlns:a16="http://schemas.microsoft.com/office/drawing/2014/main" id="{72B804F0-3405-4BA1-BBCD-E66BCC1DBC8C}"/>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A.L. Davey and A.H. Rogers, “Multiple types of the bacterium </a:t>
            </a:r>
            <a:r>
              <a:rPr lang="en-US" i="1" dirty="0"/>
              <a:t>Streptococcus mutans</a:t>
            </a:r>
            <a:r>
              <a:rPr lang="en-US" dirty="0"/>
              <a:t> in the human mouth and their intra-family transmission,” </a:t>
            </a:r>
            <a:r>
              <a:rPr lang="en-US" i="1" dirty="0"/>
              <a:t>Arch Oral Biol</a:t>
            </a:r>
            <a:r>
              <a:rPr lang="en-US" dirty="0"/>
              <a:t>, (1984), </a:t>
            </a:r>
            <a:r>
              <a:rPr lang="en-US" dirty="0" err="1"/>
              <a:t>doi</a:t>
            </a:r>
            <a:r>
              <a:rPr lang="en-US" dirty="0"/>
              <a:t>: 10.1016/0003-9969(84)90026-8. </a:t>
            </a:r>
          </a:p>
          <a:p>
            <a:endParaRPr lang="en-US" dirty="0"/>
          </a:p>
        </p:txBody>
      </p:sp>
    </p:spTree>
    <p:extLst>
      <p:ext uri="{BB962C8B-B14F-4D97-AF65-F5344CB8AC3E}">
        <p14:creationId xmlns:p14="http://schemas.microsoft.com/office/powerpoint/2010/main" val="4274822819"/>
      </p:ext>
    </p:extLst>
  </p:cSld>
  <p:clrMapOvr>
    <a:masterClrMapping/>
  </p:clrMapOvr>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C3DAD-734B-1A4D-0F5C-D89001788CDB}"/>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2FA994AF-4515-FFD4-57C0-540DC18A53F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25983" y="438978"/>
            <a:ext cx="7620000" cy="5715000"/>
          </a:xfrm>
          <a:prstGeom prst="rect">
            <a:avLst/>
          </a:prstGeom>
        </p:spPr>
      </p:pic>
      <p:graphicFrame>
        <p:nvGraphicFramePr>
          <p:cNvPr id="3" name="Object 2" hidden="1">
            <a:extLst>
              <a:ext uri="{FF2B5EF4-FFF2-40B4-BE49-F238E27FC236}">
                <a16:creationId xmlns:a16="http://schemas.microsoft.com/office/drawing/2014/main" id="{164C398F-9478-355D-EA38-575490A8DFC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164C398F-9478-355D-EA38-575490A8DFC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53A20B92-8A4D-3CF9-2AEF-01FA8C3D4829}"/>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707874FE-0EAA-3410-CCF9-3B7314301483}"/>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BF5AC371-8D5C-7C33-36F4-2716677E39EC}"/>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907E0936-D115-80A9-2BD1-4D0FDA1A7727}"/>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CECF7FCD-E7D9-3C21-6AD9-404C0CC10CA1}"/>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Vertical Transmission</a:t>
            </a:r>
          </a:p>
        </p:txBody>
      </p:sp>
      <p:sp>
        <p:nvSpPr>
          <p:cNvPr id="12" name="Content Placeholder 6">
            <a:extLst>
              <a:ext uri="{FF2B5EF4-FFF2-40B4-BE49-F238E27FC236}">
                <a16:creationId xmlns:a16="http://schemas.microsoft.com/office/drawing/2014/main" id="{BAD859C4-672A-799A-FB49-A0CA3AD6BAF2}"/>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3" name="Content Placeholder 6">
            <a:extLst>
              <a:ext uri="{FF2B5EF4-FFF2-40B4-BE49-F238E27FC236}">
                <a16:creationId xmlns:a16="http://schemas.microsoft.com/office/drawing/2014/main" id="{4B88F8B2-8DEA-DF28-9EED-08E688C94B65}"/>
              </a:ext>
            </a:extLst>
          </p:cNvPr>
          <p:cNvSpPr txBox="1">
            <a:spLocks/>
          </p:cNvSpPr>
          <p:nvPr/>
        </p:nvSpPr>
        <p:spPr>
          <a:xfrm>
            <a:off x="685800" y="1371246"/>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a:t>
            </a:r>
            <a:r>
              <a:rPr lang="en-US" dirty="0">
                <a:solidFill>
                  <a:schemeClr val="accent2"/>
                </a:solidFill>
              </a:rPr>
              <a:t>mother/caregiver </a:t>
            </a:r>
            <a:r>
              <a:rPr lang="en-US" dirty="0"/>
              <a:t>is often a major source of </a:t>
            </a:r>
            <a:r>
              <a:rPr lang="en-US" i="1" dirty="0">
                <a:solidFill>
                  <a:schemeClr val="accent2"/>
                </a:solidFill>
              </a:rPr>
              <a:t>Streptococcus mutans</a:t>
            </a:r>
            <a:r>
              <a:rPr lang="en-US" dirty="0">
                <a:solidFill>
                  <a:schemeClr val="accent2"/>
                </a:solidFill>
              </a:rPr>
              <a:t> </a:t>
            </a:r>
            <a:r>
              <a:rPr lang="en-US" dirty="0"/>
              <a:t>for infants, and early studies found that mothers and children frequently share bacterial strains.</a:t>
            </a:r>
          </a:p>
        </p:txBody>
      </p:sp>
      <p:pic>
        <p:nvPicPr>
          <p:cNvPr id="5" name="Graphic 4">
            <a:extLst>
              <a:ext uri="{FF2B5EF4-FFF2-40B4-BE49-F238E27FC236}">
                <a16:creationId xmlns:a16="http://schemas.microsoft.com/office/drawing/2014/main" id="{0E134A5B-BC2F-2F67-DBC4-F5A0E29BD2A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639389" y="1791766"/>
            <a:ext cx="6352209" cy="4764157"/>
          </a:xfrm>
          <a:prstGeom prst="rect">
            <a:avLst/>
          </a:prstGeom>
        </p:spPr>
      </p:pic>
      <p:sp>
        <p:nvSpPr>
          <p:cNvPr id="14" name="Text Placeholder 20">
            <a:extLst>
              <a:ext uri="{FF2B5EF4-FFF2-40B4-BE49-F238E27FC236}">
                <a16:creationId xmlns:a16="http://schemas.microsoft.com/office/drawing/2014/main" id="{F27995C9-D3FE-F8B5-5FF1-8367CA5EAA78}"/>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R.J. Berkowitz, J. Turner, and P. Green, “Maternal salivary levels of </a:t>
            </a:r>
            <a:r>
              <a:rPr lang="en-US" i="1" dirty="0"/>
              <a:t>Streptococcus mutans</a:t>
            </a:r>
            <a:r>
              <a:rPr lang="en-US" dirty="0"/>
              <a:t>: The primary oral infection in infants,” </a:t>
            </a:r>
            <a:r>
              <a:rPr lang="en-US" i="1" dirty="0"/>
              <a:t>Archives of Oral Biology</a:t>
            </a:r>
            <a:r>
              <a:rPr lang="en-US" dirty="0"/>
              <a:t>, 26(2), 147–149 (1981), https://</a:t>
            </a:r>
            <a:r>
              <a:rPr lang="en-US" dirty="0" err="1"/>
              <a:t>doi.org</a:t>
            </a:r>
            <a:r>
              <a:rPr lang="en-US" dirty="0"/>
              <a:t>/10.1016/0003-9969(81)90086-8.</a:t>
            </a:r>
          </a:p>
          <a:p>
            <a:pPr lvl="0" defTabSz="914400">
              <a:lnSpc>
                <a:spcPct val="100000"/>
              </a:lnSpc>
              <a:defRPr/>
            </a:pPr>
            <a:endParaRPr lang="en-US" dirty="0"/>
          </a:p>
        </p:txBody>
      </p:sp>
    </p:spTree>
    <p:extLst>
      <p:ext uri="{BB962C8B-B14F-4D97-AF65-F5344CB8AC3E}">
        <p14:creationId xmlns:p14="http://schemas.microsoft.com/office/powerpoint/2010/main" val="35346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5" name="Picture 14" descr="A screenshot of a cell phone&#10;&#10;Description automatically generated">
            <a:extLst>
              <a:ext uri="{FF2B5EF4-FFF2-40B4-BE49-F238E27FC236}">
                <a16:creationId xmlns:a16="http://schemas.microsoft.com/office/drawing/2014/main" id="{09D1FD94-4F84-D142-8A38-9EB1A6C36483}"/>
              </a:ext>
            </a:extLst>
          </p:cNvPr>
          <p:cNvPicPr>
            <a:picLocks noChangeAspect="1"/>
          </p:cNvPicPr>
          <p:nvPr/>
        </p:nvPicPr>
        <p:blipFill rotWithShape="1">
          <a:blip r:embed="rId7">
            <a:extLst>
              <a:ext uri="{28A0092B-C50C-407E-A947-70E740481C1C}">
                <a14:useLocalDpi xmlns:a14="http://schemas.microsoft.com/office/drawing/2010/main" val="0"/>
              </a:ext>
            </a:extLst>
          </a:blip>
          <a:srcRect l="23437" t="13750" r="6250" b="21250"/>
          <a:stretch/>
        </p:blipFill>
        <p:spPr>
          <a:xfrm>
            <a:off x="1141436" y="406615"/>
            <a:ext cx="9909127" cy="5725273"/>
          </a:xfrm>
          <a:prstGeom prst="rect">
            <a:avLst/>
          </a:prstGeom>
        </p:spPr>
      </p:pic>
      <p:sp>
        <p:nvSpPr>
          <p:cNvPr id="10" name="Text Placeholder 20">
            <a:extLst>
              <a:ext uri="{FF2B5EF4-FFF2-40B4-BE49-F238E27FC236}">
                <a16:creationId xmlns:a16="http://schemas.microsoft.com/office/drawing/2014/main" id="{A989BD44-8C4F-8046-B18B-2296E147F3FF}"/>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Valeria de Abreu da Silva Bastos, Liana Bastos Freitas-Fernandez, </a:t>
            </a:r>
            <a:r>
              <a:rPr lang="en-US" i="1" dirty="0"/>
              <a:t>et al</a:t>
            </a:r>
            <a:r>
              <a:rPr lang="en-US" dirty="0"/>
              <a:t>., “Mother-to-child transmission of </a:t>
            </a:r>
            <a:r>
              <a:rPr lang="en-US" i="1" dirty="0"/>
              <a:t>Streptococcus mutans</a:t>
            </a:r>
            <a:r>
              <a:rPr lang="en-US" dirty="0"/>
              <a:t>: A systematic review and meta-analysis,” </a:t>
            </a:r>
            <a:r>
              <a:rPr lang="en-US" i="1" dirty="0"/>
              <a:t>Journal of Dentistry</a:t>
            </a:r>
            <a:r>
              <a:rPr lang="en-US" dirty="0"/>
              <a:t>. 43(2):181-191 (February 2015), doi:</a:t>
            </a:r>
            <a:r>
              <a:rPr lang="en-US" dirty="0">
                <a:hlinkClick r:id="rId8"/>
              </a:rPr>
              <a:t>10.1016/j.jdent.2014.12.001</a:t>
            </a:r>
            <a:r>
              <a:rPr lang="en-US" dirty="0"/>
              <a:t>.</a:t>
            </a:r>
          </a:p>
          <a:p>
            <a:endParaRPr lang="en-US" dirty="0"/>
          </a:p>
        </p:txBody>
      </p:sp>
    </p:spTree>
    <p:extLst>
      <p:ext uri="{BB962C8B-B14F-4D97-AF65-F5344CB8AC3E}">
        <p14:creationId xmlns:p14="http://schemas.microsoft.com/office/powerpoint/2010/main" val="316172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Vertical Transmission</a:t>
            </a:r>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5" name="Graphic 4">
            <a:extLst>
              <a:ext uri="{FF2B5EF4-FFF2-40B4-BE49-F238E27FC236}">
                <a16:creationId xmlns:a16="http://schemas.microsoft.com/office/drawing/2014/main" id="{714E75F7-8DEE-EA42-AFF2-A6D8D4658E6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160294" y="1227221"/>
            <a:ext cx="5871411" cy="4403558"/>
          </a:xfrm>
          <a:prstGeom prst="rect">
            <a:avLst/>
          </a:prstGeom>
        </p:spPr>
      </p:pic>
    </p:spTree>
    <p:extLst>
      <p:ext uri="{BB962C8B-B14F-4D97-AF65-F5344CB8AC3E}">
        <p14:creationId xmlns:p14="http://schemas.microsoft.com/office/powerpoint/2010/main" val="2980612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1A8F33C2-F6A2-F14E-B264-EB14F62C80E5}"/>
              </a:ext>
            </a:extLst>
          </p:cNvPr>
          <p:cNvPicPr>
            <a:picLocks noChangeAspect="1"/>
          </p:cNvPicPr>
          <p:nvPr/>
        </p:nvPicPr>
        <p:blipFill>
          <a:blip r:embed="rId7"/>
          <a:stretch>
            <a:fillRect/>
          </a:stretch>
        </p:blipFill>
        <p:spPr>
          <a:xfrm>
            <a:off x="4431007" y="529389"/>
            <a:ext cx="7558956" cy="2233966"/>
          </a:xfrm>
          <a:prstGeom prst="rect">
            <a:avLst/>
          </a:prstGeom>
        </p:spPr>
      </p:pic>
      <p:pic>
        <p:nvPicPr>
          <p:cNvPr id="10" name="Content Placeholder 4">
            <a:extLst>
              <a:ext uri="{FF2B5EF4-FFF2-40B4-BE49-F238E27FC236}">
                <a16:creationId xmlns:a16="http://schemas.microsoft.com/office/drawing/2014/main" id="{56CACC5C-37D4-F94A-B01A-46B83BE6A1AD}"/>
              </a:ext>
            </a:extLst>
          </p:cNvPr>
          <p:cNvPicPr>
            <a:picLocks noChangeAspect="1"/>
          </p:cNvPicPr>
          <p:nvPr/>
        </p:nvPicPr>
        <p:blipFill>
          <a:blip r:embed="rId8"/>
          <a:stretch>
            <a:fillRect/>
          </a:stretch>
        </p:blipFill>
        <p:spPr>
          <a:xfrm>
            <a:off x="6096000" y="2763355"/>
            <a:ext cx="4037096" cy="2971544"/>
          </a:xfrm>
          <a:prstGeom prst="rect">
            <a:avLst/>
          </a:prstGeom>
        </p:spPr>
      </p:pic>
      <p:sp>
        <p:nvSpPr>
          <p:cNvPr id="11" name="Content Placeholder 6">
            <a:extLst>
              <a:ext uri="{FF2B5EF4-FFF2-40B4-BE49-F238E27FC236}">
                <a16:creationId xmlns:a16="http://schemas.microsoft.com/office/drawing/2014/main" id="{A3DF54B8-E93D-B745-9D17-625AE88CC169}"/>
              </a:ext>
            </a:extLst>
          </p:cNvPr>
          <p:cNvSpPr txBox="1">
            <a:spLocks/>
          </p:cNvSpPr>
          <p:nvPr/>
        </p:nvSpPr>
        <p:spPr>
          <a:xfrm>
            <a:off x="685800" y="2018086"/>
            <a:ext cx="4535905"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7891" indent="-267891">
              <a:buFont typeface="Arial" panose="020B0604020202020204" pitchFamily="34" charset="0"/>
              <a:buChar char="•"/>
            </a:pPr>
            <a:r>
              <a:rPr lang="en-US" dirty="0"/>
              <a:t>The median age of infectivity for </a:t>
            </a:r>
            <a:r>
              <a:rPr lang="en-US" i="1" dirty="0"/>
              <a:t>S. sanguinis</a:t>
            </a:r>
            <a:r>
              <a:rPr lang="en-US" dirty="0"/>
              <a:t>: </a:t>
            </a:r>
          </a:p>
          <a:p>
            <a:pPr marL="696516" lvl="1" indent="-267891"/>
            <a:r>
              <a:rPr lang="en-US" dirty="0"/>
              <a:t>Plaque: </a:t>
            </a:r>
            <a:r>
              <a:rPr lang="en-US" dirty="0">
                <a:solidFill>
                  <a:srgbClr val="EB5A44"/>
                </a:solidFill>
              </a:rPr>
              <a:t>9 months </a:t>
            </a:r>
          </a:p>
          <a:p>
            <a:pPr marL="696516" lvl="1" indent="-267891"/>
            <a:r>
              <a:rPr lang="en-US" dirty="0"/>
              <a:t>Saliva: </a:t>
            </a:r>
            <a:r>
              <a:rPr lang="en-US" dirty="0">
                <a:solidFill>
                  <a:srgbClr val="EB5A44"/>
                </a:solidFill>
              </a:rPr>
              <a:t>12.7 months </a:t>
            </a:r>
          </a:p>
          <a:p>
            <a:pPr marL="696516" lvl="1" indent="-267891"/>
            <a:endParaRPr lang="en-US" dirty="0"/>
          </a:p>
          <a:p>
            <a:pPr marL="267891" indent="-267891">
              <a:buFont typeface="Arial" panose="020B0604020202020204" pitchFamily="34" charset="0"/>
              <a:buChar char="•"/>
            </a:pPr>
            <a:r>
              <a:rPr lang="en-US" dirty="0"/>
              <a:t>The median age of the first tooth eruption was </a:t>
            </a:r>
            <a:r>
              <a:rPr lang="en-US" dirty="0">
                <a:solidFill>
                  <a:srgbClr val="EB5A44"/>
                </a:solidFill>
              </a:rPr>
              <a:t>7.1 months</a:t>
            </a:r>
            <a:r>
              <a:rPr lang="en-US" dirty="0"/>
              <a:t>. </a:t>
            </a:r>
          </a:p>
        </p:txBody>
      </p:sp>
      <p:sp>
        <p:nvSpPr>
          <p:cNvPr id="13" name="Text Placeholder 20">
            <a:extLst>
              <a:ext uri="{FF2B5EF4-FFF2-40B4-BE49-F238E27FC236}">
                <a16:creationId xmlns:a16="http://schemas.microsoft.com/office/drawing/2014/main" id="{6477C3CE-1F93-8D4D-98E9-DED528D3F1A7}"/>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Page Caufield, Ananda </a:t>
            </a:r>
            <a:r>
              <a:rPr lang="en-US" dirty="0" err="1"/>
              <a:t>Dasanayake</a:t>
            </a:r>
            <a:r>
              <a:rPr lang="en-US" dirty="0"/>
              <a:t>, </a:t>
            </a:r>
            <a:r>
              <a:rPr lang="en-US" i="1" dirty="0"/>
              <a:t>et al</a:t>
            </a:r>
            <a:r>
              <a:rPr lang="en-US" dirty="0"/>
              <a:t>., “Natural history of </a:t>
            </a:r>
            <a:r>
              <a:rPr lang="en-US" i="1" dirty="0"/>
              <a:t>Streptococcus sanguinis </a:t>
            </a:r>
            <a:r>
              <a:rPr lang="en-US" dirty="0"/>
              <a:t>in the oral cavity of infants: evidence for a discrete window of infectivity,” </a:t>
            </a:r>
            <a:r>
              <a:rPr lang="en-US" i="1" dirty="0"/>
              <a:t>Infection and immunity</a:t>
            </a:r>
            <a:r>
              <a:rPr lang="en-US" dirty="0"/>
              <a:t>, 68(7), 4018–4023 (July 2000), </a:t>
            </a:r>
            <a:r>
              <a:rPr lang="en-US" dirty="0">
                <a:hlinkClick r:id="rId9"/>
              </a:rPr>
              <a:t>https://doi.org/10.1128/IAI.68.7.4018-4023.2000</a:t>
            </a:r>
            <a:r>
              <a:rPr lang="en-US" dirty="0"/>
              <a:t>.</a:t>
            </a:r>
          </a:p>
          <a:p>
            <a:pPr lvl="0" defTabSz="914400">
              <a:lnSpc>
                <a:spcPct val="100000"/>
              </a:lnSpc>
              <a:defRPr/>
            </a:pPr>
            <a:endParaRPr lang="en-US" dirty="0"/>
          </a:p>
        </p:txBody>
      </p:sp>
    </p:spTree>
    <p:extLst>
      <p:ext uri="{BB962C8B-B14F-4D97-AF65-F5344CB8AC3E}">
        <p14:creationId xmlns:p14="http://schemas.microsoft.com/office/powerpoint/2010/main" val="2465576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93C14-7CC2-AD7F-7ED3-D3FA7603466B}"/>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EBDDB6F-897E-D039-91B3-D3B77027E7A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5EBDDB6F-897E-D039-91B3-D3B77027E7A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EE5D6DED-49CB-3FF0-E851-DC47E29B2863}"/>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657A33D5-29B5-7D39-4241-E96FBAF7857D}"/>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0FE63C75-84A6-6DA7-D693-FDAB200A6DE1}"/>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9F57395C-DA7E-C57D-894A-02B65FB778EB}"/>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68EEE1C2-9F29-DBD6-F4F8-800FF3415798}"/>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Horizontal Transmission</a:t>
            </a:r>
          </a:p>
        </p:txBody>
      </p:sp>
      <p:sp>
        <p:nvSpPr>
          <p:cNvPr id="12" name="Content Placeholder 6">
            <a:extLst>
              <a:ext uri="{FF2B5EF4-FFF2-40B4-BE49-F238E27FC236}">
                <a16:creationId xmlns:a16="http://schemas.microsoft.com/office/drawing/2014/main" id="{9827BFF0-BAD5-2EF0-4051-F0FAE2A88B85}"/>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8263195C-C174-C799-2DDA-2EC3F45CFE45}"/>
              </a:ext>
            </a:extLst>
          </p:cNvPr>
          <p:cNvPicPr>
            <a:picLocks noChangeAspect="1"/>
          </p:cNvPicPr>
          <p:nvPr/>
        </p:nvPicPr>
        <p:blipFill>
          <a:blip r:embed="rId7"/>
          <a:stretch>
            <a:fillRect/>
          </a:stretch>
        </p:blipFill>
        <p:spPr>
          <a:xfrm>
            <a:off x="3121279" y="1414935"/>
            <a:ext cx="5949441" cy="4462081"/>
          </a:xfrm>
          <a:prstGeom prst="rect">
            <a:avLst/>
          </a:prstGeom>
        </p:spPr>
      </p:pic>
    </p:spTree>
    <p:extLst>
      <p:ext uri="{BB962C8B-B14F-4D97-AF65-F5344CB8AC3E}">
        <p14:creationId xmlns:p14="http://schemas.microsoft.com/office/powerpoint/2010/main" val="2113886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57B1-D62B-B878-2AD2-077FCBB04277}"/>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D023963-4170-3143-7AD8-DF24B5752FF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7D023963-4170-3143-7AD8-DF24B5752FF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64D9056-A577-127A-1167-7BFA0AA17870}"/>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137D01A4-C191-FFD4-9E13-9712C9D4CEBC}"/>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F9A4C517-9E24-4413-E20F-D7431B5BB22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88C55A68-C549-B756-032D-E82ED30D0F0A}"/>
              </a:ext>
            </a:extLst>
          </p:cNvPr>
          <p:cNvSpPr>
            <a:spLocks noGrp="1"/>
          </p:cNvSpPr>
          <p:nvPr>
            <p:ph type="body" sz="half" idx="2"/>
          </p:nvPr>
        </p:nvSpPr>
        <p:spPr/>
        <p:txBody>
          <a:bodyPr/>
          <a:lstStyle/>
          <a:p>
            <a:endParaRPr lang="en-US"/>
          </a:p>
        </p:txBody>
      </p:sp>
      <p:sp>
        <p:nvSpPr>
          <p:cNvPr id="12" name="Content Placeholder 6">
            <a:extLst>
              <a:ext uri="{FF2B5EF4-FFF2-40B4-BE49-F238E27FC236}">
                <a16:creationId xmlns:a16="http://schemas.microsoft.com/office/drawing/2014/main" id="{1F6906AA-D356-91EE-24FD-B2FFC4B6FB10}"/>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FF3E203C-AC13-C4BE-D599-4D16E0CD5E3A}"/>
              </a:ext>
            </a:extLst>
          </p:cNvPr>
          <p:cNvPicPr>
            <a:picLocks noChangeAspect="1"/>
          </p:cNvPicPr>
          <p:nvPr/>
        </p:nvPicPr>
        <p:blipFill>
          <a:blip r:embed="rId7"/>
          <a:srcRect b="32494"/>
          <a:stretch>
            <a:fillRect/>
          </a:stretch>
        </p:blipFill>
        <p:spPr>
          <a:xfrm>
            <a:off x="2405508" y="1554480"/>
            <a:ext cx="6787563" cy="4257384"/>
          </a:xfrm>
          <a:prstGeom prst="rect">
            <a:avLst/>
          </a:prstGeom>
        </p:spPr>
      </p:pic>
      <p:sp>
        <p:nvSpPr>
          <p:cNvPr id="9" name="Title 5">
            <a:extLst>
              <a:ext uri="{FF2B5EF4-FFF2-40B4-BE49-F238E27FC236}">
                <a16:creationId xmlns:a16="http://schemas.microsoft.com/office/drawing/2014/main" id="{F419C91A-BF9D-A39D-384E-D4831FADBA91}"/>
              </a:ext>
            </a:extLst>
          </p:cNvPr>
          <p:cNvSpPr txBox="1">
            <a:spLocks/>
          </p:cNvSpPr>
          <p:nvPr/>
        </p:nvSpPr>
        <p:spPr>
          <a:xfrm>
            <a:off x="421821" y="358088"/>
            <a:ext cx="11348357"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b="1" dirty="0"/>
              <a:t>Horizontal Transmission of </a:t>
            </a:r>
            <a:r>
              <a:rPr lang="en-US" b="1" i="1" dirty="0"/>
              <a:t>Streptococcus mutans</a:t>
            </a:r>
            <a:r>
              <a:rPr lang="en-US" b="1" dirty="0"/>
              <a:t> in Children and its Association with Dental Caries: A Systematic Review and Meta-Analysis</a:t>
            </a:r>
          </a:p>
        </p:txBody>
      </p:sp>
      <p:sp>
        <p:nvSpPr>
          <p:cNvPr id="5" name="Text Placeholder 20">
            <a:extLst>
              <a:ext uri="{FF2B5EF4-FFF2-40B4-BE49-F238E27FC236}">
                <a16:creationId xmlns:a16="http://schemas.microsoft.com/office/drawing/2014/main" id="{2528127E-AFF2-3E75-7681-8B2E89061490}"/>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Sheetal Manchanda, Divesh Sardana, </a:t>
            </a:r>
            <a:r>
              <a:rPr lang="en-US" i="1" dirty="0"/>
              <a:t>et al</a:t>
            </a:r>
            <a:r>
              <a:rPr lang="en-US" dirty="0"/>
              <a:t>., “Horizontal Transmission of </a:t>
            </a:r>
            <a:r>
              <a:rPr lang="en-US" i="1" dirty="0"/>
              <a:t>Streptococcus mutans</a:t>
            </a:r>
            <a:r>
              <a:rPr lang="en-US" dirty="0"/>
              <a:t> in Children and its Association with Dental Caries: A Systematic Review and Meta-Analysis,” </a:t>
            </a:r>
            <a:r>
              <a:rPr lang="en-US" i="1" dirty="0"/>
              <a:t>Pediatric dentistry</a:t>
            </a:r>
            <a:r>
              <a:rPr lang="en-US" dirty="0"/>
              <a:t>, 43(1), 1E–12E (January 15, 2021), </a:t>
            </a:r>
            <a:r>
              <a:rPr lang="en-US" dirty="0">
                <a:hlinkClick r:id="rId8"/>
              </a:rPr>
              <a:t>https://pubmed.ncbi.nlm.nih.gov/33662253/</a:t>
            </a:r>
            <a:r>
              <a:rPr lang="en-US" dirty="0"/>
              <a:t>.</a:t>
            </a:r>
          </a:p>
          <a:p>
            <a:pPr lvl="0" defTabSz="914400">
              <a:lnSpc>
                <a:spcPct val="100000"/>
              </a:lnSpc>
              <a:defRPr/>
            </a:pPr>
            <a:endParaRPr lang="en-US" dirty="0"/>
          </a:p>
        </p:txBody>
      </p:sp>
    </p:spTree>
    <p:extLst>
      <p:ext uri="{BB962C8B-B14F-4D97-AF65-F5344CB8AC3E}">
        <p14:creationId xmlns:p14="http://schemas.microsoft.com/office/powerpoint/2010/main" val="2547205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Family Matters</a:t>
            </a:r>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0" name="Content Placeholder 4">
            <a:extLst>
              <a:ext uri="{FF2B5EF4-FFF2-40B4-BE49-F238E27FC236}">
                <a16:creationId xmlns:a16="http://schemas.microsoft.com/office/drawing/2014/main" id="{231884DF-F4B9-C64D-B952-C7BE15C097E4}"/>
              </a:ext>
            </a:extLst>
          </p:cNvPr>
          <p:cNvPicPr>
            <a:picLocks noChangeAspect="1"/>
          </p:cNvPicPr>
          <p:nvPr/>
        </p:nvPicPr>
        <p:blipFill>
          <a:blip r:embed="rId8"/>
          <a:stretch>
            <a:fillRect/>
          </a:stretch>
        </p:blipFill>
        <p:spPr>
          <a:xfrm>
            <a:off x="4125364" y="232143"/>
            <a:ext cx="5523962" cy="6070175"/>
          </a:xfrm>
          <a:prstGeom prst="rect">
            <a:avLst/>
          </a:prstGeom>
        </p:spPr>
      </p:pic>
      <p:sp>
        <p:nvSpPr>
          <p:cNvPr id="11" name="Text Placeholder 20">
            <a:extLst>
              <a:ext uri="{FF2B5EF4-FFF2-40B4-BE49-F238E27FC236}">
                <a16:creationId xmlns:a16="http://schemas.microsoft.com/office/drawing/2014/main" id="{673024F6-AFD9-6C41-B949-39AF0E8FAF9D}"/>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Reference: C. </a:t>
            </a:r>
            <a:r>
              <a:rPr lang="en-US" dirty="0" err="1"/>
              <a:t>Bedos</a:t>
            </a:r>
            <a:r>
              <a:rPr lang="en-US" dirty="0"/>
              <a:t>, J.M. Brodeur, S. Arpin, and B. Nicolau, “Dental Caries Experience: A Two-generation Study,” </a:t>
            </a:r>
            <a:r>
              <a:rPr lang="en-US" i="1" dirty="0"/>
              <a:t>Journal of Dent Research</a:t>
            </a:r>
            <a:r>
              <a:rPr lang="en-US" dirty="0"/>
              <a:t>. 84(10), 931–936 (2005), doi:</a:t>
            </a:r>
            <a:r>
              <a:rPr lang="en-US" dirty="0">
                <a:hlinkClick r:id="rId9"/>
              </a:rPr>
              <a:t>10.1177/154405910508401011</a:t>
            </a:r>
            <a:r>
              <a:rPr lang="en-US" dirty="0"/>
              <a:t>.</a:t>
            </a:r>
          </a:p>
        </p:txBody>
      </p:sp>
    </p:spTree>
    <p:extLst>
      <p:ext uri="{BB962C8B-B14F-4D97-AF65-F5344CB8AC3E}">
        <p14:creationId xmlns:p14="http://schemas.microsoft.com/office/powerpoint/2010/main" val="2653506812"/>
      </p:ext>
    </p:extLst>
  </p:cSld>
  <p:clrMapOvr>
    <a:masterClrMapping/>
  </p:clrMapOvr>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679D5536-3078-BC4D-BB7B-6CC6DBCFDA33}"/>
              </a:ext>
            </a:extLst>
          </p:cNvPr>
          <p:cNvPicPr>
            <a:picLocks noChangeAspect="1"/>
          </p:cNvPicPr>
          <p:nvPr/>
        </p:nvPicPr>
        <p:blipFill>
          <a:blip r:embed="rId7"/>
          <a:stretch>
            <a:fillRect/>
          </a:stretch>
        </p:blipFill>
        <p:spPr>
          <a:xfrm>
            <a:off x="1899215" y="377479"/>
            <a:ext cx="8393570" cy="5266965"/>
          </a:xfrm>
          <a:prstGeom prst="rect">
            <a:avLst/>
          </a:prstGeom>
        </p:spPr>
      </p:pic>
      <p:sp>
        <p:nvSpPr>
          <p:cNvPr id="9" name="Text Placeholder 20">
            <a:extLst>
              <a:ext uri="{FF2B5EF4-FFF2-40B4-BE49-F238E27FC236}">
                <a16:creationId xmlns:a16="http://schemas.microsoft.com/office/drawing/2014/main" id="{3CBF9964-B8B9-164B-82C1-02FCAF326A7B}"/>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a:t>Ana-Lidia-Soares Cota, Valter Silva, and Salete-Moura-Bonifácio da Silva, “Virulence of </a:t>
            </a:r>
            <a:r>
              <a:rPr lang="en-US" i="1" dirty="0"/>
              <a:t>Streptococcus mutans</a:t>
            </a:r>
            <a:r>
              <a:rPr lang="en-US" dirty="0"/>
              <a:t>: An intrafamilial cohort study on transmission of genotypes,” </a:t>
            </a:r>
            <a:r>
              <a:rPr lang="en-US" i="1" dirty="0"/>
              <a:t>Journal of clinical and experimental dentistry</a:t>
            </a:r>
            <a:r>
              <a:rPr lang="en-US" dirty="0"/>
              <a:t>, 12(1), e59–e64 (January 1, 2020), </a:t>
            </a:r>
            <a:r>
              <a:rPr lang="en-US" dirty="0">
                <a:hlinkClick r:id="rId8"/>
              </a:rPr>
              <a:t>https://doi.org/10.4317/medoral.56038</a:t>
            </a:r>
            <a:r>
              <a:rPr lang="en-US" dirty="0"/>
              <a:t>.</a:t>
            </a:r>
          </a:p>
          <a:p>
            <a:endParaRPr lang="en-US" dirty="0"/>
          </a:p>
        </p:txBody>
      </p:sp>
    </p:spTree>
    <p:extLst>
      <p:ext uri="{BB962C8B-B14F-4D97-AF65-F5344CB8AC3E}">
        <p14:creationId xmlns:p14="http://schemas.microsoft.com/office/powerpoint/2010/main" val="271004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extLst>
              <p:ext uri="{D42A27DB-BD31-4B8C-83A1-F6EECF244321}">
                <p14:modId xmlns:p14="http://schemas.microsoft.com/office/powerpoint/2010/main" val="15002114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Learning Objectives</a:t>
            </a:r>
          </a:p>
        </p:txBody>
      </p:sp>
      <p:sp>
        <p:nvSpPr>
          <p:cNvPr id="7" name="Content Placeholder 6">
            <a:extLst>
              <a:ext uri="{FF2B5EF4-FFF2-40B4-BE49-F238E27FC236}">
                <a16:creationId xmlns:a16="http://schemas.microsoft.com/office/drawing/2014/main" id="{A9EC832C-694E-914F-A829-172236CFE0EF}"/>
              </a:ext>
            </a:extLst>
          </p:cNvPr>
          <p:cNvSpPr>
            <a:spLocks noGrp="1"/>
          </p:cNvSpPr>
          <p:nvPr>
            <p:ph idx="1"/>
          </p:nvPr>
        </p:nvSpPr>
        <p:spPr>
          <a:xfrm>
            <a:off x="685800" y="1554480"/>
            <a:ext cx="10451123" cy="4462081"/>
          </a:xfrm>
        </p:spPr>
        <p:txBody>
          <a:bodyPr/>
          <a:lstStyle/>
          <a:p>
            <a:pPr lvl="1"/>
            <a:r>
              <a:rPr lang="en-US" dirty="0"/>
              <a:t>Discuss the evidence on vertical and horizontal transmission of cariogenic bacteria associated with dental caries.</a:t>
            </a:r>
            <a:endParaRPr lang="en-US" sz="2400" dirty="0"/>
          </a:p>
          <a:p>
            <a:pPr lvl="1"/>
            <a:endParaRPr lang="en-US" sz="2400" dirty="0"/>
          </a:p>
          <a:p>
            <a:pPr lvl="1"/>
            <a:r>
              <a:rPr lang="en-US" dirty="0"/>
              <a:t>Interpret a case review of saliva data from two families with similar saliva and disease presentations.</a:t>
            </a:r>
          </a:p>
          <a:p>
            <a:pPr lvl="1"/>
            <a:endParaRPr lang="en-US" dirty="0"/>
          </a:p>
          <a:p>
            <a:pPr lvl="1"/>
            <a:r>
              <a:rPr lang="en-US" dirty="0"/>
              <a:t>Select strategies for families to reduce their risk for dental caries.</a:t>
            </a:r>
          </a:p>
        </p:txBody>
      </p:sp>
    </p:spTree>
    <p:extLst>
      <p:ext uri="{BB962C8B-B14F-4D97-AF65-F5344CB8AC3E}">
        <p14:creationId xmlns:p14="http://schemas.microsoft.com/office/powerpoint/2010/main" val="3558371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dirty="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9" y="1411287"/>
            <a:ext cx="7315200" cy="2377440"/>
          </a:xfrm>
        </p:spPr>
        <p:txBody>
          <a:bodyPr/>
          <a:lstStyle/>
          <a:p>
            <a:r>
              <a:rPr lang="en-US" dirty="0"/>
              <a:t>Bacteria and </a:t>
            </a:r>
            <a:br>
              <a:rPr lang="en-US" dirty="0"/>
            </a:br>
            <a:r>
              <a:rPr lang="en-US" dirty="0"/>
              <a:t>Oral Health</a:t>
            </a:r>
          </a:p>
        </p:txBody>
      </p:sp>
      <p:pic>
        <p:nvPicPr>
          <p:cNvPr id="7" name="Picture 6" descr="A white and blue circle with dots&#10;&#10;Description automatically generated">
            <a:extLst>
              <a:ext uri="{FF2B5EF4-FFF2-40B4-BE49-F238E27FC236}">
                <a16:creationId xmlns:a16="http://schemas.microsoft.com/office/drawing/2014/main" id="{48D43982-D37A-3043-8BC8-12BBD25D7B6B}"/>
              </a:ext>
            </a:extLst>
          </p:cNvPr>
          <p:cNvPicPr>
            <a:picLocks noChangeAspect="1"/>
          </p:cNvPicPr>
          <p:nvPr/>
        </p:nvPicPr>
        <p:blipFill>
          <a:blip r:embed="rId7">
            <a:alphaModFix amt="44000"/>
          </a:blip>
          <a:stretch>
            <a:fillRect/>
          </a:stretch>
        </p:blipFill>
        <p:spPr>
          <a:xfrm rot="8276073">
            <a:off x="4841106" y="399741"/>
            <a:ext cx="7620000" cy="5715000"/>
          </a:xfrm>
          <a:prstGeom prst="rect">
            <a:avLst/>
          </a:prstGeom>
        </p:spPr>
      </p:pic>
    </p:spTree>
    <p:extLst>
      <p:ext uri="{BB962C8B-B14F-4D97-AF65-F5344CB8AC3E}">
        <p14:creationId xmlns:p14="http://schemas.microsoft.com/office/powerpoint/2010/main" val="2955186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Ecological Plaque Hypothesis</a:t>
            </a:r>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5" name="Graphic 4">
            <a:extLst>
              <a:ext uri="{FF2B5EF4-FFF2-40B4-BE49-F238E27FC236}">
                <a16:creationId xmlns:a16="http://schemas.microsoft.com/office/drawing/2014/main" id="{F24A7D02-F8EA-774F-A750-8AE5E48A15DC}"/>
              </a:ext>
            </a:extLst>
          </p:cNvPr>
          <p:cNvPicPr>
            <a:picLocks noChangeAspect="1"/>
          </p:cNvPicPr>
          <p:nvPr/>
        </p:nvPicPr>
        <p:blipFill rotWithShape="1">
          <a:blip>
            <a:extLst>
              <a:ext uri="{96DAC541-7B7A-43D3-8B79-37D633B846F1}">
                <asvg:svgBlip xmlns:asvg="http://schemas.microsoft.com/office/drawing/2016/SVG/main" r:embed="rId8"/>
              </a:ext>
            </a:extLst>
          </a:blip>
          <a:srcRect l="15339" t="4916" r="12820" b="16914"/>
          <a:stretch/>
        </p:blipFill>
        <p:spPr>
          <a:xfrm>
            <a:off x="1995155" y="1251283"/>
            <a:ext cx="8201689" cy="4462081"/>
          </a:xfrm>
          <a:prstGeom prst="rect">
            <a:avLst/>
          </a:prstGeom>
        </p:spPr>
      </p:pic>
      <p:sp>
        <p:nvSpPr>
          <p:cNvPr id="10" name="Text Placeholder 20">
            <a:extLst>
              <a:ext uri="{FF2B5EF4-FFF2-40B4-BE49-F238E27FC236}">
                <a16:creationId xmlns:a16="http://schemas.microsoft.com/office/drawing/2014/main" id="{CACE4219-3EC8-0E42-B6F7-C684A967C5F6}"/>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Image modified from: </a:t>
            </a:r>
            <a:r>
              <a:rPr lang="en-US" dirty="0" err="1"/>
              <a:t>Carounanidy</a:t>
            </a:r>
            <a:r>
              <a:rPr lang="en-US" dirty="0"/>
              <a:t> Usha and Sathyanarayanan R., “Dental caries - A complete changeover (Part I),” </a:t>
            </a:r>
            <a:r>
              <a:rPr lang="en-US" i="1" dirty="0"/>
              <a:t>Journal of conservative dentistry</a:t>
            </a:r>
            <a:r>
              <a:rPr lang="en-US" dirty="0"/>
              <a:t>, 12(2), 46–54 (April 2009), https://</a:t>
            </a:r>
            <a:r>
              <a:rPr lang="en-US" dirty="0" err="1"/>
              <a:t>doi.org</a:t>
            </a:r>
            <a:r>
              <a:rPr lang="en-US" dirty="0"/>
              <a:t>/10.4103/0972-0707.55617.</a:t>
            </a:r>
          </a:p>
          <a:p>
            <a:pPr lvl="0" defTabSz="914400">
              <a:lnSpc>
                <a:spcPct val="100000"/>
              </a:lnSpc>
              <a:defRPr/>
            </a:pPr>
            <a:endParaRPr lang="en-US" dirty="0"/>
          </a:p>
        </p:txBody>
      </p:sp>
    </p:spTree>
    <p:extLst>
      <p:ext uri="{BB962C8B-B14F-4D97-AF65-F5344CB8AC3E}">
        <p14:creationId xmlns:p14="http://schemas.microsoft.com/office/powerpoint/2010/main" val="2147487890"/>
      </p:ext>
    </p:extLst>
  </p:cSld>
  <p:clrMapOvr>
    <a:masterClrMapping/>
  </p:clrMapOvr>
  <p:extLst>
    <p:ext uri="{6950BFC3-D8DA-4A85-94F7-54DA5524770B}">
      <p188:commentRel xmlns:p188="http://schemas.microsoft.com/office/powerpoint/2018/8/main" r:id="rId5"/>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1610-E739-4932-DC41-3FAD6E5B55D2}"/>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BF55722-E992-B4E6-3451-36BD0945672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7BF55722-E992-B4E6-3451-36BD0945672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6EF586B6-770C-3C16-C201-1FAD582EF1DB}"/>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4F8D85B7-F4D2-2C8C-EC8F-F1EA313F834E}"/>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848B2A9-76CD-80D9-E284-F8360EF8E613}"/>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D5B512C-206F-5B83-E555-E74CA85FC5CB}"/>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1A6ABB12-D51E-0AA3-B667-7C7AB814E493}"/>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Ecological Plaque Hypothesis: </a:t>
            </a:r>
            <a:r>
              <a:rPr lang="en-US" dirty="0">
                <a:solidFill>
                  <a:srgbClr val="EA5328"/>
                </a:solidFill>
              </a:rPr>
              <a:t>How Caries Develops</a:t>
            </a:r>
          </a:p>
        </p:txBody>
      </p:sp>
      <p:sp>
        <p:nvSpPr>
          <p:cNvPr id="12" name="Content Placeholder 6">
            <a:extLst>
              <a:ext uri="{FF2B5EF4-FFF2-40B4-BE49-F238E27FC236}">
                <a16:creationId xmlns:a16="http://schemas.microsoft.com/office/drawing/2014/main" id="{19A4F26A-D08A-202C-B770-CC522E675F1F}"/>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graphicFrame>
        <p:nvGraphicFramePr>
          <p:cNvPr id="13" name="Diagram 12">
            <a:extLst>
              <a:ext uri="{FF2B5EF4-FFF2-40B4-BE49-F238E27FC236}">
                <a16:creationId xmlns:a16="http://schemas.microsoft.com/office/drawing/2014/main" id="{2826A946-E42E-4A42-8DA5-BE0C267B4460}"/>
              </a:ext>
            </a:extLst>
          </p:cNvPr>
          <p:cNvGraphicFramePr/>
          <p:nvPr>
            <p:extLst>
              <p:ext uri="{D42A27DB-BD31-4B8C-83A1-F6EECF244321}">
                <p14:modId xmlns:p14="http://schemas.microsoft.com/office/powerpoint/2010/main" val="362887110"/>
              </p:ext>
            </p:extLst>
          </p:nvPr>
        </p:nvGraphicFramePr>
        <p:xfrm>
          <a:off x="2211160" y="-114351"/>
          <a:ext cx="7769679" cy="48659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Diagram 14">
            <a:extLst>
              <a:ext uri="{FF2B5EF4-FFF2-40B4-BE49-F238E27FC236}">
                <a16:creationId xmlns:a16="http://schemas.microsoft.com/office/drawing/2014/main" id="{06C1377C-C7CD-0D6C-554D-B9DDF9B8E4D5}"/>
              </a:ext>
            </a:extLst>
          </p:cNvPr>
          <p:cNvGraphicFramePr/>
          <p:nvPr>
            <p:extLst>
              <p:ext uri="{D42A27DB-BD31-4B8C-83A1-F6EECF244321}">
                <p14:modId xmlns:p14="http://schemas.microsoft.com/office/powerpoint/2010/main" val="2822189749"/>
              </p:ext>
            </p:extLst>
          </p:nvPr>
        </p:nvGraphicFramePr>
        <p:xfrm>
          <a:off x="685800" y="2731650"/>
          <a:ext cx="11000014" cy="21077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7" name="TextBox 16">
            <a:extLst>
              <a:ext uri="{FF2B5EF4-FFF2-40B4-BE49-F238E27FC236}">
                <a16:creationId xmlns:a16="http://schemas.microsoft.com/office/drawing/2014/main" id="{14625BB0-F8B6-0796-7904-D634CA0987A9}"/>
              </a:ext>
            </a:extLst>
          </p:cNvPr>
          <p:cNvSpPr txBox="1"/>
          <p:nvPr/>
        </p:nvSpPr>
        <p:spPr>
          <a:xfrm>
            <a:off x="2490845" y="4839391"/>
            <a:ext cx="7389924" cy="830997"/>
          </a:xfrm>
          <a:prstGeom prst="rect">
            <a:avLst/>
          </a:prstGeom>
          <a:noFill/>
        </p:spPr>
        <p:txBody>
          <a:bodyPr wrap="square">
            <a:spAutoFit/>
          </a:bodyPr>
          <a:lstStyle/>
          <a:p>
            <a:pPr algn="ctr"/>
            <a:r>
              <a:rPr lang="en-US" sz="2400" b="1" dirty="0">
                <a:solidFill>
                  <a:schemeClr val="tx2"/>
                </a:solidFill>
              </a:rPr>
              <a:t>Caries develops when the oral environment repeatedly favors acid-producing bacteria.</a:t>
            </a:r>
          </a:p>
        </p:txBody>
      </p:sp>
    </p:spTree>
    <p:extLst>
      <p:ext uri="{BB962C8B-B14F-4D97-AF65-F5344CB8AC3E}">
        <p14:creationId xmlns:p14="http://schemas.microsoft.com/office/powerpoint/2010/main" val="2577240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8AF0E5C0-F6E7-734A-82B0-338EEAAEAD23}"/>
              </a:ext>
            </a:extLst>
          </p:cNvPr>
          <p:cNvPicPr>
            <a:picLocks noChangeAspect="1"/>
          </p:cNvPicPr>
          <p:nvPr/>
        </p:nvPicPr>
        <p:blipFill>
          <a:blip r:embed="rId7"/>
          <a:stretch>
            <a:fillRect/>
          </a:stretch>
        </p:blipFill>
        <p:spPr>
          <a:xfrm>
            <a:off x="2384777" y="79023"/>
            <a:ext cx="7422445" cy="2702666"/>
          </a:xfrm>
          <a:prstGeom prst="rect">
            <a:avLst/>
          </a:prstGeom>
        </p:spPr>
      </p:pic>
      <p:pic>
        <p:nvPicPr>
          <p:cNvPr id="13" name="Picture 12">
            <a:extLst>
              <a:ext uri="{FF2B5EF4-FFF2-40B4-BE49-F238E27FC236}">
                <a16:creationId xmlns:a16="http://schemas.microsoft.com/office/drawing/2014/main" id="{5A5262EE-2488-BD40-A99F-5554C5EF969C}"/>
              </a:ext>
            </a:extLst>
          </p:cNvPr>
          <p:cNvPicPr>
            <a:picLocks noChangeAspect="1"/>
          </p:cNvPicPr>
          <p:nvPr/>
        </p:nvPicPr>
        <p:blipFill>
          <a:blip r:embed="rId8"/>
          <a:stretch>
            <a:fillRect/>
          </a:stretch>
        </p:blipFill>
        <p:spPr>
          <a:xfrm>
            <a:off x="3370041" y="2636485"/>
            <a:ext cx="5451916" cy="3313910"/>
          </a:xfrm>
          <a:prstGeom prst="rect">
            <a:avLst/>
          </a:prstGeom>
        </p:spPr>
      </p:pic>
      <p:sp>
        <p:nvSpPr>
          <p:cNvPr id="11" name="Text Placeholder 20">
            <a:extLst>
              <a:ext uri="{FF2B5EF4-FFF2-40B4-BE49-F238E27FC236}">
                <a16:creationId xmlns:a16="http://schemas.microsoft.com/office/drawing/2014/main" id="{6F77255D-98D2-B446-8B22-433165B435F6}"/>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err="1"/>
              <a:t>Danying</a:t>
            </a:r>
            <a:r>
              <a:rPr lang="en-US" dirty="0"/>
              <a:t> Tao, Fei Li, </a:t>
            </a:r>
            <a:r>
              <a:rPr lang="en-US" i="1" dirty="0"/>
              <a:t>et al.</a:t>
            </a:r>
            <a:r>
              <a:rPr lang="en-US" dirty="0"/>
              <a:t>, “Plaque biofilm microbial diversity in infants aged 12 months and their mothers with or without dental caries: a pilot study,” </a:t>
            </a:r>
            <a:r>
              <a:rPr lang="en-US" i="1" dirty="0"/>
              <a:t>BMC Oral Health</a:t>
            </a:r>
            <a:r>
              <a:rPr lang="en-US" dirty="0"/>
              <a:t>, 18(1), 228 (December 29, 2018), https://</a:t>
            </a:r>
            <a:r>
              <a:rPr lang="en-US" dirty="0" err="1"/>
              <a:t>doi.org</a:t>
            </a:r>
            <a:r>
              <a:rPr lang="en-US" dirty="0"/>
              <a:t>/10.1186/s12903-018-0699-8.</a:t>
            </a:r>
          </a:p>
          <a:p>
            <a:endParaRPr lang="en-US" dirty="0"/>
          </a:p>
        </p:txBody>
      </p:sp>
    </p:spTree>
    <p:extLst>
      <p:ext uri="{BB962C8B-B14F-4D97-AF65-F5344CB8AC3E}">
        <p14:creationId xmlns:p14="http://schemas.microsoft.com/office/powerpoint/2010/main" val="2682715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F26612E9-4118-8940-AF8B-56F9FCE78937}"/>
              </a:ext>
            </a:extLst>
          </p:cNvPr>
          <p:cNvPicPr>
            <a:picLocks noChangeAspect="1"/>
          </p:cNvPicPr>
          <p:nvPr/>
        </p:nvPicPr>
        <p:blipFill>
          <a:blip r:embed="rId7"/>
          <a:stretch>
            <a:fillRect/>
          </a:stretch>
        </p:blipFill>
        <p:spPr>
          <a:xfrm>
            <a:off x="1698942" y="218073"/>
            <a:ext cx="4071938" cy="2115009"/>
          </a:xfrm>
          <a:prstGeom prst="rect">
            <a:avLst/>
          </a:prstGeom>
        </p:spPr>
      </p:pic>
      <p:pic>
        <p:nvPicPr>
          <p:cNvPr id="14" name="Picture 13">
            <a:extLst>
              <a:ext uri="{FF2B5EF4-FFF2-40B4-BE49-F238E27FC236}">
                <a16:creationId xmlns:a16="http://schemas.microsoft.com/office/drawing/2014/main" id="{07D903F7-6AD9-C546-889F-7B751CE1C1C5}"/>
              </a:ext>
            </a:extLst>
          </p:cNvPr>
          <p:cNvPicPr>
            <a:picLocks noChangeAspect="1"/>
          </p:cNvPicPr>
          <p:nvPr/>
        </p:nvPicPr>
        <p:blipFill>
          <a:blip r:embed="rId8"/>
          <a:stretch>
            <a:fillRect/>
          </a:stretch>
        </p:blipFill>
        <p:spPr>
          <a:xfrm>
            <a:off x="6248400" y="189851"/>
            <a:ext cx="4041008" cy="5870222"/>
          </a:xfrm>
          <a:prstGeom prst="rect">
            <a:avLst/>
          </a:prstGeom>
        </p:spPr>
      </p:pic>
      <p:sp>
        <p:nvSpPr>
          <p:cNvPr id="10" name="Text Placeholder 20">
            <a:extLst>
              <a:ext uri="{FF2B5EF4-FFF2-40B4-BE49-F238E27FC236}">
                <a16:creationId xmlns:a16="http://schemas.microsoft.com/office/drawing/2014/main" id="{564449CB-8C02-184D-865C-EAD0AFA7D027}"/>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a:t>D. </a:t>
            </a:r>
            <a:r>
              <a:rPr lang="en-US" dirty="0" err="1"/>
              <a:t>Kahharova</a:t>
            </a:r>
            <a:r>
              <a:rPr lang="en-US" dirty="0"/>
              <a:t>, B.W. Brandt, et al., “Maturation of the Oral Microbiome in Caries-Free Toddlers: A Longitudinal Study,” </a:t>
            </a:r>
            <a:r>
              <a:rPr lang="en-US" i="1" dirty="0"/>
              <a:t>Journal of dental research</a:t>
            </a:r>
            <a:r>
              <a:rPr lang="en-US" dirty="0"/>
              <a:t>, 99(2), 159–167 (February 2020), </a:t>
            </a:r>
            <a:r>
              <a:rPr lang="en-US" dirty="0">
                <a:hlinkClick r:id="rId9"/>
              </a:rPr>
              <a:t>https://doi.org/10.1177/0022034519889015</a:t>
            </a:r>
            <a:r>
              <a:rPr lang="en-US" dirty="0"/>
              <a:t>.</a:t>
            </a:r>
          </a:p>
          <a:p>
            <a:endParaRPr lang="en-US" dirty="0"/>
          </a:p>
        </p:txBody>
      </p:sp>
    </p:spTree>
    <p:extLst>
      <p:ext uri="{BB962C8B-B14F-4D97-AF65-F5344CB8AC3E}">
        <p14:creationId xmlns:p14="http://schemas.microsoft.com/office/powerpoint/2010/main" val="3929409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F7DFC6F3-9C70-1A48-B146-DCF5927925E5}"/>
              </a:ext>
            </a:extLst>
          </p:cNvPr>
          <p:cNvPicPr>
            <a:picLocks noChangeAspect="1"/>
          </p:cNvPicPr>
          <p:nvPr/>
        </p:nvPicPr>
        <p:blipFill>
          <a:blip r:embed="rId8"/>
          <a:stretch>
            <a:fillRect/>
          </a:stretch>
        </p:blipFill>
        <p:spPr>
          <a:xfrm>
            <a:off x="2301304" y="136525"/>
            <a:ext cx="7589391" cy="5761919"/>
          </a:xfrm>
          <a:prstGeom prst="rect">
            <a:avLst/>
          </a:prstGeom>
        </p:spPr>
      </p:pic>
      <p:sp>
        <p:nvSpPr>
          <p:cNvPr id="9" name="Text Placeholder 20">
            <a:extLst>
              <a:ext uri="{FF2B5EF4-FFF2-40B4-BE49-F238E27FC236}">
                <a16:creationId xmlns:a16="http://schemas.microsoft.com/office/drawing/2014/main" id="{4B984872-B65D-0941-81A3-6BCF5C69D01D}"/>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Remco Kort, Martien Caspers, </a:t>
            </a:r>
            <a:r>
              <a:rPr lang="en-US" i="1" dirty="0"/>
              <a:t>et al.</a:t>
            </a:r>
            <a:r>
              <a:rPr lang="en-US" dirty="0"/>
              <a:t>, “Shaping the oral microbiota through intimate kissing,” </a:t>
            </a:r>
            <a:r>
              <a:rPr lang="en-US" i="1" dirty="0"/>
              <a:t>Microbiome</a:t>
            </a:r>
            <a:r>
              <a:rPr lang="en-US" dirty="0"/>
              <a:t>, 2-41 (November 17, 2014), </a:t>
            </a:r>
            <a:r>
              <a:rPr lang="en-US" dirty="0">
                <a:hlinkClick r:id="rId9"/>
              </a:rPr>
              <a:t>https://doi.org/10.1186/2049-2618-2-41</a:t>
            </a:r>
            <a:r>
              <a:rPr lang="en-US" dirty="0"/>
              <a:t>.</a:t>
            </a:r>
          </a:p>
          <a:p>
            <a:pPr lvl="0" defTabSz="914400">
              <a:lnSpc>
                <a:spcPct val="100000"/>
              </a:lnSpc>
              <a:defRPr/>
            </a:pPr>
            <a:endParaRPr lang="en-US" dirty="0"/>
          </a:p>
          <a:p>
            <a:pPr lvl="0" defTabSz="914400">
              <a:lnSpc>
                <a:spcPct val="100000"/>
              </a:lnSpc>
              <a:defRPr/>
            </a:pPr>
            <a:endParaRPr lang="en-US" dirty="0"/>
          </a:p>
        </p:txBody>
      </p:sp>
    </p:spTree>
    <p:extLst>
      <p:ext uri="{BB962C8B-B14F-4D97-AF65-F5344CB8AC3E}">
        <p14:creationId xmlns:p14="http://schemas.microsoft.com/office/powerpoint/2010/main" val="2439550129"/>
      </p:ext>
    </p:extLst>
  </p:cSld>
  <p:clrMapOvr>
    <a:masterClrMapping/>
  </p:clrMapOvr>
  <p:extLst>
    <p:ext uri="{6950BFC3-D8DA-4A85-94F7-54DA5524770B}">
      <p188:commentRel xmlns:p188="http://schemas.microsoft.com/office/powerpoint/2018/8/main"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638566"/>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Fisher-Owens Conceptual Model</a:t>
            </a:r>
          </a:p>
        </p:txBody>
      </p:sp>
      <p:pic>
        <p:nvPicPr>
          <p:cNvPr id="5" name="Graphic 4">
            <a:extLst>
              <a:ext uri="{FF2B5EF4-FFF2-40B4-BE49-F238E27FC236}">
                <a16:creationId xmlns:a16="http://schemas.microsoft.com/office/drawing/2014/main" id="{26C3BF9B-073C-8748-B40B-62481A8E80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99720" y="1254760"/>
            <a:ext cx="11206480" cy="5603240"/>
          </a:xfrm>
          <a:prstGeom prst="rect">
            <a:avLst/>
          </a:prstGeom>
        </p:spPr>
      </p:pic>
      <p:sp>
        <p:nvSpPr>
          <p:cNvPr id="10" name="Text Placeholder 20">
            <a:extLst>
              <a:ext uri="{FF2B5EF4-FFF2-40B4-BE49-F238E27FC236}">
                <a16:creationId xmlns:a16="http://schemas.microsoft.com/office/drawing/2014/main" id="{1B6D5C63-2149-FB48-B6D1-4D6E660A6A2F}"/>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Image modified from: Susan Fisher-Owens, Stuart Gansky, Larry Platt, Jane Weintraub, Mah-J </a:t>
            </a:r>
            <a:r>
              <a:rPr lang="en-US" dirty="0" err="1"/>
              <a:t>Soobader</a:t>
            </a:r>
            <a:r>
              <a:rPr lang="en-US" dirty="0"/>
              <a:t>, Matthew Bramlett, and Paul </a:t>
            </a:r>
            <a:r>
              <a:rPr lang="en-US" dirty="0" err="1"/>
              <a:t>Newacheck</a:t>
            </a:r>
            <a:r>
              <a:rPr lang="en-US" dirty="0"/>
              <a:t>, “Influences on Children's Oral Health: A Conceptual Model,” </a:t>
            </a:r>
            <a:r>
              <a:rPr lang="en-US" i="1" dirty="0"/>
              <a:t>Pediatrics</a:t>
            </a:r>
            <a:r>
              <a:rPr lang="en-US" dirty="0"/>
              <a:t>, 120(3):e510-20 (September 2007), </a:t>
            </a:r>
            <a:r>
              <a:rPr lang="en-US" dirty="0" err="1"/>
              <a:t>doi</a:t>
            </a:r>
            <a:r>
              <a:rPr lang="en-US" dirty="0"/>
              <a:t>: 10.1542/peds.2006-3084.</a:t>
            </a:r>
            <a:endParaRPr lang="en-US" dirty="0">
              <a:latin typeface="Abdullah"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995045"/>
      </p:ext>
    </p:extLst>
  </p:cSld>
  <p:clrMapOvr>
    <a:masterClrMapping/>
  </p:clrMapOvr>
  <p:extLst>
    <p:ext uri="{6950BFC3-D8DA-4A85-94F7-54DA5524770B}">
      <p188:commentRel xmlns:p188="http://schemas.microsoft.com/office/powerpoint/2018/8/main" r:id="rId5"/>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638566"/>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Clinical Case: Younger Family</a:t>
            </a:r>
          </a:p>
        </p:txBody>
      </p:sp>
      <p:pic>
        <p:nvPicPr>
          <p:cNvPr id="13" name="Graphic 12">
            <a:extLst>
              <a:ext uri="{FF2B5EF4-FFF2-40B4-BE49-F238E27FC236}">
                <a16:creationId xmlns:a16="http://schemas.microsoft.com/office/drawing/2014/main" id="{4108A367-E468-1E40-AD80-F8535FA8C91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441938" y="1383322"/>
            <a:ext cx="9308123" cy="4654062"/>
          </a:xfrm>
          <a:prstGeom prst="rect">
            <a:avLst/>
          </a:prstGeom>
        </p:spPr>
      </p:pic>
    </p:spTree>
    <p:extLst>
      <p:ext uri="{BB962C8B-B14F-4D97-AF65-F5344CB8AC3E}">
        <p14:creationId xmlns:p14="http://schemas.microsoft.com/office/powerpoint/2010/main" val="1671892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97B176DF-DFAB-2F4D-A37C-F31F2E9BDF68}"/>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Clinical Case: 6-Year-Old Brother</a:t>
            </a:r>
          </a:p>
        </p:txBody>
      </p:sp>
      <p:pic>
        <p:nvPicPr>
          <p:cNvPr id="11" name="Content Placeholder 4" descr="A picture containing indoor, sitting, little, photo&#10;&#10;Description automatically generated">
            <a:extLst>
              <a:ext uri="{FF2B5EF4-FFF2-40B4-BE49-F238E27FC236}">
                <a16:creationId xmlns:a16="http://schemas.microsoft.com/office/drawing/2014/main" id="{5D8ABBC5-6867-C74F-9C73-4C9A5FEFE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250" y="2195537"/>
            <a:ext cx="4228749" cy="2825165"/>
          </a:xfrm>
          <a:prstGeom prst="rect">
            <a:avLst/>
          </a:prstGeom>
        </p:spPr>
      </p:pic>
      <p:pic>
        <p:nvPicPr>
          <p:cNvPr id="13" name="Picture 12" descr="A picture containing indoor, food&#10;&#10;Description automatically generated">
            <a:extLst>
              <a:ext uri="{FF2B5EF4-FFF2-40B4-BE49-F238E27FC236}">
                <a16:creationId xmlns:a16="http://schemas.microsoft.com/office/drawing/2014/main" id="{0D8BEE6E-ACC2-1A4B-BCFE-1CB888FB0D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1942" y="2195537"/>
            <a:ext cx="4228749" cy="2825163"/>
          </a:xfrm>
          <a:prstGeom prst="rect">
            <a:avLst/>
          </a:prstGeom>
        </p:spPr>
      </p:pic>
      <p:sp>
        <p:nvSpPr>
          <p:cNvPr id="14" name="Content Placeholder 6">
            <a:extLst>
              <a:ext uri="{FF2B5EF4-FFF2-40B4-BE49-F238E27FC236}">
                <a16:creationId xmlns:a16="http://schemas.microsoft.com/office/drawing/2014/main" id="{B05655F0-554B-4344-8E58-353A2F2A5173}"/>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08894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97B176DF-DFAB-2F4D-A37C-F31F2E9BDF68}"/>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Clinical Case: 9-Year-Old Sister</a:t>
            </a:r>
          </a:p>
        </p:txBody>
      </p:sp>
      <p:pic>
        <p:nvPicPr>
          <p:cNvPr id="14" name="Content Placeholder 4" descr="A picture containing indoor, laying, black, white&#10;&#10;Description automatically generated">
            <a:extLst>
              <a:ext uri="{FF2B5EF4-FFF2-40B4-BE49-F238E27FC236}">
                <a16:creationId xmlns:a16="http://schemas.microsoft.com/office/drawing/2014/main" id="{7054A914-80AA-4E4E-9970-A3591B26D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250" y="2195537"/>
            <a:ext cx="4228749" cy="2825165"/>
          </a:xfrm>
          <a:prstGeom prst="rect">
            <a:avLst/>
          </a:prstGeom>
        </p:spPr>
      </p:pic>
      <p:pic>
        <p:nvPicPr>
          <p:cNvPr id="15" name="Picture 14" descr="A picture containing indoor, photo, sitting, white&#10;&#10;Description automatically generated">
            <a:extLst>
              <a:ext uri="{FF2B5EF4-FFF2-40B4-BE49-F238E27FC236}">
                <a16:creationId xmlns:a16="http://schemas.microsoft.com/office/drawing/2014/main" id="{01B207A4-791B-B442-9EE9-1533A0E1C3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6626" y="2195537"/>
            <a:ext cx="4228749" cy="2825165"/>
          </a:xfrm>
          <a:prstGeom prst="rect">
            <a:avLst/>
          </a:prstGeom>
        </p:spPr>
      </p:pic>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03038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2" descr="A person sitting at a table&#10;&#10;Description automatically generated" hidden="1">
            <a:extLst>
              <a:ext uri="{FF2B5EF4-FFF2-40B4-BE49-F238E27FC236}">
                <a16:creationId xmlns:a16="http://schemas.microsoft.com/office/drawing/2014/main" id="{D099BC77-18E7-8E41-9806-F4F58DD60B5A}"/>
              </a:ext>
            </a:extLst>
          </p:cNvPr>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l="10000" r="10000"/>
          <a:stretch/>
        </p:blipFill>
        <p:spPr/>
      </p:pic>
      <p:pic>
        <p:nvPicPr>
          <p:cNvPr id="8" name="Picture 7" descr="A close up of a tree branch with leaves&#10;&#10;Description automatically generated">
            <a:extLst>
              <a:ext uri="{FF2B5EF4-FFF2-40B4-BE49-F238E27FC236}">
                <a16:creationId xmlns:a16="http://schemas.microsoft.com/office/drawing/2014/main" id="{B8B4846D-A613-D940-9BE8-895480A56CCD}"/>
              </a:ext>
            </a:extLst>
          </p:cNvPr>
          <p:cNvPicPr>
            <a:picLocks noChangeAspect="1"/>
          </p:cNvPicPr>
          <p:nvPr/>
        </p:nvPicPr>
        <p:blipFill>
          <a:blip r:embed="rId6"/>
          <a:srcRect t="5396" r="7703" b="2297"/>
          <a:stretch>
            <a:fillRect/>
          </a:stretch>
        </p:blipFill>
        <p:spPr>
          <a:xfrm>
            <a:off x="3049057" y="0"/>
            <a:ext cx="9142941" cy="6858000"/>
          </a:xfrm>
          <a:prstGeom prst="rect">
            <a:avLst/>
          </a:prstGeom>
        </p:spPr>
      </p:pic>
      <p:sp>
        <p:nvSpPr>
          <p:cNvPr id="6" name="Text Placeholder 5">
            <a:extLst>
              <a:ext uri="{FF2B5EF4-FFF2-40B4-BE49-F238E27FC236}">
                <a16:creationId xmlns:a16="http://schemas.microsoft.com/office/drawing/2014/main" id="{A02800FF-3130-3849-A6D1-6DB8340F2C7E}"/>
              </a:ext>
            </a:extLst>
          </p:cNvPr>
          <p:cNvSpPr>
            <a:spLocks noGrp="1"/>
          </p:cNvSpPr>
          <p:nvPr>
            <p:ph type="body" sz="quarter" idx="11"/>
          </p:nvPr>
        </p:nvSpPr>
        <p:spPr/>
        <p:txBody>
          <a:bodyPr/>
          <a:lstStyle/>
          <a:p>
            <a:endParaRPr lang="en-US" dirty="0"/>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p:txBody>
          <a:bodyPr/>
          <a:lstStyle/>
          <a:p>
            <a:r>
              <a:rPr lang="en-US" dirty="0"/>
              <a:t>The nut doesn’t fall far from the tree.</a:t>
            </a:r>
          </a:p>
        </p:txBody>
      </p:sp>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extLst>
              <p:ext uri="{D42A27DB-BD31-4B8C-83A1-F6EECF244321}">
                <p14:modId xmlns:p14="http://schemas.microsoft.com/office/powerpoint/2010/main" val="10074939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dirty="0">
              <a:solidFill>
                <a:schemeClr val="tx2"/>
              </a:solidFill>
              <a:latin typeface="Arial" panose="020B0604020202020204" pitchFamily="34" charset="0"/>
              <a:ea typeface="+mj-ea"/>
              <a:sym typeface="Arial" panose="020B0604020202020204" pitchFamily="34" charset="0"/>
            </a:endParaRPr>
          </a:p>
        </p:txBody>
      </p:sp>
    </p:spTree>
    <p:extLst>
      <p:ext uri="{BB962C8B-B14F-4D97-AF65-F5344CB8AC3E}">
        <p14:creationId xmlns:p14="http://schemas.microsoft.com/office/powerpoint/2010/main" val="521716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97B176DF-DFAB-2F4D-A37C-F31F2E9BDF68}"/>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Clinical Case: 11-Year-Old Brother</a:t>
            </a:r>
          </a:p>
        </p:txBody>
      </p:sp>
      <p:pic>
        <p:nvPicPr>
          <p:cNvPr id="13" name="Content Placeholder 4" descr="A close up of a girl&#10;&#10;Description automatically generated">
            <a:extLst>
              <a:ext uri="{FF2B5EF4-FFF2-40B4-BE49-F238E27FC236}">
                <a16:creationId xmlns:a16="http://schemas.microsoft.com/office/drawing/2014/main" id="{07D36F0D-DCDC-814F-869E-DC7FA73F8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7249" y="2189723"/>
            <a:ext cx="4228751" cy="2825165"/>
          </a:xfrm>
          <a:prstGeom prst="rect">
            <a:avLst/>
          </a:prstGeom>
        </p:spPr>
      </p:pic>
      <p:pic>
        <p:nvPicPr>
          <p:cNvPr id="16" name="Picture 15" descr="A picture containing indoor, bed, photo, sitting&#10;&#10;Description automatically generated">
            <a:extLst>
              <a:ext uri="{FF2B5EF4-FFF2-40B4-BE49-F238E27FC236}">
                <a16:creationId xmlns:a16="http://schemas.microsoft.com/office/drawing/2014/main" id="{56E2461B-CD07-9C4D-BE4E-1234244D5C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3564" y="2189723"/>
            <a:ext cx="4228750" cy="2825164"/>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33" name="Content Placeholder 6">
            <a:extLst>
              <a:ext uri="{FF2B5EF4-FFF2-40B4-BE49-F238E27FC236}">
                <a16:creationId xmlns:a16="http://schemas.microsoft.com/office/drawing/2014/main" id="{E099ED3C-86CB-B843-9F0B-B6AA62AA19E6}"/>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35" name="Content Placeholder 6">
            <a:extLst>
              <a:ext uri="{FF2B5EF4-FFF2-40B4-BE49-F238E27FC236}">
                <a16:creationId xmlns:a16="http://schemas.microsoft.com/office/drawing/2014/main" id="{21BF8FF0-8088-6A46-98AD-97AE5C9E434E}"/>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36" name="Content Placeholder 6">
            <a:extLst>
              <a:ext uri="{FF2B5EF4-FFF2-40B4-BE49-F238E27FC236}">
                <a16:creationId xmlns:a16="http://schemas.microsoft.com/office/drawing/2014/main" id="{6A332E03-C9A6-3C47-8E44-DA9C059EFCC7}"/>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39" name="Content Placeholder 6">
            <a:extLst>
              <a:ext uri="{FF2B5EF4-FFF2-40B4-BE49-F238E27FC236}">
                <a16:creationId xmlns:a16="http://schemas.microsoft.com/office/drawing/2014/main" id="{A3750F7A-C88C-1C41-80E0-C1A18753A74F}"/>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488634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638566"/>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Clinical Case: Older Family</a:t>
            </a:r>
          </a:p>
        </p:txBody>
      </p:sp>
      <p:pic>
        <p:nvPicPr>
          <p:cNvPr id="11" name="Graphic 10">
            <a:extLst>
              <a:ext uri="{FF2B5EF4-FFF2-40B4-BE49-F238E27FC236}">
                <a16:creationId xmlns:a16="http://schemas.microsoft.com/office/drawing/2014/main" id="{4C7460C6-CB9B-C849-96D6-810F0448FEB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85800" y="750625"/>
            <a:ext cx="11506200" cy="5753100"/>
          </a:xfrm>
          <a:prstGeom prst="rect">
            <a:avLst/>
          </a:prstGeom>
        </p:spPr>
      </p:pic>
    </p:spTree>
    <p:extLst>
      <p:ext uri="{BB962C8B-B14F-4D97-AF65-F5344CB8AC3E}">
        <p14:creationId xmlns:p14="http://schemas.microsoft.com/office/powerpoint/2010/main" val="384313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97B176DF-DFAB-2F4D-A37C-F31F2E9BDF68}"/>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Clinical Case: 21-Year-Old Brother</a:t>
            </a:r>
          </a:p>
        </p:txBody>
      </p:sp>
      <p:pic>
        <p:nvPicPr>
          <p:cNvPr id="25" name="Content Placeholder 4" descr="A close-up of teeth&#10;&#10;Description automatically generated">
            <a:extLst>
              <a:ext uri="{FF2B5EF4-FFF2-40B4-BE49-F238E27FC236}">
                <a16:creationId xmlns:a16="http://schemas.microsoft.com/office/drawing/2014/main" id="{7C575063-493F-B742-87A8-5F95AD472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44" y="2529661"/>
            <a:ext cx="2841847" cy="2019825"/>
          </a:xfrm>
          <a:prstGeom prst="rect">
            <a:avLst/>
          </a:prstGeom>
        </p:spPr>
      </p:pic>
      <p:pic>
        <p:nvPicPr>
          <p:cNvPr id="26" name="Picture 25" descr="Teeth x-ray of teeth&#10;&#10;Description automatically generated">
            <a:extLst>
              <a:ext uri="{FF2B5EF4-FFF2-40B4-BE49-F238E27FC236}">
                <a16:creationId xmlns:a16="http://schemas.microsoft.com/office/drawing/2014/main" id="{0639EFA7-DCAF-2C46-9803-202B6D523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247" y="2521181"/>
            <a:ext cx="2841847" cy="2019825"/>
          </a:xfrm>
          <a:prstGeom prst="rect">
            <a:avLst/>
          </a:prstGeom>
        </p:spPr>
      </p:pic>
      <p:pic>
        <p:nvPicPr>
          <p:cNvPr id="27" name="Picture 26" descr="Teeth x-ray of teeth&#10;&#10;Description automatically generated">
            <a:extLst>
              <a:ext uri="{FF2B5EF4-FFF2-40B4-BE49-F238E27FC236}">
                <a16:creationId xmlns:a16="http://schemas.microsoft.com/office/drawing/2014/main" id="{B5E3B67D-454A-D44B-9CE0-6D65079973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7150" y="2521181"/>
            <a:ext cx="2841847" cy="2019824"/>
          </a:xfrm>
          <a:prstGeom prst="rect">
            <a:avLst/>
          </a:prstGeom>
        </p:spPr>
      </p:pic>
      <p:pic>
        <p:nvPicPr>
          <p:cNvPr id="28" name="Picture 27" descr="Teeth x-ray of teeth&#10;&#10;Description automatically generated">
            <a:extLst>
              <a:ext uri="{FF2B5EF4-FFF2-40B4-BE49-F238E27FC236}">
                <a16:creationId xmlns:a16="http://schemas.microsoft.com/office/drawing/2014/main" id="{49CE196D-1091-5046-8219-4166BB2E68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7053" y="2521181"/>
            <a:ext cx="2841847" cy="2019824"/>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4" name="Content Placeholder 6">
            <a:extLst>
              <a:ext uri="{FF2B5EF4-FFF2-40B4-BE49-F238E27FC236}">
                <a16:creationId xmlns:a16="http://schemas.microsoft.com/office/drawing/2014/main" id="{D1D1A974-2C1A-5641-814A-6ED622FAF7DB}"/>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6" name="Content Placeholder 6">
            <a:extLst>
              <a:ext uri="{FF2B5EF4-FFF2-40B4-BE49-F238E27FC236}">
                <a16:creationId xmlns:a16="http://schemas.microsoft.com/office/drawing/2014/main" id="{3BA08E9F-D380-2F45-9BF9-B60CEC00E7D9}"/>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7" name="Content Placeholder 6">
            <a:extLst>
              <a:ext uri="{FF2B5EF4-FFF2-40B4-BE49-F238E27FC236}">
                <a16:creationId xmlns:a16="http://schemas.microsoft.com/office/drawing/2014/main" id="{3072B624-9F70-F147-96E2-14AFF6777282}"/>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8" name="Content Placeholder 6">
            <a:extLst>
              <a:ext uri="{FF2B5EF4-FFF2-40B4-BE49-F238E27FC236}">
                <a16:creationId xmlns:a16="http://schemas.microsoft.com/office/drawing/2014/main" id="{5672D2CB-FABE-EA44-898F-31BD1919E991}"/>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10895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97B176DF-DFAB-2F4D-A37C-F31F2E9BDF68}"/>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Clinical Case: 19-Year-Old Brother</a:t>
            </a:r>
          </a:p>
        </p:txBody>
      </p:sp>
      <p:pic>
        <p:nvPicPr>
          <p:cNvPr id="20" name="Content Placeholder 4" descr="Teeth x-ray of teeth&#10;&#10;Description automatically generated">
            <a:extLst>
              <a:ext uri="{FF2B5EF4-FFF2-40B4-BE49-F238E27FC236}">
                <a16:creationId xmlns:a16="http://schemas.microsoft.com/office/drawing/2014/main" id="{7B515075-0C17-6F4E-9633-9CEAB6ADF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750" y="2521720"/>
            <a:ext cx="2858248" cy="2031482"/>
          </a:xfrm>
          <a:prstGeom prst="rect">
            <a:avLst/>
          </a:prstGeom>
        </p:spPr>
      </p:pic>
      <p:pic>
        <p:nvPicPr>
          <p:cNvPr id="21" name="Picture 20" descr="X-ray of teeth with a tooth decay&#10;&#10;Description automatically generated">
            <a:extLst>
              <a:ext uri="{FF2B5EF4-FFF2-40B4-BE49-F238E27FC236}">
                <a16:creationId xmlns:a16="http://schemas.microsoft.com/office/drawing/2014/main" id="{37697438-2621-234A-84E9-4A12188DC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214" y="2510295"/>
            <a:ext cx="2858249" cy="2031482"/>
          </a:xfrm>
          <a:prstGeom prst="rect">
            <a:avLst/>
          </a:prstGeom>
        </p:spPr>
      </p:pic>
      <p:pic>
        <p:nvPicPr>
          <p:cNvPr id="22" name="Picture 21" descr="Teeth x-ray of teeth&#10;&#10;Description automatically generated">
            <a:extLst>
              <a:ext uri="{FF2B5EF4-FFF2-40B4-BE49-F238E27FC236}">
                <a16:creationId xmlns:a16="http://schemas.microsoft.com/office/drawing/2014/main" id="{BDEF8414-AA0C-664B-A572-BD6435D887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8570" y="2521720"/>
            <a:ext cx="2858248" cy="2031482"/>
          </a:xfrm>
          <a:prstGeom prst="rect">
            <a:avLst/>
          </a:prstGeom>
        </p:spPr>
      </p:pic>
      <p:pic>
        <p:nvPicPr>
          <p:cNvPr id="23" name="Picture 22" descr="A close-up of teeth&#10;&#10;Description automatically generated">
            <a:extLst>
              <a:ext uri="{FF2B5EF4-FFF2-40B4-BE49-F238E27FC236}">
                <a16:creationId xmlns:a16="http://schemas.microsoft.com/office/drawing/2014/main" id="{379F407B-4CA0-2A43-8C39-E78C992040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6925" y="2510295"/>
            <a:ext cx="2874323" cy="2042907"/>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14" name="Content Placeholder 6">
            <a:extLst>
              <a:ext uri="{FF2B5EF4-FFF2-40B4-BE49-F238E27FC236}">
                <a16:creationId xmlns:a16="http://schemas.microsoft.com/office/drawing/2014/main" id="{B811BC96-1F5F-0242-9D25-B45CE0EBA1D9}"/>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7" name="Content Placeholder 6">
            <a:extLst>
              <a:ext uri="{FF2B5EF4-FFF2-40B4-BE49-F238E27FC236}">
                <a16:creationId xmlns:a16="http://schemas.microsoft.com/office/drawing/2014/main" id="{CCFFF8A1-36AE-3041-B422-76E344EB2A1F}"/>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8" name="Content Placeholder 6">
            <a:extLst>
              <a:ext uri="{FF2B5EF4-FFF2-40B4-BE49-F238E27FC236}">
                <a16:creationId xmlns:a16="http://schemas.microsoft.com/office/drawing/2014/main" id="{DCBE2B12-5F20-CC47-959C-7F389752381E}"/>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24" name="Content Placeholder 6">
            <a:extLst>
              <a:ext uri="{FF2B5EF4-FFF2-40B4-BE49-F238E27FC236}">
                <a16:creationId xmlns:a16="http://schemas.microsoft.com/office/drawing/2014/main" id="{10BED880-F64B-E74B-9C42-2F39DCB76709}"/>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25" name="Content Placeholder 6">
            <a:extLst>
              <a:ext uri="{FF2B5EF4-FFF2-40B4-BE49-F238E27FC236}">
                <a16:creationId xmlns:a16="http://schemas.microsoft.com/office/drawing/2014/main" id="{B0C4476E-C37A-F743-AEB8-0BD227B7EAF7}"/>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28" name="Content Placeholder 6">
            <a:extLst>
              <a:ext uri="{FF2B5EF4-FFF2-40B4-BE49-F238E27FC236}">
                <a16:creationId xmlns:a16="http://schemas.microsoft.com/office/drawing/2014/main" id="{3F53F545-9620-5947-994E-858561A4704C}"/>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518841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7982254C-0DD3-F54E-A5B7-4141E0FC578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97B176DF-DFAB-2F4D-A37C-F31F2E9BDF68}"/>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Clinical Case: 16-Year-Old Brother</a:t>
            </a:r>
          </a:p>
        </p:txBody>
      </p:sp>
      <p:pic>
        <p:nvPicPr>
          <p:cNvPr id="14" name="Picture 13">
            <a:extLst>
              <a:ext uri="{FF2B5EF4-FFF2-40B4-BE49-F238E27FC236}">
                <a16:creationId xmlns:a16="http://schemas.microsoft.com/office/drawing/2014/main" id="{189FB567-16F4-C54B-8DAA-5C639F5BC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983" y="2521181"/>
            <a:ext cx="2858248" cy="2031482"/>
          </a:xfrm>
          <a:prstGeom prst="rect">
            <a:avLst/>
          </a:prstGeom>
        </p:spPr>
      </p:pic>
      <p:pic>
        <p:nvPicPr>
          <p:cNvPr id="15" name="Picture 14" descr="Teeth x-ray of teeth&#10;&#10;Description automatically generated">
            <a:extLst>
              <a:ext uri="{FF2B5EF4-FFF2-40B4-BE49-F238E27FC236}">
                <a16:creationId xmlns:a16="http://schemas.microsoft.com/office/drawing/2014/main" id="{49D6FCFB-C940-F641-8EA6-5D68070376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4921" y="2521181"/>
            <a:ext cx="2858248" cy="2031482"/>
          </a:xfrm>
          <a:prstGeom prst="rect">
            <a:avLst/>
          </a:prstGeom>
        </p:spPr>
      </p:pic>
      <p:pic>
        <p:nvPicPr>
          <p:cNvPr id="17" name="Picture 16" descr="A close-up of teeth&#10;&#10;Description automatically generated">
            <a:extLst>
              <a:ext uri="{FF2B5EF4-FFF2-40B4-BE49-F238E27FC236}">
                <a16:creationId xmlns:a16="http://schemas.microsoft.com/office/drawing/2014/main" id="{F0C7EE3B-5B12-F94C-BCD3-17250B6BBD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207" y="2522614"/>
            <a:ext cx="2858248" cy="2031482"/>
          </a:xfrm>
          <a:prstGeom prst="rect">
            <a:avLst/>
          </a:prstGeom>
        </p:spPr>
      </p:pic>
      <p:pic>
        <p:nvPicPr>
          <p:cNvPr id="18" name="Content Placeholder 4">
            <a:extLst>
              <a:ext uri="{FF2B5EF4-FFF2-40B4-BE49-F238E27FC236}">
                <a16:creationId xmlns:a16="http://schemas.microsoft.com/office/drawing/2014/main" id="{0D40C879-717B-234C-8279-31CF8050AA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8952" y="2521181"/>
            <a:ext cx="2858248" cy="2031482"/>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40" name="Content Placeholder 6">
            <a:extLst>
              <a:ext uri="{FF2B5EF4-FFF2-40B4-BE49-F238E27FC236}">
                <a16:creationId xmlns:a16="http://schemas.microsoft.com/office/drawing/2014/main" id="{89D0614A-D217-0747-9801-BD1CE74797F7}"/>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43" name="Content Placeholder 6">
            <a:extLst>
              <a:ext uri="{FF2B5EF4-FFF2-40B4-BE49-F238E27FC236}">
                <a16:creationId xmlns:a16="http://schemas.microsoft.com/office/drawing/2014/main" id="{CF4F1125-3458-634C-8D33-C0727C20E4FB}"/>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44" name="Content Placeholder 6">
            <a:extLst>
              <a:ext uri="{FF2B5EF4-FFF2-40B4-BE49-F238E27FC236}">
                <a16:creationId xmlns:a16="http://schemas.microsoft.com/office/drawing/2014/main" id="{5C097696-66A8-A245-9E2A-C6E6C58D228A}"/>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45" name="Content Placeholder 6">
            <a:extLst>
              <a:ext uri="{FF2B5EF4-FFF2-40B4-BE49-F238E27FC236}">
                <a16:creationId xmlns:a16="http://schemas.microsoft.com/office/drawing/2014/main" id="{2F5EBBE5-E694-0E49-A7BE-B2E046F8CD7D}"/>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46" name="Content Placeholder 6">
            <a:extLst>
              <a:ext uri="{FF2B5EF4-FFF2-40B4-BE49-F238E27FC236}">
                <a16:creationId xmlns:a16="http://schemas.microsoft.com/office/drawing/2014/main" id="{A11E867F-F8C1-7549-8B9C-6A45845B13D8}"/>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47" name="Content Placeholder 6">
            <a:extLst>
              <a:ext uri="{FF2B5EF4-FFF2-40B4-BE49-F238E27FC236}">
                <a16:creationId xmlns:a16="http://schemas.microsoft.com/office/drawing/2014/main" id="{2B2B8E05-CE2C-D745-A7D8-43EB5542194B}"/>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50" name="Content Placeholder 6">
            <a:extLst>
              <a:ext uri="{FF2B5EF4-FFF2-40B4-BE49-F238E27FC236}">
                <a16:creationId xmlns:a16="http://schemas.microsoft.com/office/drawing/2014/main" id="{D485773F-4903-BE40-ACA0-BC300F4281B4}"/>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037163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ight bulb with a dart on the center of a dart board&#10;&#10;Description automatically generated">
            <a:extLst>
              <a:ext uri="{FF2B5EF4-FFF2-40B4-BE49-F238E27FC236}">
                <a16:creationId xmlns:a16="http://schemas.microsoft.com/office/drawing/2014/main" id="{EC3435E1-CB7C-FA49-AE87-3E9BBDF93096}"/>
              </a:ext>
            </a:extLst>
          </p:cNvPr>
          <p:cNvPicPr>
            <a:picLocks noChangeAspect="1"/>
          </p:cNvPicPr>
          <p:nvPr/>
        </p:nvPicPr>
        <p:blipFill>
          <a:blip r:embed="rId5"/>
          <a:srcRect t="3846" b="3846"/>
          <a:stretch>
            <a:fillRect/>
          </a:stretch>
        </p:blipFill>
        <p:spPr>
          <a:xfrm>
            <a:off x="2286000" y="1"/>
            <a:ext cx="9906000" cy="6858000"/>
          </a:xfrm>
          <a:prstGeom prst="rect">
            <a:avLst/>
          </a:prstGeom>
        </p:spPr>
      </p:pic>
      <p:sp>
        <p:nvSpPr>
          <p:cNvPr id="6" name="Text Placeholder 5">
            <a:extLst>
              <a:ext uri="{FF2B5EF4-FFF2-40B4-BE49-F238E27FC236}">
                <a16:creationId xmlns:a16="http://schemas.microsoft.com/office/drawing/2014/main" id="{A02800FF-3130-3849-A6D1-6DB8340F2C7E}"/>
              </a:ext>
            </a:extLst>
          </p:cNvPr>
          <p:cNvSpPr>
            <a:spLocks noGrp="1"/>
          </p:cNvSpPr>
          <p:nvPr>
            <p:ph type="body" sz="quarter" idx="11"/>
          </p:nvPr>
        </p:nvSpPr>
        <p:spPr/>
        <p:txBody>
          <a:bodyPr/>
          <a:lstStyle/>
          <a:p>
            <a:endParaRPr lang="en-US" dirty="0"/>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p:txBody>
          <a:bodyPr/>
          <a:lstStyle/>
          <a:p>
            <a:r>
              <a:rPr lang="en-US" dirty="0"/>
              <a:t>Goal </a:t>
            </a:r>
            <a:br>
              <a:rPr lang="en-US" dirty="0"/>
            </a:br>
            <a:r>
              <a:rPr lang="en-US" dirty="0"/>
              <a:t>Setting</a:t>
            </a:r>
          </a:p>
        </p:txBody>
      </p:sp>
      <p:pic>
        <p:nvPicPr>
          <p:cNvPr id="7" name="Picture Placeholder 12" descr="A person sitting at a table&#10;&#10;Description automatically generated" hidden="1">
            <a:extLst>
              <a:ext uri="{FF2B5EF4-FFF2-40B4-BE49-F238E27FC236}">
                <a16:creationId xmlns:a16="http://schemas.microsoft.com/office/drawing/2014/main" id="{D099BC77-18E7-8E41-9806-F4F58DD60B5A}"/>
              </a:ext>
            </a:extLst>
          </p:cNvPr>
          <p:cNvPicPr>
            <a:picLocks noGrp="1" noChangeAspect="1"/>
          </p:cNvPicPr>
          <p:nvPr>
            <p:ph type="pic" sz="quarter" idx="10"/>
          </p:nvPr>
        </p:nvPicPr>
        <p:blipFill rotWithShape="1">
          <a:blip r:embed="rId6" cstate="email">
            <a:extLst>
              <a:ext uri="{28A0092B-C50C-407E-A947-70E740481C1C}">
                <a14:useLocalDpi xmlns:a14="http://schemas.microsoft.com/office/drawing/2010/main"/>
              </a:ext>
            </a:extLst>
          </a:blip>
          <a:srcRect l="10000" r="10000"/>
          <a:stretch/>
        </p:blipFill>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dirty="0">
              <a:solidFill>
                <a:schemeClr val="tx2"/>
              </a:solidFill>
              <a:latin typeface="Arial" panose="020B0604020202020204" pitchFamily="34" charset="0"/>
              <a:ea typeface="+mj-ea"/>
              <a:sym typeface="Arial" panose="020B0604020202020204" pitchFamily="34" charset="0"/>
            </a:endParaRPr>
          </a:p>
        </p:txBody>
      </p:sp>
    </p:spTree>
    <p:extLst>
      <p:ext uri="{BB962C8B-B14F-4D97-AF65-F5344CB8AC3E}">
        <p14:creationId xmlns:p14="http://schemas.microsoft.com/office/powerpoint/2010/main" val="849730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378A-9164-9FDB-E13D-7D66AA1CDA48}"/>
            </a:ext>
          </a:extLst>
        </p:cNvPr>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FE7D1F79-7BF2-44C5-3E46-1A637A865FB3}"/>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0D9B6C2E-3BDA-0E28-9FAD-AFC49E1EAA32}"/>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Shared Decision-Making: </a:t>
            </a:r>
            <a:r>
              <a:rPr lang="en-US" dirty="0">
                <a:solidFill>
                  <a:srgbClr val="EA5328"/>
                </a:solidFill>
              </a:rPr>
              <a:t>Goal Setting with Families</a:t>
            </a:r>
          </a:p>
        </p:txBody>
      </p:sp>
      <p:graphicFrame>
        <p:nvGraphicFramePr>
          <p:cNvPr id="3" name="Object 2" hidden="1">
            <a:extLst>
              <a:ext uri="{FF2B5EF4-FFF2-40B4-BE49-F238E27FC236}">
                <a16:creationId xmlns:a16="http://schemas.microsoft.com/office/drawing/2014/main" id="{870C6714-FBE1-2C17-F267-F1F37D1E223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870C6714-FBE1-2C17-F267-F1F37D1E223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0E4E501-DFE2-F9A3-2A6B-0CE80A976F8E}"/>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E4B7292-7BE9-C3E5-C76A-9750CECAE9A8}"/>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4994352B-79B1-06E1-62F4-D7C4B1187C48}"/>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A3ACA419-C8FC-B8EE-373D-EE12529F9EA5}"/>
              </a:ext>
            </a:extLst>
          </p:cNvPr>
          <p:cNvSpPr>
            <a:spLocks noGrp="1"/>
          </p:cNvSpPr>
          <p:nvPr>
            <p:ph type="body" sz="half" idx="2"/>
          </p:nvPr>
        </p:nvSpPr>
        <p:spPr/>
        <p:txBody>
          <a:bodyPr/>
          <a:lstStyle/>
          <a:p>
            <a:endParaRPr lang="en-US"/>
          </a:p>
        </p:txBody>
      </p:sp>
      <p:sp>
        <p:nvSpPr>
          <p:cNvPr id="15" name="Content Placeholder 6">
            <a:extLst>
              <a:ext uri="{FF2B5EF4-FFF2-40B4-BE49-F238E27FC236}">
                <a16:creationId xmlns:a16="http://schemas.microsoft.com/office/drawing/2014/main" id="{55EC52C9-5D59-6FB1-BE40-E455A1D6E27A}"/>
              </a:ext>
            </a:extLst>
          </p:cNvPr>
          <p:cNvSpPr txBox="1">
            <a:spLocks/>
          </p:cNvSpPr>
          <p:nvPr/>
        </p:nvSpPr>
        <p:spPr>
          <a:xfrm>
            <a:off x="685800" y="1554479"/>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7" name="Content Placeholder 6">
            <a:extLst>
              <a:ext uri="{FF2B5EF4-FFF2-40B4-BE49-F238E27FC236}">
                <a16:creationId xmlns:a16="http://schemas.microsoft.com/office/drawing/2014/main" id="{F9B2A188-AAE0-40E8-8D53-F4F1B0AC90FB}"/>
              </a:ext>
            </a:extLst>
          </p:cNvPr>
          <p:cNvSpPr txBox="1">
            <a:spLocks/>
          </p:cNvSpPr>
          <p:nvPr/>
        </p:nvSpPr>
        <p:spPr>
          <a:xfrm>
            <a:off x="6096000" y="1751042"/>
            <a:ext cx="5704840" cy="4197922"/>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rgbClr val="2C378E"/>
                </a:solidFill>
              </a:rPr>
              <a:t>Ask the family what oral health goals feel realistic for them.</a:t>
            </a:r>
          </a:p>
          <a:p>
            <a:pPr marL="342900" indent="-342900">
              <a:buFont typeface="Arial" panose="020B0604020202020204" pitchFamily="34" charset="0"/>
              <a:buChar char="•"/>
            </a:pPr>
            <a:endParaRPr lang="en-US" dirty="0">
              <a:solidFill>
                <a:srgbClr val="2C378E"/>
              </a:solidFill>
            </a:endParaRPr>
          </a:p>
          <a:p>
            <a:pPr marL="342900" indent="-342900">
              <a:buFont typeface="Arial" panose="020B0604020202020204" pitchFamily="34" charset="0"/>
              <a:buChar char="•"/>
            </a:pPr>
            <a:r>
              <a:rPr lang="en-US" dirty="0">
                <a:solidFill>
                  <a:srgbClr val="2C378E"/>
                </a:solidFill>
              </a:rPr>
              <a:t>Encourage each child to choose a personal goal.</a:t>
            </a:r>
          </a:p>
          <a:p>
            <a:pPr marL="342900" indent="-342900">
              <a:buFont typeface="Arial" panose="020B0604020202020204" pitchFamily="34" charset="0"/>
              <a:buChar char="•"/>
            </a:pPr>
            <a:endParaRPr lang="en-US" dirty="0">
              <a:solidFill>
                <a:srgbClr val="2C378E"/>
              </a:solidFill>
            </a:endParaRPr>
          </a:p>
          <a:p>
            <a:pPr marL="342900" indent="-342900">
              <a:buFont typeface="Arial" panose="020B0604020202020204" pitchFamily="34" charset="0"/>
              <a:buChar char="•"/>
            </a:pPr>
            <a:r>
              <a:rPr lang="en-US" dirty="0">
                <a:solidFill>
                  <a:srgbClr val="2C378E"/>
                </a:solidFill>
              </a:rPr>
              <a:t>Identify one shared family goal.</a:t>
            </a:r>
          </a:p>
          <a:p>
            <a:pPr marL="342900" indent="-342900">
              <a:buFont typeface="Arial" panose="020B0604020202020204" pitchFamily="34" charset="0"/>
              <a:buChar char="•"/>
            </a:pPr>
            <a:endParaRPr lang="en-US" dirty="0">
              <a:solidFill>
                <a:srgbClr val="2C378E"/>
              </a:solidFill>
            </a:endParaRPr>
          </a:p>
          <a:p>
            <a:pPr marL="342900" indent="-342900">
              <a:buFont typeface="Arial" panose="020B0604020202020204" pitchFamily="34" charset="0"/>
              <a:buChar char="•"/>
            </a:pPr>
            <a:r>
              <a:rPr lang="en-US" dirty="0">
                <a:solidFill>
                  <a:srgbClr val="2C378E"/>
                </a:solidFill>
              </a:rPr>
              <a:t>Discuss recommended products and consider allergies or sensitivities.</a:t>
            </a:r>
          </a:p>
        </p:txBody>
      </p:sp>
      <p:pic>
        <p:nvPicPr>
          <p:cNvPr id="5" name="Picture 4">
            <a:extLst>
              <a:ext uri="{FF2B5EF4-FFF2-40B4-BE49-F238E27FC236}">
                <a16:creationId xmlns:a16="http://schemas.microsoft.com/office/drawing/2014/main" id="{588FE7E3-9531-49C0-AF18-D645F1DB5CF5}"/>
              </a:ext>
            </a:extLst>
          </p:cNvPr>
          <p:cNvPicPr>
            <a:picLocks noChangeAspect="1"/>
          </p:cNvPicPr>
          <p:nvPr/>
        </p:nvPicPr>
        <p:blipFill>
          <a:blip r:embed="rId7"/>
          <a:srcRect l="3294" t="8134" r="3829" b="7244"/>
          <a:stretch>
            <a:fillRect/>
          </a:stretch>
        </p:blipFill>
        <p:spPr>
          <a:xfrm>
            <a:off x="756920" y="1818638"/>
            <a:ext cx="5099727" cy="3484882"/>
          </a:xfrm>
          <a:prstGeom prst="rect">
            <a:avLst/>
          </a:prstGeom>
          <a:ln w="19050">
            <a:solidFill>
              <a:schemeClr val="tx2"/>
            </a:solidFill>
          </a:ln>
        </p:spPr>
      </p:pic>
    </p:spTree>
    <p:extLst>
      <p:ext uri="{BB962C8B-B14F-4D97-AF65-F5344CB8AC3E}">
        <p14:creationId xmlns:p14="http://schemas.microsoft.com/office/powerpoint/2010/main" val="3667259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64BA9-6652-3A46-1D58-DC166BA8C476}"/>
            </a:ext>
          </a:extLst>
        </p:cNvPr>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AD6CA86A-EDA9-8411-AD68-7B3F44F35885}"/>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1925E1C4-C7B1-EF1F-901F-4521779A085B}"/>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Shared Decision-Making: </a:t>
            </a:r>
            <a:r>
              <a:rPr lang="en-US" dirty="0">
                <a:solidFill>
                  <a:srgbClr val="EA5328"/>
                </a:solidFill>
              </a:rPr>
              <a:t>Individual Roles</a:t>
            </a:r>
          </a:p>
        </p:txBody>
      </p:sp>
      <p:graphicFrame>
        <p:nvGraphicFramePr>
          <p:cNvPr id="3" name="Object 2" hidden="1">
            <a:extLst>
              <a:ext uri="{FF2B5EF4-FFF2-40B4-BE49-F238E27FC236}">
                <a16:creationId xmlns:a16="http://schemas.microsoft.com/office/drawing/2014/main" id="{641C5E1C-A52B-2FED-3DDB-867B5BCE8A2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641C5E1C-A52B-2FED-3DDB-867B5BCE8A2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1B6CDB1-BA1A-9371-7BA5-67EF1260CCB8}"/>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2899080A-AAC8-C19F-51C7-24BE91DD3358}"/>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4E8436AD-035F-C84F-4DD2-669EE929B5B2}"/>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C8324ACD-039D-5CB6-7C0C-086187B71C05}"/>
              </a:ext>
            </a:extLst>
          </p:cNvPr>
          <p:cNvSpPr>
            <a:spLocks noGrp="1"/>
          </p:cNvSpPr>
          <p:nvPr>
            <p:ph type="body" sz="half" idx="2"/>
          </p:nvPr>
        </p:nvSpPr>
        <p:spPr/>
        <p:txBody>
          <a:bodyPr/>
          <a:lstStyle/>
          <a:p>
            <a:endParaRPr lang="en-US"/>
          </a:p>
        </p:txBody>
      </p:sp>
      <p:sp>
        <p:nvSpPr>
          <p:cNvPr id="15" name="Content Placeholder 6">
            <a:extLst>
              <a:ext uri="{FF2B5EF4-FFF2-40B4-BE49-F238E27FC236}">
                <a16:creationId xmlns:a16="http://schemas.microsoft.com/office/drawing/2014/main" id="{98BE0AF1-C574-4E71-2309-AC4D1F8892DA}"/>
              </a:ext>
            </a:extLst>
          </p:cNvPr>
          <p:cNvSpPr txBox="1">
            <a:spLocks/>
          </p:cNvSpPr>
          <p:nvPr/>
        </p:nvSpPr>
        <p:spPr>
          <a:xfrm>
            <a:off x="685800" y="1554479"/>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AE8EA482-AC2E-99D7-2634-E07D32D91E41}"/>
              </a:ext>
            </a:extLst>
          </p:cNvPr>
          <p:cNvSpPr txBox="1"/>
          <p:nvPr/>
        </p:nvSpPr>
        <p:spPr>
          <a:xfrm>
            <a:off x="634041" y="2059196"/>
            <a:ext cx="5473970" cy="3046988"/>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tx2"/>
                </a:solidFill>
              </a:rPr>
              <a:t>Work with the family to assign roles that support the shared goal.</a:t>
            </a:r>
          </a:p>
          <a:p>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Encourage children to take age-appropriate responsibilities.</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Use positive reinforcement to support participation.</a:t>
            </a:r>
          </a:p>
        </p:txBody>
      </p:sp>
      <p:sp>
        <p:nvSpPr>
          <p:cNvPr id="2" name="TextBox 1">
            <a:extLst>
              <a:ext uri="{FF2B5EF4-FFF2-40B4-BE49-F238E27FC236}">
                <a16:creationId xmlns:a16="http://schemas.microsoft.com/office/drawing/2014/main" id="{5EEB75D8-39F7-297F-A15D-DD6E70ECD91B}"/>
              </a:ext>
            </a:extLst>
          </p:cNvPr>
          <p:cNvSpPr txBox="1"/>
          <p:nvPr/>
        </p:nvSpPr>
        <p:spPr>
          <a:xfrm>
            <a:off x="5923280" y="486664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22D39929-8780-0198-B801-2E3130332849}"/>
              </a:ext>
            </a:extLst>
          </p:cNvPr>
          <p:cNvPicPr>
            <a:picLocks noChangeAspect="1"/>
          </p:cNvPicPr>
          <p:nvPr/>
        </p:nvPicPr>
        <p:blipFill>
          <a:blip r:embed="rId7"/>
          <a:srcRect l="7715" t="13184" r="7796" b="13347"/>
          <a:stretch>
            <a:fillRect/>
          </a:stretch>
        </p:blipFill>
        <p:spPr>
          <a:xfrm>
            <a:off x="6272074" y="1929409"/>
            <a:ext cx="5070063" cy="3306563"/>
          </a:xfrm>
          <a:prstGeom prst="rect">
            <a:avLst/>
          </a:prstGeom>
          <a:ln w="19050">
            <a:solidFill>
              <a:schemeClr val="tx2"/>
            </a:solidFill>
          </a:ln>
        </p:spPr>
      </p:pic>
    </p:spTree>
    <p:extLst>
      <p:ext uri="{BB962C8B-B14F-4D97-AF65-F5344CB8AC3E}">
        <p14:creationId xmlns:p14="http://schemas.microsoft.com/office/powerpoint/2010/main" val="3418938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7AB83-A90A-357D-14A2-27980446296C}"/>
            </a:ext>
          </a:extLst>
        </p:cNvPr>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92FC5A59-C43E-AC34-7135-491E8C5FFCD5}"/>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44CD92C4-4693-7DCA-AEB9-98A0757DBEBB}"/>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Shared Decision-Making: </a:t>
            </a:r>
            <a:r>
              <a:rPr lang="en-US" dirty="0">
                <a:solidFill>
                  <a:srgbClr val="EA5328"/>
                </a:solidFill>
              </a:rPr>
              <a:t>Environmental Changes</a:t>
            </a:r>
          </a:p>
        </p:txBody>
      </p:sp>
      <p:sp>
        <p:nvSpPr>
          <p:cNvPr id="15" name="Content Placeholder 6">
            <a:extLst>
              <a:ext uri="{FF2B5EF4-FFF2-40B4-BE49-F238E27FC236}">
                <a16:creationId xmlns:a16="http://schemas.microsoft.com/office/drawing/2014/main" id="{5CD24FB5-50A7-28F3-6BB5-5777A4F8058B}"/>
              </a:ext>
            </a:extLst>
          </p:cNvPr>
          <p:cNvSpPr txBox="1">
            <a:spLocks/>
          </p:cNvSpPr>
          <p:nvPr/>
        </p:nvSpPr>
        <p:spPr>
          <a:xfrm>
            <a:off x="685800" y="1554479"/>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0" name="Picture 9" descr="A car with bags of groceries in the back&#10;&#10;Description automatically generated">
            <a:extLst>
              <a:ext uri="{FF2B5EF4-FFF2-40B4-BE49-F238E27FC236}">
                <a16:creationId xmlns:a16="http://schemas.microsoft.com/office/drawing/2014/main" id="{3AB3FA40-ED3F-9B38-D446-A2C42BBC6F30}"/>
              </a:ext>
            </a:extLst>
          </p:cNvPr>
          <p:cNvPicPr>
            <a:picLocks noChangeAspect="1"/>
          </p:cNvPicPr>
          <p:nvPr/>
        </p:nvPicPr>
        <p:blipFill>
          <a:blip r:embed="rId5"/>
          <a:stretch>
            <a:fillRect/>
          </a:stretch>
        </p:blipFill>
        <p:spPr>
          <a:xfrm>
            <a:off x="877603" y="1689229"/>
            <a:ext cx="4897268" cy="3672951"/>
          </a:xfrm>
          <a:prstGeom prst="rect">
            <a:avLst/>
          </a:prstGeom>
          <a:ln w="19050">
            <a:solidFill>
              <a:schemeClr val="tx2"/>
            </a:solidFill>
          </a:ln>
        </p:spPr>
      </p:pic>
      <p:graphicFrame>
        <p:nvGraphicFramePr>
          <p:cNvPr id="3" name="Object 2" hidden="1">
            <a:extLst>
              <a:ext uri="{FF2B5EF4-FFF2-40B4-BE49-F238E27FC236}">
                <a16:creationId xmlns:a16="http://schemas.microsoft.com/office/drawing/2014/main" id="{8E9A3E0F-4A31-1DE3-9D48-EE9732967E8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8E9A3E0F-4A31-1DE3-9D48-EE9732967E8E}"/>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2B39D23-610E-52AB-4CC2-91A58FAACC68}"/>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9079CBF4-5A7F-C07D-A25A-42D689DE02CB}"/>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8AF4AB1D-8948-2378-694E-CEE7697B1F63}"/>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DDB13240-63C9-141D-6A78-3AB5D57F83FB}"/>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45BF8238-73FB-F3D2-C0AA-32D28F108F65}"/>
              </a:ext>
            </a:extLst>
          </p:cNvPr>
          <p:cNvSpPr txBox="1"/>
          <p:nvPr/>
        </p:nvSpPr>
        <p:spPr>
          <a:xfrm>
            <a:off x="5966674" y="1943550"/>
            <a:ext cx="5347723" cy="3046988"/>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2"/>
                </a:solidFill>
              </a:rPr>
              <a:t>Discuss what foods and drinks are commonly kept in the home.</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Explore possible substitutions together.</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Identify changes that feel realistic for the family.</a:t>
            </a:r>
          </a:p>
        </p:txBody>
      </p:sp>
    </p:spTree>
    <p:extLst>
      <p:ext uri="{BB962C8B-B14F-4D97-AF65-F5344CB8AC3E}">
        <p14:creationId xmlns:p14="http://schemas.microsoft.com/office/powerpoint/2010/main" val="765783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pic>
        <p:nvPicPr>
          <p:cNvPr id="4" name="Graphic 3">
            <a:extLst>
              <a:ext uri="{FF2B5EF4-FFF2-40B4-BE49-F238E27FC236}">
                <a16:creationId xmlns:a16="http://schemas.microsoft.com/office/drawing/2014/main" id="{2D145A5D-4270-7741-9D95-A06ECF5B2BB2}"/>
              </a:ext>
            </a:extLst>
          </p:cNvPr>
          <p:cNvPicPr>
            <a:picLocks noChangeAspect="1"/>
          </p:cNvPicPr>
          <p:nvPr/>
        </p:nvPicPr>
        <p:blipFill>
          <a:blip>
            <a:alphaModFix amt="25000"/>
            <a:extLst>
              <a:ext uri="{96DAC541-7B7A-43D3-8B79-37D633B846F1}">
                <asvg:svgBlip xmlns:asvg="http://schemas.microsoft.com/office/drawing/2016/SVG/main" r:embed="rId7"/>
              </a:ext>
            </a:extLst>
          </a:blip>
          <a:stretch>
            <a:fillRect/>
          </a:stretch>
        </p:blipFill>
        <p:spPr>
          <a:xfrm flipH="1">
            <a:off x="6063761" y="359581"/>
            <a:ext cx="8185116" cy="6138837"/>
          </a:xfrm>
          <a:prstGeom prst="rect">
            <a:avLst/>
          </a:prstGeom>
        </p:spPr>
      </p:pic>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solidFill>
                  <a:schemeClr val="accent2"/>
                </a:solidFill>
              </a:rPr>
              <a:t>Wrap Up</a:t>
            </a:r>
          </a:p>
        </p:txBody>
      </p:sp>
      <p:sp>
        <p:nvSpPr>
          <p:cNvPr id="7" name="Content Placeholder 6">
            <a:extLst>
              <a:ext uri="{FF2B5EF4-FFF2-40B4-BE49-F238E27FC236}">
                <a16:creationId xmlns:a16="http://schemas.microsoft.com/office/drawing/2014/main" id="{A9EC832C-694E-914F-A829-172236CFE0EF}"/>
              </a:ext>
            </a:extLst>
          </p:cNvPr>
          <p:cNvSpPr>
            <a:spLocks noGrp="1"/>
          </p:cNvSpPr>
          <p:nvPr>
            <p:ph idx="1"/>
          </p:nvPr>
        </p:nvSpPr>
        <p:spPr>
          <a:xfrm>
            <a:off x="685800" y="1208314"/>
            <a:ext cx="10392508" cy="4808247"/>
          </a:xfrm>
        </p:spPr>
        <p:txBody>
          <a:bodyPr/>
          <a:lstStyle/>
          <a:p>
            <a:pPr marL="342900" indent="-342900">
              <a:buFont typeface="Arial" panose="020B0604020202020204" pitchFamily="34" charset="0"/>
              <a:buChar char="•"/>
            </a:pPr>
            <a:r>
              <a:rPr lang="en-US" dirty="0">
                <a:solidFill>
                  <a:schemeClr val="accent2"/>
                </a:solidFill>
              </a:rPr>
              <a:t>Oral bacteria can be shared</a:t>
            </a:r>
            <a:r>
              <a:rPr lang="en-US" dirty="0"/>
              <a:t> between individuals through saliva contact within families and close social environments.</a:t>
            </a:r>
          </a:p>
          <a:p>
            <a:pPr marL="342900" indent="-342900">
              <a:buFont typeface="Arial" panose="020B0604020202020204" pitchFamily="34" charset="0"/>
              <a:buChar char="•"/>
            </a:pPr>
            <a:r>
              <a:rPr lang="en-US" dirty="0">
                <a:solidFill>
                  <a:schemeClr val="accent2"/>
                </a:solidFill>
              </a:rPr>
              <a:t>Vertical transmission </a:t>
            </a:r>
            <a:r>
              <a:rPr lang="en-US" dirty="0"/>
              <a:t>occurs when caregivers transfer oral bacteria to children, often after tooth eruption when teeth provide surfaces for bacterial colonization.</a:t>
            </a:r>
          </a:p>
          <a:p>
            <a:pPr marL="342900" indent="-342900">
              <a:buFont typeface="Arial" panose="020B0604020202020204" pitchFamily="34" charset="0"/>
              <a:buChar char="•"/>
            </a:pPr>
            <a:r>
              <a:rPr lang="en-US" dirty="0">
                <a:solidFill>
                  <a:schemeClr val="accent2"/>
                </a:solidFill>
              </a:rPr>
              <a:t>Horizontal transmission </a:t>
            </a:r>
            <a:r>
              <a:rPr lang="en-US" dirty="0"/>
              <a:t>occurs between individuals of the same generation, such as siblings, playmates, or peers.</a:t>
            </a:r>
          </a:p>
          <a:p>
            <a:pPr marL="342900" indent="-342900">
              <a:buFont typeface="Arial" panose="020B0604020202020204" pitchFamily="34" charset="0"/>
              <a:buChar char="•"/>
            </a:pPr>
            <a:r>
              <a:rPr lang="en-US" dirty="0">
                <a:solidFill>
                  <a:schemeClr val="accent2"/>
                </a:solidFill>
              </a:rPr>
              <a:t>Dental caries develops when environmental conditions shift </a:t>
            </a:r>
            <a:r>
              <a:rPr lang="en-US" dirty="0"/>
              <a:t>the oral biofilm toward acid-producing bacteria.</a:t>
            </a:r>
          </a:p>
          <a:p>
            <a:pPr marL="342900" indent="-342900">
              <a:buFont typeface="Arial" panose="020B0604020202020204" pitchFamily="34" charset="0"/>
              <a:buChar char="•"/>
            </a:pPr>
            <a:r>
              <a:rPr lang="en-US" dirty="0"/>
              <a:t>The Fisher-Owens conceptual model highlights </a:t>
            </a:r>
            <a:r>
              <a:rPr lang="en-US" dirty="0">
                <a:solidFill>
                  <a:schemeClr val="accent2"/>
                </a:solidFill>
              </a:rPr>
              <a:t>the multiple influences on children’s oral health</a:t>
            </a:r>
            <a:r>
              <a:rPr lang="en-US" dirty="0"/>
              <a:t>, including family behaviors, environmental factors, and community conditions.</a:t>
            </a:r>
          </a:p>
        </p:txBody>
      </p:sp>
    </p:spTree>
    <p:extLst>
      <p:ext uri="{BB962C8B-B14F-4D97-AF65-F5344CB8AC3E}">
        <p14:creationId xmlns:p14="http://schemas.microsoft.com/office/powerpoint/2010/main" val="752850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extLst>
              <p:ext uri="{D42A27DB-BD31-4B8C-83A1-F6EECF244321}">
                <p14:modId xmlns:p14="http://schemas.microsoft.com/office/powerpoint/2010/main" val="30557211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638566"/>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Fisher-Owens Conceptual Model</a:t>
            </a:r>
          </a:p>
        </p:txBody>
      </p:sp>
      <p:pic>
        <p:nvPicPr>
          <p:cNvPr id="5" name="Graphic 4">
            <a:extLst>
              <a:ext uri="{FF2B5EF4-FFF2-40B4-BE49-F238E27FC236}">
                <a16:creationId xmlns:a16="http://schemas.microsoft.com/office/drawing/2014/main" id="{26C3BF9B-073C-8748-B40B-62481A8E8037}"/>
              </a:ext>
            </a:extLst>
          </p:cNvPr>
          <p:cNvPicPr>
            <a:picLocks noChangeAspect="1"/>
          </p:cNvPicPr>
          <p:nvPr/>
        </p:nvPicPr>
        <p:blipFill rotWithShape="1">
          <a:blip>
            <a:extLst>
              <a:ext uri="{96DAC541-7B7A-43D3-8B79-37D633B846F1}">
                <asvg:svgBlip xmlns:asvg="http://schemas.microsoft.com/office/drawing/2016/SVG/main" r:embed="rId8"/>
              </a:ext>
            </a:extLst>
          </a:blip>
          <a:srcRect l="19231" r="23674" b="14239"/>
          <a:stretch>
            <a:fillRect/>
          </a:stretch>
        </p:blipFill>
        <p:spPr>
          <a:xfrm>
            <a:off x="2533649" y="1126780"/>
            <a:ext cx="6610351" cy="4964674"/>
          </a:xfrm>
          <a:prstGeom prst="rect">
            <a:avLst/>
          </a:prstGeom>
        </p:spPr>
      </p:pic>
      <p:sp>
        <p:nvSpPr>
          <p:cNvPr id="10" name="Text Placeholder 20">
            <a:extLst>
              <a:ext uri="{FF2B5EF4-FFF2-40B4-BE49-F238E27FC236}">
                <a16:creationId xmlns:a16="http://schemas.microsoft.com/office/drawing/2014/main" id="{FAE97CEC-51E2-D445-B130-A21AD4FCA88D}"/>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a:t>Image modified from: Susan Fisher-Owens, Stuart Gansky, Larry Platt, Jane Weintraub, Mah-J </a:t>
            </a:r>
            <a:r>
              <a:rPr lang="en-US" dirty="0" err="1"/>
              <a:t>Soobader</a:t>
            </a:r>
            <a:r>
              <a:rPr lang="en-US" dirty="0"/>
              <a:t>, Matthew Bramlett, and Paul </a:t>
            </a:r>
            <a:r>
              <a:rPr lang="en-US" dirty="0" err="1"/>
              <a:t>Newacheck</a:t>
            </a:r>
            <a:r>
              <a:rPr lang="en-US" dirty="0"/>
              <a:t>, “Influences on Children's Oral Health: A Conceptual Model,” </a:t>
            </a:r>
            <a:r>
              <a:rPr lang="en-US" i="1" dirty="0"/>
              <a:t>Pediatrics</a:t>
            </a:r>
            <a:r>
              <a:rPr lang="en-US" dirty="0"/>
              <a:t>, 120(3):e510–20 (September 2007), </a:t>
            </a:r>
            <a:r>
              <a:rPr lang="en-US" dirty="0" err="1"/>
              <a:t>doi</a:t>
            </a:r>
            <a:r>
              <a:rPr lang="en-US" dirty="0"/>
              <a:t>: 10.1542/peds.2006-3084.</a:t>
            </a:r>
            <a:endParaRPr lang="en-US" dirty="0">
              <a:latin typeface="Abdullah"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1735430"/>
      </p:ext>
    </p:extLst>
  </p:cSld>
  <p:clrMapOvr>
    <a:masterClrMapping/>
  </p:clrMapOvr>
  <p:extLst>
    <p:ext uri="{6950BFC3-D8DA-4A85-94F7-54DA5524770B}">
      <p188:commentRel xmlns:p188="http://schemas.microsoft.com/office/powerpoint/2018/8/main" r:id="rId5"/>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dirty="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513677" y="554656"/>
            <a:ext cx="10470998" cy="2377440"/>
          </a:xfrm>
        </p:spPr>
        <p:txBody>
          <a:bodyPr/>
          <a:lstStyle/>
          <a:p>
            <a:r>
              <a:rPr lang="en-US" sz="2400" dirty="0" err="1"/>
              <a:t>CareQuest</a:t>
            </a:r>
            <a:r>
              <a:rPr lang="en-US" sz="2400" dirty="0"/>
              <a:t> for Dental Education on Caries</a:t>
            </a:r>
          </a:p>
        </p:txBody>
      </p:sp>
      <p:sp>
        <p:nvSpPr>
          <p:cNvPr id="6" name="Content Placeholder 5">
            <a:extLst>
              <a:ext uri="{FF2B5EF4-FFF2-40B4-BE49-F238E27FC236}">
                <a16:creationId xmlns:a16="http://schemas.microsoft.com/office/drawing/2014/main" id="{077581C7-F9E1-45EF-AB81-FDFA16E78CF0}"/>
              </a:ext>
            </a:extLst>
          </p:cNvPr>
          <p:cNvSpPr>
            <a:spLocks noGrp="1"/>
          </p:cNvSpPr>
          <p:nvPr>
            <p:ph sz="quarter" idx="10"/>
          </p:nvPr>
        </p:nvSpPr>
        <p:spPr>
          <a:xfrm>
            <a:off x="1124177" y="2330084"/>
            <a:ext cx="10470998" cy="3895439"/>
          </a:xfrm>
        </p:spPr>
        <p:txBody>
          <a:bodyPr/>
          <a:lstStyle/>
          <a:p>
            <a:r>
              <a:rPr lang="en-US" sz="2000" dirty="0"/>
              <a:t>Session 1: Understanding Caries</a:t>
            </a:r>
          </a:p>
          <a:p>
            <a:r>
              <a:rPr lang="en-US" sz="2000" dirty="0"/>
              <a:t>Session 2: Caries Disease Process</a:t>
            </a:r>
          </a:p>
          <a:p>
            <a:r>
              <a:rPr lang="en-US" sz="2000" b="1" dirty="0"/>
              <a:t>Session 3: Caries Transmission</a:t>
            </a:r>
          </a:p>
          <a:p>
            <a:r>
              <a:rPr lang="en-US" sz="2000" dirty="0"/>
              <a:t>Session 4: Foundations of Caries Risk Assessment</a:t>
            </a:r>
          </a:p>
          <a:p>
            <a:r>
              <a:rPr lang="en-US" sz="2000" dirty="0"/>
              <a:t>Session 5: Applying Caries Risk Assessment to Guide Management Activity</a:t>
            </a:r>
          </a:p>
          <a:p>
            <a:r>
              <a:rPr lang="en-US" sz="2000" dirty="0"/>
              <a:t>Session 6: Apply Prevention Strategies</a:t>
            </a:r>
          </a:p>
          <a:p>
            <a:r>
              <a:rPr lang="en-US" sz="2000" dirty="0"/>
              <a:t>Session 7: CAMBRA Protocol Activity</a:t>
            </a:r>
          </a:p>
          <a:p>
            <a:r>
              <a:rPr lang="en-US" sz="2000" dirty="0"/>
              <a:t>Session 8: Saliva in Health: Part 1</a:t>
            </a:r>
          </a:p>
          <a:p>
            <a:r>
              <a:rPr lang="en-US" sz="2000" dirty="0"/>
              <a:t>Session 9: Saliva in Health: Part 2</a:t>
            </a:r>
          </a:p>
          <a:p>
            <a:r>
              <a:rPr lang="en-US" sz="2000" dirty="0"/>
              <a:t>Session 10: Saliva in Disease – Stroke and Heart Disease</a:t>
            </a:r>
          </a:p>
          <a:p>
            <a:r>
              <a:rPr lang="en-US" sz="2000" dirty="0"/>
              <a:t>Session 11: Saliva in Disease – Asthma and Allergic Rhinitis</a:t>
            </a:r>
          </a:p>
        </p:txBody>
      </p:sp>
      <p:sp>
        <p:nvSpPr>
          <p:cNvPr id="7" name="Title 1">
            <a:extLst>
              <a:ext uri="{FF2B5EF4-FFF2-40B4-BE49-F238E27FC236}">
                <a16:creationId xmlns:a16="http://schemas.microsoft.com/office/drawing/2014/main" id="{FC75A325-122B-A64A-B043-FB734A5B1B67}"/>
              </a:ext>
            </a:extLst>
          </p:cNvPr>
          <p:cNvSpPr txBox="1">
            <a:spLocks/>
          </p:cNvSpPr>
          <p:nvPr/>
        </p:nvSpPr>
        <p:spPr>
          <a:xfrm>
            <a:off x="860500" y="1629296"/>
            <a:ext cx="10470998" cy="778609"/>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sz="7200" b="0" kern="1200" cap="none">
                <a:solidFill>
                  <a:schemeClr val="accent2"/>
                </a:solidFill>
                <a:latin typeface="+mj-lt"/>
                <a:ea typeface="+mj-ea"/>
                <a:cs typeface="+mj-cs"/>
              </a:defRPr>
            </a:lvl1pPr>
          </a:lstStyle>
          <a:p>
            <a:r>
              <a:rPr lang="en-US" sz="3600" dirty="0"/>
              <a:t>To continue learning, explore our other sessions:</a:t>
            </a:r>
          </a:p>
        </p:txBody>
      </p:sp>
    </p:spTree>
    <p:extLst>
      <p:ext uri="{BB962C8B-B14F-4D97-AF65-F5344CB8AC3E}">
        <p14:creationId xmlns:p14="http://schemas.microsoft.com/office/powerpoint/2010/main" val="1096542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57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folder with a black background&#10;&#10;Description automatically generated">
            <a:extLst>
              <a:ext uri="{FF2B5EF4-FFF2-40B4-BE49-F238E27FC236}">
                <a16:creationId xmlns:a16="http://schemas.microsoft.com/office/drawing/2014/main" id="{CDEE44A8-6C28-5A4C-A769-3C41A69606F4}"/>
              </a:ext>
            </a:extLst>
          </p:cNvPr>
          <p:cNvPicPr>
            <a:picLocks noChangeAspect="1"/>
          </p:cNvPicPr>
          <p:nvPr/>
        </p:nvPicPr>
        <p:blipFill>
          <a:blip r:embed="rId5">
            <a:alphaModFix amt="32000"/>
          </a:blip>
          <a:stretch>
            <a:fillRect/>
          </a:stretch>
        </p:blipFill>
        <p:spPr>
          <a:xfrm>
            <a:off x="2285999" y="332961"/>
            <a:ext cx="7620000" cy="5715000"/>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Pre-Class Case Review: </a:t>
            </a:r>
            <a:r>
              <a:rPr lang="en-US" dirty="0">
                <a:solidFill>
                  <a:srgbClr val="EA5328"/>
                </a:solidFill>
              </a:rPr>
              <a:t>Will You Marry Me?</a:t>
            </a:r>
          </a:p>
        </p:txBody>
      </p:sp>
      <p:sp>
        <p:nvSpPr>
          <p:cNvPr id="11" name="Content Placeholder 6">
            <a:extLst>
              <a:ext uri="{FF2B5EF4-FFF2-40B4-BE49-F238E27FC236}">
                <a16:creationId xmlns:a16="http://schemas.microsoft.com/office/drawing/2014/main" id="{E6EDA3AF-07CE-D243-98CF-BA93C49EDB82}"/>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tx2"/>
                </a:solidFill>
              </a:rPr>
              <a:t>Social/Population/Research Topic</a:t>
            </a:r>
          </a:p>
          <a:p>
            <a:pPr marL="457200" indent="-457200">
              <a:buAutoNum type="arabicPeriod"/>
            </a:pPr>
            <a:r>
              <a:rPr lang="en-US" dirty="0"/>
              <a:t>How important is the oral health system to individual oral health?</a:t>
            </a:r>
          </a:p>
          <a:p>
            <a:pPr marL="457200" indent="-457200">
              <a:buAutoNum type="arabicPeriod"/>
            </a:pPr>
            <a:r>
              <a:rPr lang="en-US" dirty="0"/>
              <a:t>How does caries affect quality of life?</a:t>
            </a:r>
          </a:p>
          <a:p>
            <a:pPr marL="457200" indent="-457200">
              <a:buAutoNum type="arabicPeriod"/>
            </a:pPr>
            <a:r>
              <a:rPr lang="en-US" dirty="0"/>
              <a:t>What are some cultural influences on the development of caries?</a:t>
            </a:r>
          </a:p>
        </p:txBody>
      </p:sp>
    </p:spTree>
    <p:extLst>
      <p:ext uri="{BB962C8B-B14F-4D97-AF65-F5344CB8AC3E}">
        <p14:creationId xmlns:p14="http://schemas.microsoft.com/office/powerpoint/2010/main" val="4255328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folder with a black background&#10;&#10;Description automatically generated">
            <a:extLst>
              <a:ext uri="{FF2B5EF4-FFF2-40B4-BE49-F238E27FC236}">
                <a16:creationId xmlns:a16="http://schemas.microsoft.com/office/drawing/2014/main" id="{43A29487-CDAE-8F41-B0D0-18BE327D2EB3}"/>
              </a:ext>
            </a:extLst>
          </p:cNvPr>
          <p:cNvPicPr>
            <a:picLocks noChangeAspect="1"/>
          </p:cNvPicPr>
          <p:nvPr/>
        </p:nvPicPr>
        <p:blipFill>
          <a:blip r:embed="rId5">
            <a:alphaModFix amt="32000"/>
          </a:blip>
          <a:stretch>
            <a:fillRect/>
          </a:stretch>
        </p:blipFill>
        <p:spPr>
          <a:xfrm>
            <a:off x="2285999" y="332961"/>
            <a:ext cx="7620000" cy="5715000"/>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Pre-Class Case Review: </a:t>
            </a:r>
            <a:r>
              <a:rPr lang="en-US" dirty="0">
                <a:solidFill>
                  <a:srgbClr val="EA5328"/>
                </a:solidFill>
              </a:rPr>
              <a:t>Will You Marry Me?</a:t>
            </a:r>
          </a:p>
        </p:txBody>
      </p:sp>
      <p:sp>
        <p:nvSpPr>
          <p:cNvPr id="11" name="Content Placeholder 6">
            <a:extLst>
              <a:ext uri="{FF2B5EF4-FFF2-40B4-BE49-F238E27FC236}">
                <a16:creationId xmlns:a16="http://schemas.microsoft.com/office/drawing/2014/main" id="{E6EDA3AF-07CE-D243-98CF-BA93C49EDB82}"/>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tx2"/>
                </a:solidFill>
              </a:rPr>
              <a:t>Dentistry Topic</a:t>
            </a:r>
          </a:p>
          <a:p>
            <a:pPr marL="457200" indent="-457200">
              <a:buAutoNum type="arabicPeriod"/>
            </a:pPr>
            <a:r>
              <a:rPr lang="en-US" dirty="0"/>
              <a:t>What should be considered when the patient has multiple locations of carious lesions?</a:t>
            </a:r>
          </a:p>
          <a:p>
            <a:pPr marL="457200" indent="-457200">
              <a:buAutoNum type="arabicPeriod"/>
            </a:pPr>
            <a:r>
              <a:rPr lang="en-US" dirty="0"/>
              <a:t>What is the caries management and caries lesion management plan of this patient?</a:t>
            </a:r>
          </a:p>
          <a:p>
            <a:pPr marL="457200" indent="-457200">
              <a:buAutoNum type="arabicPeriod"/>
            </a:pPr>
            <a:r>
              <a:rPr lang="en-US" dirty="0"/>
              <a:t>What are ways to improve the dental hard tissue remineralization?</a:t>
            </a:r>
          </a:p>
        </p:txBody>
      </p:sp>
    </p:spTree>
    <p:extLst>
      <p:ext uri="{BB962C8B-B14F-4D97-AF65-F5344CB8AC3E}">
        <p14:creationId xmlns:p14="http://schemas.microsoft.com/office/powerpoint/2010/main" val="161582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folder with a black background&#10;&#10;Description automatically generated">
            <a:extLst>
              <a:ext uri="{FF2B5EF4-FFF2-40B4-BE49-F238E27FC236}">
                <a16:creationId xmlns:a16="http://schemas.microsoft.com/office/drawing/2014/main" id="{94A2729C-5AD4-5845-9CE7-0A4F9B57FDC3}"/>
              </a:ext>
            </a:extLst>
          </p:cNvPr>
          <p:cNvPicPr>
            <a:picLocks noChangeAspect="1"/>
          </p:cNvPicPr>
          <p:nvPr/>
        </p:nvPicPr>
        <p:blipFill>
          <a:blip r:embed="rId5">
            <a:alphaModFix amt="32000"/>
          </a:blip>
          <a:stretch>
            <a:fillRect/>
          </a:stretch>
        </p:blipFill>
        <p:spPr>
          <a:xfrm>
            <a:off x="2285999" y="332961"/>
            <a:ext cx="7620000" cy="5715000"/>
          </a:xfrm>
          <a:prstGeom prst="rect">
            <a:avLst/>
          </a:prstGeom>
        </p:spPr>
      </p:pic>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A9EC832C-694E-914F-A829-172236CFE0EF}"/>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24049620-C8D3-422F-A740-0348333BFEC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9CD19C29-A9A3-EA4B-9BEC-3E47DA0012E4}"/>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Pre-Class Case Review: </a:t>
            </a:r>
            <a:r>
              <a:rPr lang="en-US" dirty="0">
                <a:solidFill>
                  <a:srgbClr val="EA5328"/>
                </a:solidFill>
              </a:rPr>
              <a:t>Will You Marry Me?</a:t>
            </a:r>
          </a:p>
        </p:txBody>
      </p:sp>
      <p:sp>
        <p:nvSpPr>
          <p:cNvPr id="11" name="Content Placeholder 6">
            <a:extLst>
              <a:ext uri="{FF2B5EF4-FFF2-40B4-BE49-F238E27FC236}">
                <a16:creationId xmlns:a16="http://schemas.microsoft.com/office/drawing/2014/main" id="{E6EDA3AF-07CE-D243-98CF-BA93C49EDB82}"/>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tx2"/>
                </a:solidFill>
              </a:rPr>
              <a:t>Basic Science Topic</a:t>
            </a:r>
          </a:p>
          <a:p>
            <a:pPr marL="457200" indent="-457200">
              <a:buAutoNum type="arabicPeriod"/>
            </a:pPr>
            <a:r>
              <a:rPr lang="en-US" dirty="0"/>
              <a:t>What type of bacteria are mostly found in dental caries?</a:t>
            </a:r>
          </a:p>
          <a:p>
            <a:pPr marL="457200" indent="-457200">
              <a:buAutoNum type="arabicPeriod"/>
            </a:pPr>
            <a:r>
              <a:rPr lang="en-US" dirty="0"/>
              <a:t>What factors influence the growth of a healthy layer of plaque in a patient?</a:t>
            </a:r>
          </a:p>
          <a:p>
            <a:pPr marL="457200" indent="-457200">
              <a:buAutoNum type="arabicPeriod"/>
            </a:pPr>
            <a:r>
              <a:rPr lang="en-US" dirty="0"/>
              <a:t>How is saliva important to caries development?</a:t>
            </a:r>
          </a:p>
          <a:p>
            <a:pPr marL="457200" indent="-457200">
              <a:buAutoNum type="arabicPeriod"/>
            </a:pPr>
            <a:r>
              <a:rPr lang="en-US" dirty="0"/>
              <a:t>How to differentiate white spot caries lesion from abnormalities of dental hard tissues?</a:t>
            </a:r>
          </a:p>
        </p:txBody>
      </p:sp>
    </p:spTree>
    <p:extLst>
      <p:ext uri="{BB962C8B-B14F-4D97-AF65-F5344CB8AC3E}">
        <p14:creationId xmlns:p14="http://schemas.microsoft.com/office/powerpoint/2010/main" val="32704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12" descr="A person sitting at a table&#10;&#10;Description automatically generated" hidden="1">
            <a:extLst>
              <a:ext uri="{FF2B5EF4-FFF2-40B4-BE49-F238E27FC236}">
                <a16:creationId xmlns:a16="http://schemas.microsoft.com/office/drawing/2014/main" id="{D099BC77-18E7-8E41-9806-F4F58DD60B5A}"/>
              </a:ext>
            </a:extLst>
          </p:cNvPr>
          <p:cNvPicPr>
            <a:picLocks noGrp="1" noChangeAspect="1"/>
          </p:cNvPicPr>
          <p:nvPr>
            <p:ph type="pic" sz="quarter" idx="10"/>
          </p:nvPr>
        </p:nvPicPr>
        <p:blipFill rotWithShape="1">
          <a:blip r:embed="rId7" cstate="email">
            <a:extLst>
              <a:ext uri="{28A0092B-C50C-407E-A947-70E740481C1C}">
                <a14:useLocalDpi xmlns:a14="http://schemas.microsoft.com/office/drawing/2010/main"/>
              </a:ext>
            </a:extLst>
          </a:blip>
          <a:srcRect l="10000" r="10000"/>
          <a:stretch/>
        </p:blipFill>
        <p:spPr/>
      </p:pic>
      <p:pic>
        <p:nvPicPr>
          <p:cNvPr id="8" name="Picture 7" descr="A close-up of a pregnant person's belly&#10;&#10;Description automatically generated">
            <a:extLst>
              <a:ext uri="{FF2B5EF4-FFF2-40B4-BE49-F238E27FC236}">
                <a16:creationId xmlns:a16="http://schemas.microsoft.com/office/drawing/2014/main" id="{4E964CCC-EE94-284C-B683-BB77F1F7FE4A}"/>
              </a:ext>
            </a:extLst>
          </p:cNvPr>
          <p:cNvPicPr>
            <a:picLocks noChangeAspect="1"/>
          </p:cNvPicPr>
          <p:nvPr/>
        </p:nvPicPr>
        <p:blipFill>
          <a:blip r:embed="rId8"/>
          <a:srcRect t="6237" b="9376"/>
          <a:stretch>
            <a:fillRect/>
          </a:stretch>
        </p:blipFill>
        <p:spPr>
          <a:xfrm>
            <a:off x="1356139" y="0"/>
            <a:ext cx="10835859" cy="6858000"/>
          </a:xfrm>
          <a:prstGeom prst="rect">
            <a:avLst/>
          </a:prstGeom>
        </p:spPr>
      </p:pic>
      <p:sp>
        <p:nvSpPr>
          <p:cNvPr id="6" name="Text Placeholder 5">
            <a:extLst>
              <a:ext uri="{FF2B5EF4-FFF2-40B4-BE49-F238E27FC236}">
                <a16:creationId xmlns:a16="http://schemas.microsoft.com/office/drawing/2014/main" id="{A02800FF-3130-3849-A6D1-6DB8340F2C7E}"/>
              </a:ext>
            </a:extLst>
          </p:cNvPr>
          <p:cNvSpPr>
            <a:spLocks noGrp="1"/>
          </p:cNvSpPr>
          <p:nvPr>
            <p:ph type="body" sz="quarter" idx="11"/>
          </p:nvPr>
        </p:nvSpPr>
        <p:spPr/>
        <p:txBody>
          <a:bodyPr/>
          <a:lstStyle/>
          <a:p>
            <a:endParaRPr lang="en-US" dirty="0"/>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p:txBody>
          <a:bodyPr/>
          <a:lstStyle/>
          <a:p>
            <a:r>
              <a:rPr lang="en-US" dirty="0"/>
              <a:t>Transmission and Ecological Dysbiosis in Dental Caries</a:t>
            </a:r>
            <a:endParaRPr lang="en-US" dirty="0">
              <a:solidFill>
                <a:schemeClr val="tx2"/>
              </a:solidFill>
            </a:endParaRPr>
          </a:p>
        </p:txBody>
      </p:sp>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dirty="0">
              <a:solidFill>
                <a:schemeClr val="tx2"/>
              </a:solidFill>
              <a:latin typeface="Arial" panose="020B0604020202020204" pitchFamily="34" charset="0"/>
              <a:ea typeface="+mj-ea"/>
              <a:sym typeface="Arial" panose="020B0604020202020204" pitchFamily="34" charset="0"/>
            </a:endParaRPr>
          </a:p>
        </p:txBody>
      </p:sp>
    </p:spTree>
    <p:extLst>
      <p:ext uri="{BB962C8B-B14F-4D97-AF65-F5344CB8AC3E}">
        <p14:creationId xmlns:p14="http://schemas.microsoft.com/office/powerpoint/2010/main" val="1128201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7DF6D-F2D0-C031-FA79-D5EB843D3477}"/>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9C0079A-C1A7-B651-EEA8-223A6BC2B6B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69C0079A-C1A7-B651-EEA8-223A6BC2B6B5}"/>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7190337-7B98-D258-0476-FF23E149EBF0}"/>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hidden="1">
            <a:extLst>
              <a:ext uri="{FF2B5EF4-FFF2-40B4-BE49-F238E27FC236}">
                <a16:creationId xmlns:a16="http://schemas.microsoft.com/office/drawing/2014/main" id="{7885604E-2E0E-9519-D9A9-EC239768E9B2}"/>
              </a:ext>
            </a:extLst>
          </p:cNvPr>
          <p:cNvSpPr>
            <a:spLocks noGrp="1"/>
          </p:cNvSpPr>
          <p:nvPr>
            <p:ph type="title"/>
          </p:nvPr>
        </p:nvSpPr>
        <p:spPr>
          <a:xfrm>
            <a:off x="685800" y="486167"/>
            <a:ext cx="10820400" cy="966701"/>
          </a:xfrm>
        </p:spPr>
        <p:txBody>
          <a:bodyPr/>
          <a:lstStyle/>
          <a:p>
            <a:r>
              <a:rPr lang="en-US" dirty="0"/>
              <a:t>One Content</a:t>
            </a:r>
          </a:p>
        </p:txBody>
      </p:sp>
      <p:sp>
        <p:nvSpPr>
          <p:cNvPr id="7" name="Content Placeholder 6" hidden="1">
            <a:extLst>
              <a:ext uri="{FF2B5EF4-FFF2-40B4-BE49-F238E27FC236}">
                <a16:creationId xmlns:a16="http://schemas.microsoft.com/office/drawing/2014/main" id="{E2A036B5-0ABB-7AB3-D5A1-CAF67349AC21}"/>
              </a:ext>
            </a:extLst>
          </p:cNvPr>
          <p:cNvSpPr>
            <a:spLocks noGrp="1"/>
          </p:cNvSpPr>
          <p:nvPr>
            <p:ph idx="1"/>
          </p:nvPr>
        </p:nvSpPr>
        <p:spPr/>
        <p:txBody>
          <a:bodyPr/>
          <a:lstStyle/>
          <a:p>
            <a:r>
              <a:rPr lang="en-US" sz="2400" b="1" dirty="0">
                <a:solidFill>
                  <a:schemeClr val="tx2"/>
                </a:solidFill>
              </a:rPr>
              <a:t>Optional Subhead</a:t>
            </a:r>
          </a:p>
          <a:p>
            <a:r>
              <a:rPr lang="en-US" sz="2400" dirty="0"/>
              <a:t>This is an example of how body copy should be treated in template. Starting body copy will default to Arial 24pt font. Keep the messaging clear, concise and to the point. Text can be sized up or down as the need should arise, but the best bet is to keep primary copy at this size.</a:t>
            </a:r>
          </a:p>
          <a:p>
            <a:pPr lvl="1"/>
            <a:r>
              <a:rPr lang="en-US" sz="2400" dirty="0"/>
              <a:t>First level bullet</a:t>
            </a:r>
          </a:p>
          <a:p>
            <a:pPr lvl="2"/>
            <a:r>
              <a:rPr lang="en-US" sz="2400" dirty="0"/>
              <a:t>Second level bullet</a:t>
            </a:r>
          </a:p>
          <a:p>
            <a:pPr lvl="3"/>
            <a:r>
              <a:rPr lang="en-US" sz="2400" dirty="0"/>
              <a:t>Third level bullet</a:t>
            </a:r>
          </a:p>
          <a:p>
            <a:pPr lvl="4"/>
            <a:r>
              <a:rPr lang="en-US" dirty="0"/>
              <a:t>Fourth level bullet</a:t>
            </a:r>
          </a:p>
        </p:txBody>
      </p:sp>
      <p:sp>
        <p:nvSpPr>
          <p:cNvPr id="4" name="Text Placeholder 3" hidden="1">
            <a:extLst>
              <a:ext uri="{FF2B5EF4-FFF2-40B4-BE49-F238E27FC236}">
                <a16:creationId xmlns:a16="http://schemas.microsoft.com/office/drawing/2014/main" id="{458DADF9-5110-7807-A62B-23E46AF76988}"/>
              </a:ext>
            </a:extLst>
          </p:cNvPr>
          <p:cNvSpPr>
            <a:spLocks noGrp="1"/>
          </p:cNvSpPr>
          <p:nvPr>
            <p:ph type="body" sz="half" idx="2"/>
          </p:nvPr>
        </p:nvSpPr>
        <p:spPr/>
        <p:txBody>
          <a:bodyPr/>
          <a:lstStyle/>
          <a:p>
            <a:endParaRPr lang="en-US"/>
          </a:p>
        </p:txBody>
      </p:sp>
      <p:sp>
        <p:nvSpPr>
          <p:cNvPr id="9" name="Title 5">
            <a:extLst>
              <a:ext uri="{FF2B5EF4-FFF2-40B4-BE49-F238E27FC236}">
                <a16:creationId xmlns:a16="http://schemas.microsoft.com/office/drawing/2014/main" id="{DD86C87E-6369-BE41-6986-B58F3BFEF495}"/>
              </a:ext>
            </a:extLst>
          </p:cNvPr>
          <p:cNvSpPr txBox="1">
            <a:spLocks/>
          </p:cNvSpPr>
          <p:nvPr/>
        </p:nvSpPr>
        <p:spPr>
          <a:xfrm>
            <a:off x="685800" y="587779"/>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dirty="0"/>
              <a:t>Transmission of Oral Bacteria in Early Life</a:t>
            </a:r>
          </a:p>
        </p:txBody>
      </p:sp>
      <p:sp>
        <p:nvSpPr>
          <p:cNvPr id="12" name="Content Placeholder 6">
            <a:extLst>
              <a:ext uri="{FF2B5EF4-FFF2-40B4-BE49-F238E27FC236}">
                <a16:creationId xmlns:a16="http://schemas.microsoft.com/office/drawing/2014/main" id="{53D7CF1D-868B-B424-65B3-9B7A982367EB}"/>
              </a:ext>
            </a:extLst>
          </p:cNvPr>
          <p:cNvSpPr txBox="1">
            <a:spLocks/>
          </p:cNvSpPr>
          <p:nvPr/>
        </p:nvSpPr>
        <p:spPr>
          <a:xfrm>
            <a:off x="685800" y="1554480"/>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3" name="Content Placeholder 6">
            <a:extLst>
              <a:ext uri="{FF2B5EF4-FFF2-40B4-BE49-F238E27FC236}">
                <a16:creationId xmlns:a16="http://schemas.microsoft.com/office/drawing/2014/main" id="{7FD78DA0-CDFE-5FA1-EB19-D58BAC767C7E}"/>
              </a:ext>
            </a:extLst>
          </p:cNvPr>
          <p:cNvSpPr txBox="1">
            <a:spLocks/>
          </p:cNvSpPr>
          <p:nvPr/>
        </p:nvSpPr>
        <p:spPr>
          <a:xfrm>
            <a:off x="685800" y="1396438"/>
            <a:ext cx="10820400" cy="4462081"/>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Oral bacteria can be shared between people through saliva contact. Children may acquire cariogenic bacteria such as </a:t>
            </a:r>
            <a:r>
              <a:rPr lang="en-US" i="1" dirty="0">
                <a:solidFill>
                  <a:schemeClr val="accent2"/>
                </a:solidFill>
              </a:rPr>
              <a:t>Streptococcus mutans </a:t>
            </a:r>
            <a:r>
              <a:rPr lang="en-US" dirty="0"/>
              <a:t>from close caregivers and other family members.</a:t>
            </a:r>
          </a:p>
        </p:txBody>
      </p:sp>
      <p:sp>
        <p:nvSpPr>
          <p:cNvPr id="14" name="Text Placeholder 20">
            <a:extLst>
              <a:ext uri="{FF2B5EF4-FFF2-40B4-BE49-F238E27FC236}">
                <a16:creationId xmlns:a16="http://schemas.microsoft.com/office/drawing/2014/main" id="{ED8B51F6-1055-6A6F-6FCF-092F7BD180C2}"/>
              </a:ext>
            </a:extLst>
          </p:cNvPr>
          <p:cNvSpPr txBox="1">
            <a:spLocks/>
          </p:cNvSpPr>
          <p:nvPr/>
        </p:nvSpPr>
        <p:spPr>
          <a:xfrm>
            <a:off x="2533650" y="6235718"/>
            <a:ext cx="8051800" cy="355272"/>
          </a:xfrm>
          <a:prstGeom prst="rect">
            <a:avLst/>
          </a:prstGeom>
        </p:spPr>
        <p:txBody>
          <a:bodyPr vert="horz" lIns="0" tIns="0" rIns="0" bIns="0" rtlCol="0" anchor="b">
            <a:noAutofit/>
          </a:bodyPr>
          <a:lstStyle>
            <a:lvl1pPr marL="0" indent="0" algn="l" defTabSz="457200" rtl="0" eaLnBrk="1" latinLnBrk="0" hangingPunct="1">
              <a:lnSpc>
                <a:spcPct val="110000"/>
              </a:lnSpc>
              <a:spcBef>
                <a:spcPts val="0"/>
              </a:spcBef>
              <a:buFont typeface="Arial"/>
              <a:buNone/>
              <a:defRPr sz="800" kern="1200">
                <a:solidFill>
                  <a:schemeClr val="tx1"/>
                </a:solidFill>
                <a:latin typeface="+mn-lt"/>
                <a:ea typeface="+mn-ea"/>
                <a:cs typeface="+mn-cs"/>
              </a:defRPr>
            </a:lvl1pPr>
            <a:lvl2pPr marL="457200" indent="0" algn="l" defTabSz="457200" rtl="0" eaLnBrk="1" latinLnBrk="0" hangingPunct="1">
              <a:lnSpc>
                <a:spcPct val="110000"/>
              </a:lnSpc>
              <a:spcBef>
                <a:spcPts val="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lnSpc>
                <a:spcPct val="110000"/>
              </a:lnSpc>
              <a:spcBef>
                <a:spcPts val="0"/>
              </a:spcBef>
              <a:buFont typeface="System Font Regular"/>
              <a:buNone/>
              <a:tabLst/>
              <a:defRPr sz="1000" kern="1200">
                <a:solidFill>
                  <a:schemeClr val="tx1"/>
                </a:solidFill>
                <a:latin typeface="+mn-lt"/>
                <a:ea typeface="+mn-ea"/>
                <a:cs typeface="+mn-cs"/>
              </a:defRPr>
            </a:lvl3pPr>
            <a:lvl4pPr marL="1371600" indent="0" algn="l" defTabSz="457200" rtl="0" eaLnBrk="1" latinLnBrk="0" hangingPunct="1">
              <a:lnSpc>
                <a:spcPct val="110000"/>
              </a:lnSpc>
              <a:spcBef>
                <a:spcPts val="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lnSpc>
                <a:spcPct val="110000"/>
              </a:lnSpc>
              <a:spcBef>
                <a:spcPts val="0"/>
              </a:spcBef>
              <a:buFont typeface="System Font Regular"/>
              <a:buNone/>
              <a:tabLst/>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lvl="0" defTabSz="914400">
              <a:lnSpc>
                <a:spcPct val="100000"/>
              </a:lnSpc>
              <a:defRPr/>
            </a:pPr>
            <a:r>
              <a:rPr lang="en-US" dirty="0"/>
              <a:t>A.L. Davey, A.H. Rogers, “Multiple types of the bacterium Streptococcus mutans in the human mouth and their intra-family transmission,” </a:t>
            </a:r>
            <a:r>
              <a:rPr lang="en-US" i="1" dirty="0"/>
              <a:t>Arch Oral Biol</a:t>
            </a:r>
            <a:r>
              <a:rPr lang="en-US" dirty="0"/>
              <a:t>, 29(6):453–60 (1984), </a:t>
            </a:r>
            <a:r>
              <a:rPr lang="en-US" dirty="0" err="1"/>
              <a:t>doi</a:t>
            </a:r>
            <a:r>
              <a:rPr lang="en-US" dirty="0"/>
              <a:t>: 10.1016/0003-9969(84)90026-8. </a:t>
            </a:r>
          </a:p>
          <a:p>
            <a:pPr lvl="0" defTabSz="914400">
              <a:lnSpc>
                <a:spcPct val="100000"/>
              </a:lnSpc>
              <a:defRPr/>
            </a:pPr>
            <a:endParaRPr lang="en-US" dirty="0"/>
          </a:p>
        </p:txBody>
      </p:sp>
      <p:sp>
        <p:nvSpPr>
          <p:cNvPr id="2" name="Rectangle 1">
            <a:extLst>
              <a:ext uri="{FF2B5EF4-FFF2-40B4-BE49-F238E27FC236}">
                <a16:creationId xmlns:a16="http://schemas.microsoft.com/office/drawing/2014/main" id="{07585D8D-93A5-9A2C-906C-CC90F85DABD1}"/>
              </a:ext>
            </a:extLst>
          </p:cNvPr>
          <p:cNvSpPr>
            <a:spLocks noChangeArrowheads="1"/>
          </p:cNvSpPr>
          <p:nvPr/>
        </p:nvSpPr>
        <p:spPr bwMode="auto">
          <a:xfrm>
            <a:off x="685800" y="3182031"/>
            <a:ext cx="549547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sz="2000" dirty="0">
                <a:solidFill>
                  <a:srgbClr val="2C378E"/>
                </a:solidFill>
              </a:rPr>
              <a:t>Common routes include:</a:t>
            </a:r>
            <a:endParaRPr lang="en-US" altLang="en-US" sz="2000" dirty="0">
              <a:solidFill>
                <a:srgbClr val="2C378E"/>
              </a:solidFill>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2C378E"/>
                </a:solidFill>
                <a:effectLst/>
                <a:latin typeface="Arial" panose="020B0604020202020204" pitchFamily="34" charset="0"/>
              </a:rPr>
              <a:t>Sharing utensils or cups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2C378E"/>
                </a:solidFill>
                <a:effectLst/>
                <a:latin typeface="Arial" panose="020B0604020202020204" pitchFamily="34" charset="0"/>
              </a:rPr>
              <a:t>Cleaning a pacifier with a caregiver’s mouth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2C378E"/>
                </a:solidFill>
                <a:effectLst/>
                <a:latin typeface="Arial" panose="020B0604020202020204" pitchFamily="34" charset="0"/>
              </a:rPr>
              <a:t>Kissing a child on the mouth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2C378E"/>
                </a:solidFill>
                <a:effectLst/>
                <a:latin typeface="Arial" panose="020B0604020202020204" pitchFamily="34" charset="0"/>
              </a:rPr>
              <a:t>Tasting food with the same spoon</a:t>
            </a:r>
          </a:p>
        </p:txBody>
      </p:sp>
      <p:pic>
        <p:nvPicPr>
          <p:cNvPr id="5" name="Picture 4" descr="A blue circle with a white pacifier&#10;&#10;Description automatically generated">
            <a:extLst>
              <a:ext uri="{FF2B5EF4-FFF2-40B4-BE49-F238E27FC236}">
                <a16:creationId xmlns:a16="http://schemas.microsoft.com/office/drawing/2014/main" id="{307A7AD6-8F1B-A7AD-0B30-B274DCB7BB7F}"/>
              </a:ext>
            </a:extLst>
          </p:cNvPr>
          <p:cNvPicPr>
            <a:picLocks noChangeAspect="1"/>
          </p:cNvPicPr>
          <p:nvPr/>
        </p:nvPicPr>
        <p:blipFill>
          <a:blip r:embed="rId7"/>
          <a:stretch>
            <a:fillRect/>
          </a:stretch>
        </p:blipFill>
        <p:spPr>
          <a:xfrm>
            <a:off x="7525795" y="3997639"/>
            <a:ext cx="2220685" cy="1665514"/>
          </a:xfrm>
          <a:prstGeom prst="rect">
            <a:avLst/>
          </a:prstGeom>
        </p:spPr>
      </p:pic>
      <p:pic>
        <p:nvPicPr>
          <p:cNvPr id="11" name="Picture 10" descr="A blue circle with a white spoon and fork&#10;&#10;Description automatically generated">
            <a:extLst>
              <a:ext uri="{FF2B5EF4-FFF2-40B4-BE49-F238E27FC236}">
                <a16:creationId xmlns:a16="http://schemas.microsoft.com/office/drawing/2014/main" id="{94892713-2765-F58C-2875-7F614726077A}"/>
              </a:ext>
            </a:extLst>
          </p:cNvPr>
          <p:cNvPicPr>
            <a:picLocks noChangeAspect="1"/>
          </p:cNvPicPr>
          <p:nvPr/>
        </p:nvPicPr>
        <p:blipFill>
          <a:blip r:embed="rId8"/>
          <a:stretch>
            <a:fillRect/>
          </a:stretch>
        </p:blipFill>
        <p:spPr>
          <a:xfrm>
            <a:off x="6415453" y="2527491"/>
            <a:ext cx="2220685" cy="1665514"/>
          </a:xfrm>
          <a:prstGeom prst="rect">
            <a:avLst/>
          </a:prstGeom>
        </p:spPr>
      </p:pic>
      <p:pic>
        <p:nvPicPr>
          <p:cNvPr id="16" name="Picture 15" descr="A blue circle with a white cup&#10;&#10;Description automatically generated">
            <a:extLst>
              <a:ext uri="{FF2B5EF4-FFF2-40B4-BE49-F238E27FC236}">
                <a16:creationId xmlns:a16="http://schemas.microsoft.com/office/drawing/2014/main" id="{914861EB-6B2D-77F7-D55B-D99C52A01A17}"/>
              </a:ext>
            </a:extLst>
          </p:cNvPr>
          <p:cNvPicPr>
            <a:picLocks noChangeAspect="1"/>
          </p:cNvPicPr>
          <p:nvPr/>
        </p:nvPicPr>
        <p:blipFill>
          <a:blip r:embed="rId9"/>
          <a:stretch>
            <a:fillRect/>
          </a:stretch>
        </p:blipFill>
        <p:spPr>
          <a:xfrm>
            <a:off x="8636138" y="2538679"/>
            <a:ext cx="2220685" cy="1665514"/>
          </a:xfrm>
          <a:prstGeom prst="rect">
            <a:avLst/>
          </a:prstGeom>
        </p:spPr>
      </p:pic>
    </p:spTree>
    <p:extLst>
      <p:ext uri="{BB962C8B-B14F-4D97-AF65-F5344CB8AC3E}">
        <p14:creationId xmlns:p14="http://schemas.microsoft.com/office/powerpoint/2010/main" val="2530090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W2Z7MfvGxS9aoQIdSMae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5TcI0vJ6Ob6SEH_.MOmP9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heme/theme1.xml><?xml version="1.0" encoding="utf-8"?>
<a:theme xmlns:a="http://schemas.openxmlformats.org/drawingml/2006/main" name="CQ_Template_2020">
  <a:themeElements>
    <a:clrScheme name="CQ Theme v3">
      <a:dk1>
        <a:srgbClr val="000000"/>
      </a:dk1>
      <a:lt1>
        <a:srgbClr val="FFFFFF"/>
      </a:lt1>
      <a:dk2>
        <a:srgbClr val="2C378E"/>
      </a:dk2>
      <a:lt2>
        <a:srgbClr val="4F9CCF"/>
      </a:lt2>
      <a:accent1>
        <a:srgbClr val="F0B323"/>
      </a:accent1>
      <a:accent2>
        <a:srgbClr val="EA5328"/>
      </a:accent2>
      <a:accent3>
        <a:srgbClr val="4CD6CC"/>
      </a:accent3>
      <a:accent4>
        <a:srgbClr val="9A9AE2"/>
      </a:accent4>
      <a:accent5>
        <a:srgbClr val="3A913F"/>
      </a:accent5>
      <a:accent6>
        <a:srgbClr val="9CD832"/>
      </a:accent6>
      <a:hlink>
        <a:srgbClr val="2C378E"/>
      </a:hlink>
      <a:folHlink>
        <a:srgbClr val="4F9C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CEBF5"/>
        </a:solidFill>
        <a:ln>
          <a:noFill/>
        </a:ln>
        <a:effectLst/>
      </a:spPr>
      <a:bodyPr rtlCol="0" anchor="ctr"/>
      <a:lstStyle>
        <a:defPPr algn="ctr">
          <a:defRPr>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eQuest Institute widescreen_rev721" id="{230C2DAB-64DC-7245-A043-55EE680C5466}" vid="{1A531F04-CB8F-554E-A439-92ADF94F2B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7bedb6b-deba-4604-9872-5c8387a7599f">
      <UserInfo>
        <DisplayName>CareQuest Institure Visitors</DisplayName>
        <AccountId>4</AccountId>
        <AccountType/>
      </UserInfo>
      <UserInfo>
        <DisplayName>CareQuest Institure Members</DisplayName>
        <AccountId>5</AccountId>
        <AccountType/>
      </UserInfo>
    </SharedWithUsers>
    <lcf76f155ced4ddcb4097134ff3c332f xmlns="db61073a-66ec-472b-b328-3a823e43552a">
      <Terms xmlns="http://schemas.microsoft.com/office/infopath/2007/PartnerControls"/>
    </lcf76f155ced4ddcb4097134ff3c332f>
    <TaxCatchAll xmlns="e7bedb6b-deba-4604-9872-5c8387a7599f" xsi:nil="true"/>
    <_ip_UnifiedCompliancePolicyUIAction xmlns="http://schemas.microsoft.com/sharepoint/v3" xsi:nil="true"/>
    <_ip_UnifiedCompliancePolicyProperties xmlns="http://schemas.microsoft.com/sharepoint/v3" xsi:nil="true"/>
    <Usedon xmlns="db61073a-66ec-472b-b328-3a823e43552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71A02DDD288A47B6349D79D2BC7DBE" ma:contentTypeVersion="24" ma:contentTypeDescription="Create a new document." ma:contentTypeScope="" ma:versionID="574cf4b15a3329a7e312d2ceadc54079">
  <xsd:schema xmlns:xsd="http://www.w3.org/2001/XMLSchema" xmlns:xs="http://www.w3.org/2001/XMLSchema" xmlns:p="http://schemas.microsoft.com/office/2006/metadata/properties" xmlns:ns1="http://schemas.microsoft.com/sharepoint/v3" xmlns:ns2="db61073a-66ec-472b-b328-3a823e43552a" xmlns:ns3="e7bedb6b-deba-4604-9872-5c8387a7599f" targetNamespace="http://schemas.microsoft.com/office/2006/metadata/properties" ma:root="true" ma:fieldsID="b3202f0348c7cb48c28f9da77a3fadbf" ns1:_="" ns2:_="" ns3:_="">
    <xsd:import namespace="http://schemas.microsoft.com/sharepoint/v3"/>
    <xsd:import namespace="db61073a-66ec-472b-b328-3a823e43552a"/>
    <xsd:import namespace="e7bedb6b-deba-4604-9872-5c8387a7599f"/>
    <xsd:element name="properties">
      <xsd:complexType>
        <xsd:sequence>
          <xsd:element name="documentManagement">
            <xsd:complexType>
              <xsd:all>
                <xsd:element ref="ns2:Usedon"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ma:readOnly="false">
      <xsd:simpleType>
        <xsd:restriction base="dms:Note"/>
      </xsd:simpleType>
    </xsd:element>
    <xsd:element name="_ip_UnifiedCompliancePolicyUIAction" ma:index="22"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61073a-66ec-472b-b328-3a823e43552a" elementFormDefault="qualified">
    <xsd:import namespace="http://schemas.microsoft.com/office/2006/documentManagement/types"/>
    <xsd:import namespace="http://schemas.microsoft.com/office/infopath/2007/PartnerControls"/>
    <xsd:element name="Usedon" ma:index="2" nillable="true" ma:displayName="Used on" ma:description="Places photo was used" ma:format="Dropdown" ma:internalName="Usedon" ma:readOnly="fals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hidden="true" ma:internalName="MediaServiceOCR"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5280c84-7510-474e-b165-8a8d3f841a45" ma:termSetId="09814cd3-568e-fe90-9814-8d621ff8fb84" ma:anchorId="fba54fb3-c3e1-fe81-a776-ca4b69148c4d" ma:open="true" ma:isKeyword="false">
      <xsd:complexType>
        <xsd:sequence>
          <xsd:element ref="pc:Terms" minOccurs="0" maxOccurs="1"/>
        </xsd:sequence>
      </xsd:complex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bedb6b-deba-4604-9872-5c8387a7599f"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16" nillable="true" ma:displayName="Taxonomy Catch All Column" ma:hidden="true" ma:list="{03f98c63-d7cc-4305-955e-3edbbf6018ad}" ma:internalName="TaxCatchAll" ma:readOnly="false" ma:showField="CatchAllData" ma:web="e7bedb6b-deba-4604-9872-5c8387a759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7A2799-BD91-4115-BECB-7921304C9B16}">
  <ds:schemaRefs>
    <ds:schemaRef ds:uri="http://purl.org/dc/elements/1.1/"/>
    <ds:schemaRef ds:uri="fc67e448-487e-4ee4-8e45-c8e37528ed7d"/>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8c001193-4a39-46fc-bb29-d1a8310dcc27"/>
    <ds:schemaRef ds:uri="http://schemas.microsoft.com/office/2006/metadata/properties"/>
    <ds:schemaRef ds:uri="http://www.w3.org/XML/1998/namespace"/>
    <ds:schemaRef ds:uri="http://purl.org/dc/dcmitype/"/>
    <ds:schemaRef ds:uri="862369d1-4ad4-45e5-97e6-fe74a8465c31"/>
    <ds:schemaRef ds:uri="3ede4789-2525-4295-8b6d-afc49b0dc29d"/>
    <ds:schemaRef ds:uri="16fd8dee-6120-4999-8556-a2bdcc2d06f2"/>
    <ds:schemaRef ds:uri="92a9f978-5a17-4160-abd0-a1ef8b732e6d"/>
    <ds:schemaRef ds:uri="e7bedb6b-deba-4604-9872-5c8387a7599f"/>
    <ds:schemaRef ds:uri="db61073a-66ec-472b-b328-3a823e43552a"/>
    <ds:schemaRef ds:uri="http://schemas.microsoft.com/sharepoint/v3"/>
  </ds:schemaRefs>
</ds:datastoreItem>
</file>

<file path=customXml/itemProps2.xml><?xml version="1.0" encoding="utf-8"?>
<ds:datastoreItem xmlns:ds="http://schemas.openxmlformats.org/officeDocument/2006/customXml" ds:itemID="{A32F5A17-ABCD-4480-A3DD-162159B81A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b61073a-66ec-472b-b328-3a823e43552a"/>
    <ds:schemaRef ds:uri="e7bedb6b-deba-4604-9872-5c8387a759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474380-3A46-4787-9402-F1099DCD55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CQ_Template_2020</Template>
  <TotalTime>32341</TotalTime>
  <Words>9867</Words>
  <Application>Microsoft Office PowerPoint</Application>
  <PresentationFormat>Widescreen</PresentationFormat>
  <Paragraphs>625</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CQ_Template_2020</vt:lpstr>
      <vt:lpstr>Caries Transmission</vt:lpstr>
      <vt:lpstr>Learning Objectives</vt:lpstr>
      <vt:lpstr>The nut doesn’t fall far from the tree.</vt:lpstr>
      <vt:lpstr>One Content</vt:lpstr>
      <vt:lpstr>One Content</vt:lpstr>
      <vt:lpstr>One Content</vt:lpstr>
      <vt:lpstr>One Content</vt:lpstr>
      <vt:lpstr>Transmission and Ecological Dysbiosis in Dental Caries</vt:lpstr>
      <vt:lpstr>One Content</vt:lpstr>
      <vt:lpstr>One Content</vt:lpstr>
      <vt:lpstr>One Content</vt:lpstr>
      <vt:lpstr>One Content</vt:lpstr>
      <vt:lpstr>One Content</vt:lpstr>
      <vt:lpstr>One Content</vt:lpstr>
      <vt:lpstr>One Content</vt:lpstr>
      <vt:lpstr>One Content</vt:lpstr>
      <vt:lpstr>One Content</vt:lpstr>
      <vt:lpstr>One Content</vt:lpstr>
      <vt:lpstr>One Content</vt:lpstr>
      <vt:lpstr>Bacteria and  Oral Health</vt:lpstr>
      <vt:lpstr>One Content</vt:lpstr>
      <vt:lpstr>One Content</vt:lpstr>
      <vt:lpstr>One Content</vt:lpstr>
      <vt:lpstr>One Content</vt:lpstr>
      <vt:lpstr>One Content</vt:lpstr>
      <vt:lpstr>One Content</vt:lpstr>
      <vt:lpstr>One Content</vt:lpstr>
      <vt:lpstr>One Content</vt:lpstr>
      <vt:lpstr>One Content</vt:lpstr>
      <vt:lpstr>One Content</vt:lpstr>
      <vt:lpstr>One Content</vt:lpstr>
      <vt:lpstr>One Content</vt:lpstr>
      <vt:lpstr>One Content</vt:lpstr>
      <vt:lpstr>One Content</vt:lpstr>
      <vt:lpstr>Goal  Setting</vt:lpstr>
      <vt:lpstr>One Content</vt:lpstr>
      <vt:lpstr>One Content</vt:lpstr>
      <vt:lpstr>One Content</vt:lpstr>
      <vt:lpstr>Wrap Up</vt:lpstr>
      <vt:lpstr>CareQuest for Dental Education on Caries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 Second Line</dc:title>
  <dc:creator>Angela W</dc:creator>
  <cp:lastModifiedBy>Michael Briddon</cp:lastModifiedBy>
  <cp:revision>46</cp:revision>
  <dcterms:created xsi:type="dcterms:W3CDTF">2024-02-13T20:23:15Z</dcterms:created>
  <dcterms:modified xsi:type="dcterms:W3CDTF">2026-04-07T16:15:44Z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0x0101004171A02DDD288A47B6349D79D2BC7DBE</vt:lpwstr>
  </property>
  <property fmtid="{D5CDD505-2E9C-101B-9397-08002B2CF9AE}" pid="3" name="_ExtendedDescription">
    <vt:lpwstr/>
  </property>
  <property fmtid="{D5CDD505-2E9C-101B-9397-08002B2CF9AE}" pid="4" name="Order">
    <vt:lpwstr>158800.000000000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riggerFlowInfo">
    <vt:lpwstr/>
  </property>
  <property fmtid="{D5CDD505-2E9C-101B-9397-08002B2CF9AE}" pid="9" name="MediaServiceImageTags">
    <vt:lpwstr/>
  </property>
  <property fmtid="{D5CDD505-2E9C-101B-9397-08002B2CF9AE}" pid="10" name="MSIP_Label_f78b96c2-3b53-48be-bf5a-3793da9afc77_Enabled">
    <vt:lpwstr>true</vt:lpwstr>
  </property>
  <property fmtid="{D5CDD505-2E9C-101B-9397-08002B2CF9AE}" pid="11" name="MSIP_Label_f78b96c2-3b53-48be-bf5a-3793da9afc77_SetDate">
    <vt:lpwstr>2026-04-06T13:46:06Z</vt:lpwstr>
  </property>
  <property fmtid="{D5CDD505-2E9C-101B-9397-08002B2CF9AE}" pid="12" name="MSIP_Label_f78b96c2-3b53-48be-bf5a-3793da9afc77_Method">
    <vt:lpwstr>Privileged</vt:lpwstr>
  </property>
  <property fmtid="{D5CDD505-2E9C-101B-9397-08002B2CF9AE}" pid="13" name="MSIP_Label_f78b96c2-3b53-48be-bf5a-3793da9afc77_Name">
    <vt:lpwstr>Internal-Only</vt:lpwstr>
  </property>
  <property fmtid="{D5CDD505-2E9C-101B-9397-08002B2CF9AE}" pid="14" name="MSIP_Label_f78b96c2-3b53-48be-bf5a-3793da9afc77_SiteId">
    <vt:lpwstr>70b8dad5-c5e8-4be1-af67-ccc78aa80bba</vt:lpwstr>
  </property>
  <property fmtid="{D5CDD505-2E9C-101B-9397-08002B2CF9AE}" pid="15" name="MSIP_Label_f78b96c2-3b53-48be-bf5a-3793da9afc77_ActionId">
    <vt:lpwstr>82107e05-2fea-4c9b-a8d7-11a1044493eb</vt:lpwstr>
  </property>
  <property fmtid="{D5CDD505-2E9C-101B-9397-08002B2CF9AE}" pid="16" name="MSIP_Label_f78b96c2-3b53-48be-bf5a-3793da9afc77_ContentBits">
    <vt:lpwstr>2</vt:lpwstr>
  </property>
  <property fmtid="{D5CDD505-2E9C-101B-9397-08002B2CF9AE}" pid="17" name="MSIP_Label_f78b96c2-3b53-48be-bf5a-3793da9afc77_Tag">
    <vt:lpwstr>10, 0, 1, 1</vt:lpwstr>
  </property>
  <property fmtid="{D5CDD505-2E9C-101B-9397-08002B2CF9AE}" pid="18" name="ClassificationContentMarkingFooterLocations">
    <vt:lpwstr>CQ_Template_2020:6</vt:lpwstr>
  </property>
  <property fmtid="{D5CDD505-2E9C-101B-9397-08002B2CF9AE}" pid="19" name="ClassificationContentMarkingFooterText">
    <vt:lpwstr>Internal-Only</vt:lpwstr>
  </property>
</Properties>
</file>